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2AA99-4448-4ED5-BB14-C558F57A1624}" type="datetimeFigureOut">
              <a:rPr lang="hr-HR" smtClean="0"/>
              <a:t>2.4.2024.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5620E-44CA-466A-AF1D-A4AB3ADFE9B0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Sabor 1865.-1867. 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Borba za prevlast u Njemačkom savezu.</a:t>
            </a:r>
          </a:p>
          <a:p>
            <a:pPr>
              <a:buNone/>
            </a:pPr>
            <a:endParaRPr lang="hr-HR" sz="2400" dirty="0"/>
          </a:p>
          <a:p>
            <a:pPr>
              <a:buNone/>
            </a:pPr>
            <a:r>
              <a:rPr lang="hr-HR" sz="2400" dirty="0"/>
              <a:t>Pobjeda Pruske nad Austrijom 3. srpnja 1866. kod </a:t>
            </a:r>
            <a:r>
              <a:rPr lang="hr-HR" sz="2400" dirty="0" err="1"/>
              <a:t>Sadowe</a:t>
            </a:r>
            <a:r>
              <a:rPr lang="hr-HR" sz="2400" dirty="0"/>
              <a:t>, (Kraljičinog Gradca). Dinastija u panici, što će odlučiti </a:t>
            </a:r>
            <a:r>
              <a:rPr lang="hr-HR" sz="2400" dirty="0" err="1"/>
              <a:t>Bismarck</a:t>
            </a:r>
            <a:r>
              <a:rPr lang="hr-HR" sz="2400" dirty="0"/>
              <a:t>?</a:t>
            </a:r>
          </a:p>
          <a:p>
            <a:pPr>
              <a:buNone/>
            </a:pPr>
            <a:r>
              <a:rPr lang="hr-HR" sz="2400" dirty="0"/>
              <a:t>Definitivna odluka o dogovoru s Mađarima – otvoren put prema dualizmu.</a:t>
            </a:r>
          </a:p>
          <a:p>
            <a:pPr>
              <a:buNone/>
            </a:pPr>
            <a:r>
              <a:rPr lang="hr-HR" sz="2400" dirty="0"/>
              <a:t>Već je 13. listopada 1866. Ministarsko vijeće odlučilo na temelju prijedloga pododbora 15-</a:t>
            </a:r>
            <a:r>
              <a:rPr lang="hr-HR" sz="2400" dirty="0" err="1"/>
              <a:t>orice</a:t>
            </a:r>
            <a:r>
              <a:rPr lang="hr-HR" sz="2400" dirty="0"/>
              <a:t> Ugarskog sabora otvoriti pregovore s Mađarima.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hr-HR" dirty="0"/>
              <a:t>Novo zasjedanje sabora započelo je tek 19. studenog 1866. godine. Prema pisanju </a:t>
            </a:r>
            <a:r>
              <a:rPr lang="hr-HR" i="1" dirty="0" err="1"/>
              <a:t>Pozora</a:t>
            </a:r>
            <a:r>
              <a:rPr lang="hr-HR" i="1" dirty="0"/>
              <a:t> </a:t>
            </a:r>
            <a:r>
              <a:rPr lang="hr-HR" dirty="0"/>
              <a:t>Narodno-liberalna stranka u tom razdoblju još se nadala u federativno uređenje Monarhije. </a:t>
            </a:r>
          </a:p>
          <a:p>
            <a:r>
              <a:rPr lang="hr-HR" dirty="0"/>
              <a:t>Na zasjedanju Sabora je i izvješće Kraljevinskog odbora. </a:t>
            </a:r>
            <a:r>
              <a:rPr lang="hr-HR" dirty="0" err="1"/>
              <a:t>Mrazović</a:t>
            </a:r>
            <a:r>
              <a:rPr lang="hr-HR" dirty="0"/>
              <a:t> je u ime obje narodne stranke sastavio odgovor Sabora na izvješće. Kako Mađari nisu prihvatili </a:t>
            </a:r>
            <a:r>
              <a:rPr lang="hr-HR" dirty="0" err="1"/>
              <a:t>čl</a:t>
            </a:r>
            <a:r>
              <a:rPr lang="hr-HR" dirty="0"/>
              <a:t>. 42 Sabor treba inzistirati na njegovu prihvaćanju. Prihvaća se ideja izravnog pregovaranja s krunom oko zajedničkih poslova ali se i dalje ne prihvaća Listopadska diploma. Također se traži odgovorna hrvatska vlada. </a:t>
            </a:r>
          </a:p>
          <a:p>
            <a:r>
              <a:rPr lang="hr-HR" dirty="0"/>
              <a:t>Unionisti (Ustavno-narodna stranka) se odupiru tom prijedlogu. Prema njima Hrvatska i Slavonija nisu posebne državne osobnosti spram Austrije ali jesu spram Ugarske, </a:t>
            </a:r>
            <a:r>
              <a:rPr lang="hr-HR" dirty="0" err="1"/>
              <a:t>tj</a:t>
            </a:r>
            <a:r>
              <a:rPr lang="hr-HR" dirty="0"/>
              <a:t>. preko Ugarske ostvaruju se veze s Austrijom. Priznaju Ugarsku pragmatičku sankciju i traže usklađivanje s člankom 42. Cjelokupnost Trojednice je cilj unionista ali nije uvjet za pregovore. Traže realnu uniju s Ugarskom.</a:t>
            </a:r>
          </a:p>
          <a:p>
            <a:r>
              <a:rPr lang="hr-HR" dirty="0"/>
              <a:t>19. prosinca 1866. prihvaćeno je izvješće narodnih stranaka. Ponovo se traži sjedinjenje s Dalmacijom i kvarnerskim otocima te ukidanje Vojne krajine. Ta bi se cjelokupnost trebala provesti prije krunidbe. Kralj je veoma hladno 23. prosinca 1866. primio hrvatsko izaslanstvo.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r>
              <a:rPr lang="hr-HR" dirty="0" err="1"/>
              <a:t>Belcredi</a:t>
            </a:r>
            <a:r>
              <a:rPr lang="hr-HR" dirty="0"/>
              <a:t> je 19. prosinca 1866. zatražio da zemaljski sabori na temelju Listopadske diplome pošalju svoje zastupnike u «izvanredno» Carevinsko vijeće koje bi raspravljalo o odnosima s Mađarima. Ministarsko vijeće je prihvatilo taj zahtjev te je 2. siječnja 1867. predložilo </a:t>
            </a:r>
            <a:r>
              <a:rPr lang="hr-HR" dirty="0" err="1"/>
              <a:t>reskript</a:t>
            </a:r>
            <a:r>
              <a:rPr lang="hr-HR" dirty="0"/>
              <a:t> za sazivanje izvanrednog Carevinskog vijeća u kojem bi većini imali protivnici dualističkog sustava. Međutim car je bio protiv toga, te je ovlastio </a:t>
            </a:r>
            <a:r>
              <a:rPr lang="hr-HR" dirty="0" err="1"/>
              <a:t>Beusta</a:t>
            </a:r>
            <a:r>
              <a:rPr lang="hr-HR" dirty="0"/>
              <a:t> da tajno pregovara s Mađarima. Na sjednici Ministarskog vijeća 1. veljače 1867. </a:t>
            </a:r>
            <a:r>
              <a:rPr lang="hr-HR" dirty="0" err="1"/>
              <a:t>Beust</a:t>
            </a:r>
            <a:r>
              <a:rPr lang="hr-HR" dirty="0"/>
              <a:t> traži da se ne saziva izvanredno Carevinsko vijeće. Ako Ugarski sabor primi elaborat svoga odbora, onda je Nagodba činjenica i treba odmah imenovati mađarsku vladu. Predlaže redovito zasjedanje Carevinskog vijeća koje bi prihvatilo sporazum bez izmjena i na tim načelima izraditi temeljni državni zakon. </a:t>
            </a:r>
            <a:r>
              <a:rPr lang="hr-HR" b="1" dirty="0"/>
              <a:t>Prema </a:t>
            </a:r>
            <a:r>
              <a:rPr lang="hr-HR" b="1" dirty="0" err="1"/>
              <a:t>Beusta</a:t>
            </a:r>
            <a:r>
              <a:rPr lang="hr-HR" b="1" dirty="0"/>
              <a:t>, ne može se udovoljiti zahtjevima predstavnika svih naroda pa je nužan </a:t>
            </a:r>
            <a:r>
              <a:rPr lang="hr-HR" b="1" dirty="0" err="1"/>
              <a:t>oslon</a:t>
            </a:r>
            <a:r>
              <a:rPr lang="hr-HR" b="1" dirty="0"/>
              <a:t> na one elemente koji posjeduju «najviše životne snage», a to je njemački i mađarski «element». </a:t>
            </a:r>
            <a:endParaRPr lang="hr-HR" dirty="0"/>
          </a:p>
          <a:p>
            <a:r>
              <a:rPr lang="hr-HR" dirty="0"/>
              <a:t>Nakon toga </a:t>
            </a:r>
            <a:r>
              <a:rPr lang="hr-HR" dirty="0" err="1"/>
              <a:t>Belcredi</a:t>
            </a:r>
            <a:r>
              <a:rPr lang="hr-HR" dirty="0"/>
              <a:t> odstupa, a </a:t>
            </a:r>
            <a:r>
              <a:rPr lang="hr-HR" dirty="0" err="1"/>
              <a:t>Beust</a:t>
            </a:r>
            <a:r>
              <a:rPr lang="hr-HR" dirty="0"/>
              <a:t> je 7. veljače 1867. imenovan državnim ministrom. 17. veljače </a:t>
            </a:r>
            <a:r>
              <a:rPr lang="hr-HR" dirty="0" err="1"/>
              <a:t>Andrassy</a:t>
            </a:r>
            <a:r>
              <a:rPr lang="hr-HR" dirty="0"/>
              <a:t> je imenovan za ministra predsjednika nove ugarske vlade.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r-HR" dirty="0"/>
              <a:t>Nova mađarska vlada je zamolila kralja da ne čini nikakve korake prema Hrvatskoj bez njene suglasnosti. Treba nastaviti pregovore a Hrvati moraju poslati izaslanike na krunidbu.</a:t>
            </a:r>
          </a:p>
          <a:p>
            <a:r>
              <a:rPr lang="hr-HR" dirty="0"/>
              <a:t>Kralj 1. travnja 1867. popušta u hrvatskim pitanjima te naređuje </a:t>
            </a:r>
            <a:r>
              <a:rPr lang="hr-HR" dirty="0" err="1"/>
              <a:t>Kuševiću</a:t>
            </a:r>
            <a:r>
              <a:rPr lang="hr-HR" dirty="0"/>
              <a:t> da postupa u skladu s mađarskim zahtjevima. U Rijeci je 6. travnja 1867. vlast na čitavom županijom i gradom dao u ruke kraljevskom povjereniku Eduardu </a:t>
            </a:r>
            <a:r>
              <a:rPr lang="hr-HR" dirty="0" err="1"/>
              <a:t>Csehu</a:t>
            </a:r>
            <a:r>
              <a:rPr lang="hr-HR" dirty="0"/>
              <a:t>. On je djelovao za oslobođenje Rijeke od «tiranije njezinih hrvatskih gospodara» </a:t>
            </a:r>
            <a:r>
              <a:rPr lang="hr-HR" dirty="0" err="1"/>
              <a:t>tj</a:t>
            </a:r>
            <a:r>
              <a:rPr lang="hr-HR" dirty="0"/>
              <a:t>. za njezino ponovno utjelovljenje ugarskoj kruni. Odmah je 27. travnja 1867. dozvolio da predstavnici Rijeke budu izravno predstavljeni u Ugarskom saboru. </a:t>
            </a:r>
          </a:p>
          <a:p>
            <a:r>
              <a:rPr lang="hr-HR" dirty="0"/>
              <a:t>Sabor se saziva za 1. svinja. A Ugarski sabor donosi zaključak da Hrvatski sabor mora poslati izaslanstvo na krunidbu i da se krunidba mora obaviti jednom te istom krunom i inauguralnom diplomom koju sastavlja Ugarski sabor. Prema kraljevom </a:t>
            </a:r>
            <a:r>
              <a:rPr lang="hr-HR" dirty="0" err="1"/>
              <a:t>reskriptu</a:t>
            </a:r>
            <a:r>
              <a:rPr lang="hr-HR" dirty="0"/>
              <a:t> Hrvatski sabor je dužan da do 15. svibnja pošalje izaslanike na Ugarski sabor radi krunidbe. </a:t>
            </a:r>
            <a:r>
              <a:rPr lang="hr-HR" dirty="0" err="1"/>
              <a:t>Andrassy</a:t>
            </a:r>
            <a:r>
              <a:rPr lang="hr-HR" dirty="0"/>
              <a:t> radi pritisak na zastupnike, prijeti činovnicima, katoličkoj i pravoslavnoj hijerarhiji ali ne može dobiti većinu iako nisu pozvani krajiški zastupnici protivnici unionista. Ipak se uspjelo maknuti Strossmayera koji tada odlazi u Pariz. Kao odgovor na taj pritisak Sabor je jednoglasno donio zaključak da Sabor neće vijećati ni o kakvom prijedlogu dok vladar ne potvrdi zakonski članak iz 1861. o nepovredivosti i neodgovornosti zastupnika. Kralj je potvrdio zakonski članak. Na tajnoj saborskoj sjednici izabran je adresni odbor sastavljen od svih triju struja ali je većina (narodnjaci) sastavila svoju, a unionisti posebnu adresu. </a:t>
            </a:r>
          </a:p>
          <a:p>
            <a:r>
              <a:rPr lang="hr-HR" dirty="0"/>
              <a:t>Međutim i unionisti nisu prihvatili sve mađarske zahtjeve. Prihvatili su da postoji samo jedno ugarsko državno pravo i da Hrvatska i Slavonija čine jedno tijelo prema Austriji te zato Hrvati trebaju sudjelovati na ugarskoj krunidbi. Međutim traže poštivanje </a:t>
            </a:r>
            <a:r>
              <a:rPr lang="hr-HR" dirty="0" err="1"/>
              <a:t>čl</a:t>
            </a:r>
            <a:r>
              <a:rPr lang="hr-HR" dirty="0"/>
              <a:t>. 42 i teritorijalnu cjelovitost Hrvatske (krajina, Dalmacija i Rijeka).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/>
              <a:t>Adresa Hrvatskog sabora od 18. svibnja 1867. ponovno ističe državnost i cjelokupnost Trojedne Kraljevine koja bi prema Ugarskoj morala imati isti odnos kao Ugarska prema Austriji i zato je nužna posebna krunidbena zavjerenica. Hrvatski sabor odbija slati izaslanike na Ugarski sabor jer je ovaj zauzeo stav gospodara i skrbnika. Traže kao uvjet pregovora vraćanje ustavnog stanja u Rijeci. Zahtjevi da krunidbena </a:t>
            </a:r>
            <a:r>
              <a:rPr lang="hr-HR" dirty="0" err="1"/>
              <a:t>zavjenica</a:t>
            </a:r>
            <a:r>
              <a:rPr lang="hr-HR" dirty="0"/>
              <a:t> pruži jamstvo za državnu autonomiju Trojedne Kraljevine u smislu adrese od 18. svibnja 1867. proizlaze iz načela da Trojedna Kraljevina ima državnopravni temelj različit od ugarskog. Nakon osude stanja u Rijeci talijanski zastupnici Rijeke su napustili sabor. Vladar je odgovorio otpisom od 25. svibnja kojim raspušta Hrvatski sabor iako je Ugarski sabor bio popustljiv i protivna je kraljevim «</a:t>
            </a:r>
            <a:r>
              <a:rPr lang="hr-HR" dirty="0" err="1"/>
              <a:t>otčinskim</a:t>
            </a:r>
            <a:r>
              <a:rPr lang="hr-HR" dirty="0"/>
              <a:t> namjerama». </a:t>
            </a:r>
          </a:p>
          <a:p>
            <a:r>
              <a:rPr lang="hr-HR" dirty="0"/>
              <a:t>Pozvao je vjerno </a:t>
            </a:r>
            <a:r>
              <a:rPr lang="hr-HR" dirty="0" err="1"/>
              <a:t>stanovništv</a:t>
            </a:r>
            <a:r>
              <a:rPr lang="hr-HR" dirty="0"/>
              <a:t> Hrvatske i Slavonije da se založi za </a:t>
            </a:r>
            <a:r>
              <a:rPr lang="hr-HR" dirty="0" err="1"/>
              <a:t>izravnjavanje</a:t>
            </a:r>
            <a:r>
              <a:rPr lang="hr-HR" dirty="0"/>
              <a:t> s Mađarima. 27. lipnja namjesnikom banske časti imenovan je </a:t>
            </a:r>
            <a:r>
              <a:rPr lang="hr-HR" b="1" dirty="0" err="1"/>
              <a:t>Levin</a:t>
            </a:r>
            <a:r>
              <a:rPr lang="hr-HR" b="1" dirty="0"/>
              <a:t> </a:t>
            </a:r>
            <a:r>
              <a:rPr lang="hr-HR" b="1" dirty="0" err="1"/>
              <a:t>Rauch</a:t>
            </a:r>
            <a:r>
              <a:rPr lang="hr-HR" b="1" dirty="0"/>
              <a:t>. </a:t>
            </a:r>
            <a:r>
              <a:rPr lang="hr-HR" dirty="0"/>
              <a:t>Krunidba 8. lipnja 1867. je prošla bez nazočnosti Hrvata ali i Srba i Slovaka.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Stranačka diferencijacija u Banskoj Hrvatskoj:</a:t>
            </a:r>
          </a:p>
          <a:p>
            <a:pPr>
              <a:buNone/>
            </a:pPr>
            <a:r>
              <a:rPr lang="hr-HR" sz="2400" dirty="0"/>
              <a:t>Narodna (liberalna) stranka – Strossmayer i Rački – pozicija članak 42, glasilo </a:t>
            </a:r>
            <a:r>
              <a:rPr lang="hr-HR" sz="2400" i="1" dirty="0"/>
              <a:t>Pozor</a:t>
            </a:r>
            <a:endParaRPr lang="hr-HR" sz="2400" dirty="0"/>
          </a:p>
          <a:p>
            <a:pPr>
              <a:buNone/>
            </a:pPr>
            <a:r>
              <a:rPr lang="hr-HR" sz="2400" dirty="0"/>
              <a:t>Samostalna narodna stranka – Mažuranić, Kukuljević </a:t>
            </a:r>
            <a:r>
              <a:rPr lang="hr-HR" sz="2400" dirty="0" err="1"/>
              <a:t>Sakcinski</a:t>
            </a:r>
            <a:r>
              <a:rPr lang="hr-HR" sz="2400" dirty="0"/>
              <a:t> – ne treba čekati dogovor s Mađarima. Osnovana 1863. Glasilo </a:t>
            </a:r>
            <a:r>
              <a:rPr lang="hr-HR" sz="2400" i="1" dirty="0"/>
              <a:t>Domobran. </a:t>
            </a:r>
            <a:r>
              <a:rPr lang="hr-HR" sz="2400" dirty="0"/>
              <a:t>Ima stigmu vladine stranke, Mažuranić je hrvatski dvorski kancelar</a:t>
            </a:r>
          </a:p>
          <a:p>
            <a:pPr>
              <a:buNone/>
            </a:pPr>
            <a:r>
              <a:rPr lang="hr-HR" sz="2400" dirty="0"/>
              <a:t>Ustavna narodna stranka (unionisti) – bezuvjetan dogovor s Mađarima</a:t>
            </a:r>
          </a:p>
          <a:p>
            <a:pPr>
              <a:buNone/>
            </a:pPr>
            <a:r>
              <a:rPr lang="hr-HR" sz="2400" dirty="0"/>
              <a:t>Pravaši – Starčević i Kvaternik – samostalna Hrvatska –izravan dogovor s vladarom. “Ni Beč ni Pešta”.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r-HR" dirty="0" err="1"/>
              <a:t>Schmerlingov</a:t>
            </a:r>
            <a:r>
              <a:rPr lang="hr-HR" dirty="0"/>
              <a:t> provizorij 1861.-1865. </a:t>
            </a:r>
          </a:p>
          <a:p>
            <a:r>
              <a:rPr lang="hr-HR" dirty="0"/>
              <a:t>Uporan otpor Mađara pa i Hrvata prisilio je Franju Josipa na popuštanje. </a:t>
            </a:r>
          </a:p>
          <a:p>
            <a:pPr>
              <a:buNone/>
            </a:pPr>
            <a:r>
              <a:rPr lang="hr-HR" dirty="0"/>
              <a:t>Otpuštanje predsjednika Ministarskog vijeća </a:t>
            </a:r>
            <a:r>
              <a:rPr lang="hr-HR" dirty="0" err="1"/>
              <a:t>Schmerlinga</a:t>
            </a:r>
            <a:endParaRPr lang="hr-HR" dirty="0"/>
          </a:p>
          <a:p>
            <a:pPr>
              <a:buNone/>
            </a:pPr>
            <a:r>
              <a:rPr lang="hr-HR" dirty="0"/>
              <a:t>Novi ministar predsjednik Richard </a:t>
            </a:r>
            <a:r>
              <a:rPr lang="hr-HR" dirty="0" err="1"/>
              <a:t>Belcredi</a:t>
            </a:r>
            <a:r>
              <a:rPr lang="hr-HR" dirty="0"/>
              <a:t> oslanjao se na konzervativno-klerikalne snage protivne njemačkim liberalima. </a:t>
            </a:r>
          </a:p>
          <a:p>
            <a:pPr>
              <a:buNone/>
            </a:pPr>
            <a:r>
              <a:rPr lang="hr-HR" dirty="0"/>
              <a:t>Suspendiranje Veljačkog patenta 20. rujna 1865. godine. </a:t>
            </a:r>
          </a:p>
          <a:p>
            <a:pPr>
              <a:buNone/>
            </a:pPr>
            <a:r>
              <a:rPr lang="hr-HR" dirty="0"/>
              <a:t>U cilju daljnjeg udobrovoljavanja Mađara, Franjo Josip je 6. prosinca 1865. proglasio ujedinjenje Erdelja s Ugarskom.</a:t>
            </a:r>
          </a:p>
          <a:p>
            <a:r>
              <a:rPr lang="hr-HR" dirty="0"/>
              <a:t>Tajni pregovori kreću s </a:t>
            </a:r>
            <a:r>
              <a:rPr lang="hr-HR" dirty="0" err="1"/>
              <a:t>Ferencom</a:t>
            </a:r>
            <a:r>
              <a:rPr lang="hr-HR" dirty="0"/>
              <a:t> </a:t>
            </a:r>
            <a:r>
              <a:rPr lang="hr-HR" dirty="0" err="1"/>
              <a:t>Deakom</a:t>
            </a:r>
            <a:r>
              <a:rPr lang="hr-HR" dirty="0"/>
              <a:t>, vođom mađarske oporbe.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Prilikom prijestolne besjede i otvaranja Ugarskog sabora 1865. godine, Franjo Josip traži da se revidiraju neprikladni zakoni iz 1848. godine jer ograničavaju vladarska prava i prelaze preko opravdanih zahtjeva </a:t>
            </a:r>
            <a:r>
              <a:rPr lang="hr-HR" sz="2400" b="1" dirty="0"/>
              <a:t>«pridruženih zemalja» </a:t>
            </a:r>
            <a:r>
              <a:rPr lang="hr-HR" sz="2400" dirty="0"/>
              <a:t>(misli se na Hrvatsku i Slavoniju). Također poziva Hrvatski sabor da već u ovom sazivu bude prikladno zastupan. Također spominje članak 42. i time je dao kostur buduće nagodbe.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U takvim okolnostima Mažuranić se našao u teškim okolnostima za izbore za Sabor. Nije dobio novčana sredstva za svoju Samostalnu narodnu stranku, nego se mora oslanjati na činovništvo i katoličku i pravoslavnu hijerarhiju. Ponovo dolazi do uspostave županijske samouprave, a </a:t>
            </a:r>
            <a:r>
              <a:rPr lang="hr-HR" i="1" dirty="0"/>
              <a:t>Pozor</a:t>
            </a:r>
            <a:r>
              <a:rPr lang="hr-HR" dirty="0"/>
              <a:t> koji je bio zabranjen na početku 1864. ponovo 14. studenog 1865. izlazi.</a:t>
            </a:r>
          </a:p>
          <a:p>
            <a:r>
              <a:rPr lang="hr-HR" dirty="0"/>
              <a:t>Većinu u Saboru dobiva Narodna (liberalna) stranka.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Vladar je odlučio, ali ne definitivno, da se ide u pregovore s Mađarima te da se Hrvati pripreme za popuštanje njima. Hrvatsko pitanje je bilo često puta na sjednicama Ministarskog vijeća 18 puta od srpnja 1865. do ožujka 1866. Mažuranić već u srpnju 1865. daje ostavku na čelu Hrvatske dvorske kancelarije ali je usvojena tek u studenom 1865. kada na njegovo mjesto dolazi umjereni unionist Emil (Milan) </a:t>
            </a:r>
            <a:r>
              <a:rPr lang="hr-HR" sz="2400" dirty="0" err="1"/>
              <a:t>Kušević</a:t>
            </a:r>
            <a:r>
              <a:rPr lang="hr-HR" sz="2400" dirty="0"/>
              <a:t>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r>
              <a:rPr lang="hr-HR" sz="2800" dirty="0"/>
              <a:t>Ministarsko vijeće vrši pritisak na Sabor da se donese «doista dobra» a ne samo «prihvatljiva» </a:t>
            </a:r>
            <a:r>
              <a:rPr lang="hr-HR" sz="2800" dirty="0" err="1"/>
              <a:t>adresa..</a:t>
            </a:r>
            <a:r>
              <a:rPr lang="hr-HR" sz="2800" dirty="0"/>
              <a:t>. Banu je naloženo da se prihvati Listopadska diploma i da se formira odbor Hrvatskog sabora koji će raspravljati s istim takvim odborom Ugarskog sabora. Pod prijetnjom raspuštanja Sabora, nakon tajne sjednice, stvoren je kompromis između Narodno liberalne i Unionističke stranke. Prvo se odustalo od uvjeta sjedinjenja Krajine i Dalmacije s Provincijalom, te izravnih pregovora s Austrijom. Formira se odbor za pregovore s Ugarskim saborom. Unionisti su pristali na članak 42. – </a:t>
            </a:r>
            <a:r>
              <a:rPr lang="hr-HR" sz="2800" b="1" dirty="0"/>
              <a:t>značajan pomak k dualizmu.</a:t>
            </a:r>
            <a:r>
              <a:rPr lang="hr-HR" sz="2800" dirty="0"/>
              <a:t> Ovaj </a:t>
            </a:r>
            <a:r>
              <a:rPr lang="hr-HR" sz="2800" dirty="0" err="1"/>
              <a:t>Mrazovićev</a:t>
            </a:r>
            <a:r>
              <a:rPr lang="hr-HR" sz="2800" dirty="0"/>
              <a:t> prijedlog dobio je svega 99 glasova za i 94 protiv, ali adresa nije dobila apsolutnu većinu. </a:t>
            </a:r>
            <a:r>
              <a:rPr lang="hr-HR" sz="2800" dirty="0" err="1"/>
              <a:t>Mrazović</a:t>
            </a:r>
            <a:r>
              <a:rPr lang="hr-HR" sz="2800" dirty="0"/>
              <a:t> je predložio da se kralju predaju i adresa većine i manjine budući da ni jedna nije dobila apsolutnu većinu. </a:t>
            </a:r>
          </a:p>
          <a:p>
            <a:endParaRPr lang="hr-H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Većinska adresa od 10. veljače 1866. pozdravlja suspenziju Veljačkog patenta i izražava se nada da će kralj što prije učiniti korake ka sjedinjenju Krajine i Dalmacije. Adresa priznaje zajedničke poslove Monarhije ali ne na temelju Listopadske diplome i želi da se oni utvrde slobodnim sporazumom u granicama ugarsko-hrvatskog državnog prava. Pregovori s Ugarskim saborom ali na temelju ravnopravnosti dvaju jednakih i ravnopravnih faktora. </a:t>
            </a:r>
          </a:p>
          <a:p>
            <a:r>
              <a:rPr lang="hr-HR" dirty="0"/>
              <a:t>Franjo Josip je izjavio delegaciji Hrvatskog sabora koja je donijela adresu da </a:t>
            </a:r>
            <a:r>
              <a:rPr lang="hr-HR" b="1" dirty="0"/>
              <a:t>sva pitanja koja se tiču Hrvatske moraju ustupiti mjesto prethodnom uređenju uzajamnih odnosa zemalja krune sv. Stjepana. Naredio je da Sabor bez oklijevanja pripremi sve što je nužno za sporazum s zastupstvom Kraljevine Ugarske. </a:t>
            </a:r>
            <a:endParaRPr lang="hr-HR" dirty="0"/>
          </a:p>
          <a:p>
            <a:endParaRPr lang="hr-H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Ugarska adresa od 24. veljače 1866. nije olakšala posao jer i dalje stoje na načelu zakona iz 1848. uz mogućnost izmjene putem zajedničke zakonodavne djelatnosti okrunjenog kralja i Ugarskog sabora. Adresa zahvaljuje kralju što je pozvao sabor Hrvatske i Slavonije da bude zastupan na Ugarskom saboru. Adresa ne spominje članak 42 i zahtijeva da se Rijeka pripoji Ugarskoj. I dalje se govori o pokrajinskoj autonomiji za samo tri kajkavske županije. Kao oblik dobre volje prema Hrvatima, osuđuju što kralj u prijestolnoj besjedi nije spomenuo Dalmaciju koja pripada, uz Hrvatsku i Slavoniju, Ugarskoj.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1726</Words>
  <Application>Microsoft Office PowerPoint</Application>
  <PresentationFormat>On-screen Show (4:3)</PresentationFormat>
  <Paragraphs>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tema</vt:lpstr>
      <vt:lpstr>Sabor 1865.-1867.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Sabor 1865.-1867.</dc:title>
  <dc:creator>Bralic</dc:creator>
  <cp:lastModifiedBy>Narcisa</cp:lastModifiedBy>
  <cp:revision>4</cp:revision>
  <dcterms:created xsi:type="dcterms:W3CDTF">2021-03-07T13:34:38Z</dcterms:created>
  <dcterms:modified xsi:type="dcterms:W3CDTF">2024-04-02T09:46:49Z</dcterms:modified>
</cp:coreProperties>
</file>