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A30BB-F17E-4B38-ABAD-EDEA1ED74707}" type="datetimeFigureOut">
              <a:rPr lang="hr-HR" smtClean="0"/>
              <a:pPr/>
              <a:t>2.12.2020.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E4747-2BCF-4265-89BF-7756FDC927C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b="1" i="1" dirty="0" err="1" smtClean="0">
                <a:latin typeface="Book Antiqua" pitchFamily="18" charset="0"/>
              </a:rPr>
              <a:t>Natio</a:t>
            </a:r>
            <a:r>
              <a:rPr lang="hr-HR" sz="3200" b="1" i="1" dirty="0" smtClean="0">
                <a:latin typeface="Book Antiqua" pitchFamily="18" charset="0"/>
              </a:rPr>
              <a:t> </a:t>
            </a:r>
            <a:r>
              <a:rPr lang="hr-HR" sz="3200" b="1" i="1" dirty="0" err="1" smtClean="0">
                <a:latin typeface="Book Antiqua" pitchFamily="18" charset="0"/>
              </a:rPr>
              <a:t>croatica</a:t>
            </a:r>
            <a:endParaRPr lang="hr-HR" sz="3200" b="1" i="1" dirty="0">
              <a:latin typeface="Book Antiqua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sz="3400" b="1" u="sng" dirty="0">
                <a:latin typeface="Book Antiqua" pitchFamily="18" charset="0"/>
              </a:rPr>
              <a:t>Instrukcije</a:t>
            </a:r>
            <a:r>
              <a:rPr lang="hr-HR" sz="3400" dirty="0">
                <a:latin typeface="Book Antiqua" pitchFamily="18" charset="0"/>
              </a:rPr>
              <a:t>:</a:t>
            </a:r>
          </a:p>
          <a:p>
            <a:pPr lvl="0" algn="just"/>
            <a:r>
              <a:rPr lang="hr-HR" sz="3400" dirty="0">
                <a:latin typeface="Book Antiqua" pitchFamily="18" charset="0"/>
              </a:rPr>
              <a:t>odlučno braniti vjerski zakon po kojem o vjerskim pitanjima odlučuje samo Hrvatski sabor što je </a:t>
            </a:r>
            <a:r>
              <a:rPr lang="hr-HR" sz="3400" dirty="0" smtClean="0">
                <a:latin typeface="Book Antiqua" pitchFamily="18" charset="0"/>
              </a:rPr>
              <a:t>značilo biti </a:t>
            </a:r>
            <a:r>
              <a:rPr lang="hr-HR" sz="3400" dirty="0">
                <a:latin typeface="Book Antiqua" pitchFamily="18" charset="0"/>
              </a:rPr>
              <a:t>protiv ravnopravnosti protestanata.</a:t>
            </a:r>
          </a:p>
          <a:p>
            <a:pPr lvl="0" algn="just"/>
            <a:r>
              <a:rPr lang="hr-HR" sz="3400" dirty="0">
                <a:latin typeface="Book Antiqua" pitchFamily="18" charset="0"/>
              </a:rPr>
              <a:t>Službena uporaba latinskog jezika, a mađarski jezik samo za užu Ugarsku.</a:t>
            </a:r>
          </a:p>
          <a:p>
            <a:pPr lvl="0" algn="just"/>
            <a:r>
              <a:rPr lang="hr-HR" sz="3400" dirty="0">
                <a:latin typeface="Book Antiqua" pitchFamily="18" charset="0"/>
              </a:rPr>
              <a:t>Odbaciti zahtjev Virovitičke županije da se izuzme ispod vlasti bana</a:t>
            </a:r>
          </a:p>
          <a:p>
            <a:pPr lvl="0" algn="just"/>
            <a:r>
              <a:rPr lang="hr-HR" sz="3400" dirty="0">
                <a:latin typeface="Book Antiqua" pitchFamily="18" charset="0"/>
              </a:rPr>
              <a:t>Otkloniti zahtjev za oporezivanje plemića</a:t>
            </a:r>
          </a:p>
          <a:p>
            <a:pPr lvl="0" algn="just"/>
            <a:r>
              <a:rPr lang="hr-HR" sz="3400" dirty="0">
                <a:latin typeface="Book Antiqua" pitchFamily="18" charset="0"/>
              </a:rPr>
              <a:t>Ponovno naglašavanje privremenosti odluke o podvrgavanju Ugarskom namjesničkom vijeću iz 1790. godine.</a:t>
            </a:r>
          </a:p>
          <a:p>
            <a:pPr lvl="0" algn="just"/>
            <a:r>
              <a:rPr lang="hr-HR" sz="3400" dirty="0">
                <a:latin typeface="Book Antiqua" pitchFamily="18" charset="0"/>
              </a:rPr>
              <a:t>U slučaju neuspjeha obrane latinskog jezika, nunciji moraju napustiti Sabor i obratiti se kralju s molbom da se «kao Erdelj sama brine za svoja prava», </a:t>
            </a:r>
            <a:r>
              <a:rPr lang="hr-HR" sz="3400" dirty="0" err="1">
                <a:latin typeface="Book Antiqua" pitchFamily="18" charset="0"/>
              </a:rPr>
              <a:t>tj</a:t>
            </a:r>
            <a:r>
              <a:rPr lang="hr-HR" sz="3400" dirty="0">
                <a:latin typeface="Book Antiqua" pitchFamily="18" charset="0"/>
              </a:rPr>
              <a:t>. da ima vladu neovisnu od Ugarske.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hr-HR" sz="2800" dirty="0">
                <a:latin typeface="Book Antiqua" pitchFamily="18" charset="0"/>
              </a:rPr>
              <a:t>Tiskani saborski spisi </a:t>
            </a:r>
            <a:r>
              <a:rPr lang="hr-HR" sz="2800" dirty="0" smtClean="0">
                <a:latin typeface="Book Antiqua" pitchFamily="18" charset="0"/>
              </a:rPr>
              <a:t>“stare garde”</a:t>
            </a:r>
          </a:p>
          <a:p>
            <a:pPr algn="just">
              <a:buNone/>
            </a:pPr>
            <a:r>
              <a:rPr lang="hr-HR" sz="2800" dirty="0" smtClean="0">
                <a:latin typeface="Book Antiqua" pitchFamily="18" charset="0"/>
              </a:rPr>
              <a:t> </a:t>
            </a:r>
            <a:r>
              <a:rPr lang="hr-HR" sz="2800" dirty="0">
                <a:latin typeface="Book Antiqua" pitchFamily="18" charset="0"/>
              </a:rPr>
              <a:t>Franjo </a:t>
            </a:r>
            <a:r>
              <a:rPr lang="hr-HR" sz="2800" dirty="0" err="1">
                <a:latin typeface="Book Antiqua" pitchFamily="18" charset="0"/>
              </a:rPr>
              <a:t>Vojkffy</a:t>
            </a:r>
            <a:r>
              <a:rPr lang="hr-HR" sz="2800" dirty="0">
                <a:latin typeface="Book Antiqua" pitchFamily="18" charset="0"/>
              </a:rPr>
              <a:t> (1761. – 1833</a:t>
            </a:r>
            <a:r>
              <a:rPr lang="hr-HR" sz="2800" dirty="0" smtClean="0">
                <a:latin typeface="Book Antiqua" pitchFamily="18" charset="0"/>
              </a:rPr>
              <a:t>.), </a:t>
            </a:r>
            <a:r>
              <a:rPr lang="hr-HR" sz="2800" i="1" dirty="0" err="1">
                <a:latin typeface="Book Antiqua" pitchFamily="18" charset="0"/>
              </a:rPr>
              <a:t>Disertatio</a:t>
            </a:r>
            <a:r>
              <a:rPr lang="hr-HR" sz="2800" i="1" dirty="0">
                <a:latin typeface="Book Antiqua" pitchFamily="18" charset="0"/>
              </a:rPr>
              <a:t> de </a:t>
            </a:r>
            <a:r>
              <a:rPr lang="hr-HR" sz="2800" i="1" dirty="0" err="1">
                <a:latin typeface="Book Antiqua" pitchFamily="18" charset="0"/>
              </a:rPr>
              <a:t>intruducenda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in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regno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Hungariae</a:t>
            </a:r>
            <a:r>
              <a:rPr lang="hr-HR" sz="2800" i="1" dirty="0">
                <a:latin typeface="Book Antiqua" pitchFamily="18" charset="0"/>
              </a:rPr>
              <a:t> et </a:t>
            </a:r>
            <a:r>
              <a:rPr lang="hr-HR" sz="2800" i="1" dirty="0" err="1">
                <a:latin typeface="Book Antiqua" pitchFamily="18" charset="0"/>
              </a:rPr>
              <a:t>regnis</a:t>
            </a:r>
            <a:r>
              <a:rPr lang="hr-HR" sz="2800" i="1" dirty="0">
                <a:latin typeface="Book Antiqua" pitchFamily="18" charset="0"/>
              </a:rPr>
              <a:t> ac </a:t>
            </a:r>
            <a:r>
              <a:rPr lang="hr-HR" sz="2800" i="1" dirty="0" err="1">
                <a:latin typeface="Book Antiqua" pitchFamily="18" charset="0"/>
              </a:rPr>
              <a:t>provinciis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adnexis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in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cunctis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negotiis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publicis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lingua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Hungarica</a:t>
            </a:r>
            <a:r>
              <a:rPr lang="hr-HR" sz="2800" dirty="0">
                <a:latin typeface="Book Antiqua" pitchFamily="18" charset="0"/>
              </a:rPr>
              <a:t>, (Rasprava o uvođenju mađarskog jezika u svim javnim poslovima u Ugarskom kraljevstvu i njemu pridruženim kraljevinama i pokrajinama</a:t>
            </a:r>
            <a:r>
              <a:rPr lang="hr-HR" sz="2800" dirty="0" smtClean="0">
                <a:latin typeface="Book Antiqua" pitchFamily="18" charset="0"/>
              </a:rPr>
              <a:t>)</a:t>
            </a:r>
          </a:p>
          <a:p>
            <a:pPr algn="just">
              <a:buNone/>
            </a:pPr>
            <a:r>
              <a:rPr lang="hr-HR" sz="2800" dirty="0" smtClean="0">
                <a:latin typeface="Book Antiqua" pitchFamily="18" charset="0"/>
              </a:rPr>
              <a:t> Karlo </a:t>
            </a:r>
            <a:r>
              <a:rPr lang="hr-HR" sz="2800" dirty="0" err="1" smtClean="0">
                <a:latin typeface="Book Antiqua" pitchFamily="18" charset="0"/>
              </a:rPr>
              <a:t>Sermage</a:t>
            </a:r>
            <a:r>
              <a:rPr lang="hr-HR" sz="2800" dirty="0" smtClean="0">
                <a:latin typeface="Book Antiqua" pitchFamily="18" charset="0"/>
              </a:rPr>
              <a:t> (1793.-1851.), </a:t>
            </a:r>
            <a:r>
              <a:rPr lang="hr-HR" sz="2800" i="1" dirty="0" err="1">
                <a:latin typeface="Book Antiqua" pitchFamily="18" charset="0"/>
              </a:rPr>
              <a:t>Dictio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in</a:t>
            </a:r>
            <a:r>
              <a:rPr lang="hr-HR" sz="2800" i="1" dirty="0">
                <a:latin typeface="Book Antiqua" pitchFamily="18" charset="0"/>
              </a:rPr>
              <a:t> generali </a:t>
            </a:r>
            <a:r>
              <a:rPr lang="hr-HR" sz="2800" i="1" dirty="0" err="1">
                <a:latin typeface="Book Antiqua" pitchFamily="18" charset="0"/>
              </a:rPr>
              <a:t>regnorum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Dalmatiae</a:t>
            </a:r>
            <a:r>
              <a:rPr lang="hr-HR" sz="2800" i="1" dirty="0">
                <a:latin typeface="Book Antiqua" pitchFamily="18" charset="0"/>
              </a:rPr>
              <a:t>, </a:t>
            </a:r>
            <a:r>
              <a:rPr lang="hr-HR" sz="2800" i="1" dirty="0" err="1">
                <a:latin typeface="Book Antiqua" pitchFamily="18" charset="0"/>
              </a:rPr>
              <a:t>Croatiae</a:t>
            </a:r>
            <a:r>
              <a:rPr lang="hr-HR" sz="2800" i="1" dirty="0">
                <a:latin typeface="Book Antiqua" pitchFamily="18" charset="0"/>
              </a:rPr>
              <a:t> et </a:t>
            </a:r>
            <a:r>
              <a:rPr lang="hr-HR" sz="2800" i="1" dirty="0" err="1">
                <a:latin typeface="Book Antiqua" pitchFamily="18" charset="0"/>
              </a:rPr>
              <a:t>Slavoniae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congregatione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die</a:t>
            </a:r>
            <a:r>
              <a:rPr lang="hr-HR" sz="2800" i="1" dirty="0">
                <a:latin typeface="Book Antiqua" pitchFamily="18" charset="0"/>
              </a:rPr>
              <a:t> 15 </a:t>
            </a:r>
            <a:r>
              <a:rPr lang="hr-HR" sz="2800" i="1" dirty="0" err="1">
                <a:latin typeface="Book Antiqua" pitchFamily="18" charset="0"/>
              </a:rPr>
              <a:t>novembris</a:t>
            </a:r>
            <a:r>
              <a:rPr lang="hr-HR" sz="2800" i="1" dirty="0">
                <a:latin typeface="Book Antiqua" pitchFamily="18" charset="0"/>
              </a:rPr>
              <a:t> 1832. </a:t>
            </a:r>
            <a:r>
              <a:rPr lang="hr-HR" sz="2800" i="1" dirty="0" err="1">
                <a:latin typeface="Book Antiqua" pitchFamily="18" charset="0"/>
              </a:rPr>
              <a:t>cum</a:t>
            </a:r>
            <a:r>
              <a:rPr lang="hr-HR" sz="2800" i="1" dirty="0">
                <a:latin typeface="Book Antiqua" pitchFamily="18" charset="0"/>
              </a:rPr>
              <a:t> de </a:t>
            </a:r>
            <a:r>
              <a:rPr lang="hr-HR" sz="2800" i="1" dirty="0" err="1">
                <a:latin typeface="Book Antiqua" pitchFamily="18" charset="0"/>
              </a:rPr>
              <a:t>accatolicis</a:t>
            </a:r>
            <a:r>
              <a:rPr lang="hr-HR" sz="2800" i="1" dirty="0">
                <a:latin typeface="Book Antiqua" pitchFamily="18" charset="0"/>
              </a:rPr>
              <a:t>, a nad </a:t>
            </a:r>
            <a:r>
              <a:rPr lang="hr-HR" sz="2800" i="1" dirty="0" err="1">
                <a:latin typeface="Book Antiqua" pitchFamily="18" charset="0"/>
              </a:rPr>
              <a:t>regna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haec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induci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admittendis</a:t>
            </a:r>
            <a:r>
              <a:rPr lang="hr-HR" sz="2800" i="1" dirty="0">
                <a:latin typeface="Book Antiqua" pitchFamily="18" charset="0"/>
              </a:rPr>
              <a:t> </a:t>
            </a:r>
            <a:r>
              <a:rPr lang="hr-HR" sz="2800" i="1" dirty="0" err="1">
                <a:latin typeface="Book Antiqua" pitchFamily="18" charset="0"/>
              </a:rPr>
              <a:t>deliberaretur</a:t>
            </a:r>
            <a:r>
              <a:rPr lang="hr-HR" sz="2800" dirty="0">
                <a:latin typeface="Book Antiqua" pitchFamily="18" charset="0"/>
              </a:rPr>
              <a:t>. (Govor u općem saboru Kraljevina Dalmacije, Hrvatske i Slavonije dana 15. studenog 1832. kad se </a:t>
            </a:r>
            <a:r>
              <a:rPr lang="hr-HR" sz="2800" dirty="0" smtClean="0">
                <a:latin typeface="Book Antiqua" pitchFamily="18" charset="0"/>
              </a:rPr>
              <a:t>raspravljalo </a:t>
            </a:r>
            <a:r>
              <a:rPr lang="hr-HR" sz="2800" dirty="0">
                <a:latin typeface="Book Antiqua" pitchFamily="18" charset="0"/>
              </a:rPr>
              <a:t>o uvođenju nekatolika, da li dopustiti da se oni uključe u te </a:t>
            </a:r>
            <a:r>
              <a:rPr lang="hr-HR" sz="2800" dirty="0" smtClean="0">
                <a:latin typeface="Book Antiqua" pitchFamily="18" charset="0"/>
              </a:rPr>
              <a:t>Kraljevine</a:t>
            </a:r>
            <a:r>
              <a:rPr lang="hr-HR" sz="2800" dirty="0">
                <a:latin typeface="Book Antiqua" pitchFamily="18" charset="0"/>
              </a:rPr>
              <a:t>).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600" u="sng" dirty="0">
                <a:latin typeface="Book Antiqua" pitchFamily="18" charset="0"/>
              </a:rPr>
              <a:t>Latinski jezik ne treba ukidati jer</a:t>
            </a:r>
            <a:r>
              <a:rPr lang="hr-HR" sz="2600" dirty="0" smtClean="0">
                <a:latin typeface="Book Antiqua" pitchFamily="18" charset="0"/>
              </a:rPr>
              <a:t>:</a:t>
            </a:r>
          </a:p>
          <a:p>
            <a:pPr>
              <a:buNone/>
            </a:pPr>
            <a:endParaRPr lang="hr-HR" sz="2600" dirty="0">
              <a:latin typeface="Book Antiqua" pitchFamily="18" charset="0"/>
            </a:endParaRPr>
          </a:p>
          <a:p>
            <a:pPr lvl="0" algn="just"/>
            <a:r>
              <a:rPr lang="hr-HR" sz="2600" dirty="0">
                <a:latin typeface="Book Antiqua" pitchFamily="18" charset="0"/>
              </a:rPr>
              <a:t>Sastavni je dio konstitucije i kao takav nezamjenjiv</a:t>
            </a:r>
          </a:p>
          <a:p>
            <a:pPr lvl="0" algn="just"/>
            <a:r>
              <a:rPr lang="hr-HR" sz="2600" dirty="0">
                <a:latin typeface="Book Antiqua" pitchFamily="18" charset="0"/>
              </a:rPr>
              <a:t>Latinski jezik, za razliku od </a:t>
            </a:r>
            <a:r>
              <a:rPr lang="hr-HR" sz="2600" dirty="0" smtClean="0">
                <a:latin typeface="Book Antiqua" pitchFamily="18" charset="0"/>
              </a:rPr>
              <a:t>mađarskog, cijelom je </a:t>
            </a:r>
            <a:r>
              <a:rPr lang="hr-HR" sz="2600" dirty="0">
                <a:latin typeface="Book Antiqua" pitchFamily="18" charset="0"/>
              </a:rPr>
              <a:t>svijetu razumljiv</a:t>
            </a:r>
          </a:p>
          <a:p>
            <a:pPr lvl="0" algn="just"/>
            <a:r>
              <a:rPr lang="hr-HR" sz="2600" dirty="0">
                <a:latin typeface="Book Antiqua" pitchFamily="18" charset="0"/>
              </a:rPr>
              <a:t>Latinski čuva od dodatnih razmirica koje bi stalno nastale zbog problema prevođenja.</a:t>
            </a:r>
          </a:p>
          <a:p>
            <a:pPr lvl="0" algn="just"/>
            <a:r>
              <a:rPr lang="hr-HR" sz="2600" dirty="0">
                <a:latin typeface="Book Antiqua" pitchFamily="18" charset="0"/>
              </a:rPr>
              <a:t>Latinski jezik je korisno učiti jer je najbolja podloga za svako drugo učenje, za savladavanje svih znanja i vještina, a posebno stranih jezika.</a:t>
            </a:r>
          </a:p>
          <a:p>
            <a:pPr algn="just"/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buNone/>
            </a:pPr>
            <a:r>
              <a:rPr lang="hr-HR" sz="3400" dirty="0" smtClean="0">
                <a:latin typeface="Book Antiqua" pitchFamily="18" charset="0"/>
              </a:rPr>
              <a:t>- Odluka </a:t>
            </a:r>
            <a:r>
              <a:rPr lang="hr-HR" sz="3400" dirty="0">
                <a:latin typeface="Book Antiqua" pitchFamily="18" charset="0"/>
              </a:rPr>
              <a:t>nije pravedna jer samo Mađari imaju koristi od te odluke</a:t>
            </a:r>
          </a:p>
          <a:p>
            <a:pPr lvl="0" algn="just">
              <a:buNone/>
            </a:pPr>
            <a:r>
              <a:rPr lang="hr-HR" sz="3400" dirty="0" smtClean="0">
                <a:latin typeface="Book Antiqua" pitchFamily="18" charset="0"/>
              </a:rPr>
              <a:t>- Odluka </a:t>
            </a:r>
            <a:r>
              <a:rPr lang="hr-HR" sz="3400" dirty="0">
                <a:latin typeface="Book Antiqua" pitchFamily="18" charset="0"/>
              </a:rPr>
              <a:t>nije zakonita jer u složenim državama treba vladati princip ravnopravnosti, </a:t>
            </a:r>
            <a:r>
              <a:rPr lang="hr-HR" sz="3400" dirty="0" err="1">
                <a:latin typeface="Book Antiqua" pitchFamily="18" charset="0"/>
              </a:rPr>
              <a:t>tj</a:t>
            </a:r>
            <a:r>
              <a:rPr lang="hr-HR" sz="3400" dirty="0">
                <a:latin typeface="Book Antiqua" pitchFamily="18" charset="0"/>
              </a:rPr>
              <a:t>. veće kraljevstvo ne može zapovijedati manjem nego su ravnopravni.</a:t>
            </a:r>
          </a:p>
          <a:p>
            <a:pPr lvl="0" algn="just">
              <a:buNone/>
            </a:pPr>
            <a:r>
              <a:rPr lang="hr-HR" sz="3400" dirty="0" smtClean="0">
                <a:latin typeface="Book Antiqua" pitchFamily="18" charset="0"/>
              </a:rPr>
              <a:t>- </a:t>
            </a:r>
            <a:r>
              <a:rPr lang="hr-HR" sz="3400" dirty="0" err="1" smtClean="0">
                <a:latin typeface="Book Antiqua" pitchFamily="18" charset="0"/>
              </a:rPr>
              <a:t>Protukonstitucionalna</a:t>
            </a:r>
            <a:r>
              <a:rPr lang="hr-HR" sz="3400" dirty="0" smtClean="0">
                <a:latin typeface="Book Antiqua" pitchFamily="18" charset="0"/>
              </a:rPr>
              <a:t> </a:t>
            </a:r>
            <a:r>
              <a:rPr lang="hr-HR" sz="3400" dirty="0">
                <a:latin typeface="Book Antiqua" pitchFamily="18" charset="0"/>
              </a:rPr>
              <a:t>jer ugarskom konstitucijom je zagarantirana sloboda svakom plemiću od Zlatne bule 1222. godine.</a:t>
            </a:r>
          </a:p>
          <a:p>
            <a:pPr lvl="0" algn="just">
              <a:buNone/>
            </a:pPr>
            <a:r>
              <a:rPr lang="hr-HR" sz="3400" dirty="0" smtClean="0">
                <a:latin typeface="Book Antiqua" pitchFamily="18" charset="0"/>
              </a:rPr>
              <a:t>- Odluka </a:t>
            </a:r>
            <a:r>
              <a:rPr lang="hr-HR" sz="3400" dirty="0">
                <a:latin typeface="Book Antiqua" pitchFamily="18" charset="0"/>
              </a:rPr>
              <a:t>nije izvediva jer je predviđen rok od tri godine, a po autoru trebao bi barem jedan ljudski vijek da bude opće primljena.</a:t>
            </a:r>
          </a:p>
          <a:p>
            <a:pPr lvl="0" algn="just">
              <a:buNone/>
            </a:pPr>
            <a:r>
              <a:rPr lang="hr-HR" sz="3400" dirty="0" smtClean="0">
                <a:latin typeface="Book Antiqua" pitchFamily="18" charset="0"/>
              </a:rPr>
              <a:t>- Odluka </a:t>
            </a:r>
            <a:r>
              <a:rPr lang="hr-HR" sz="3400" dirty="0">
                <a:latin typeface="Book Antiqua" pitchFamily="18" charset="0"/>
              </a:rPr>
              <a:t>nije razborita jer izaziva nemir, a staleži trebaju biti jedinstveni jer su «po cijelom svijetu napredujuća previranja i bune</a:t>
            </a:r>
            <a:r>
              <a:rPr lang="hr-HR" dirty="0"/>
              <a:t>»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sz="2800" dirty="0" err="1" smtClean="0">
                <a:latin typeface="Book Antiqua" pitchFamily="18" charset="0"/>
              </a:rPr>
              <a:t>Sermage</a:t>
            </a:r>
            <a:r>
              <a:rPr lang="hr-HR" sz="2800" dirty="0" smtClean="0">
                <a:latin typeface="Book Antiqua" pitchFamily="18" charset="0"/>
              </a:rPr>
              <a:t> - </a:t>
            </a:r>
            <a:r>
              <a:rPr lang="hr-HR" sz="2800" u="sng" dirty="0" smtClean="0">
                <a:latin typeface="Book Antiqua" pitchFamily="18" charset="0"/>
              </a:rPr>
              <a:t>Pitanje vjerske ravnopravnosti:</a:t>
            </a:r>
          </a:p>
          <a:p>
            <a:pPr>
              <a:buNone/>
            </a:pPr>
            <a:endParaRPr lang="hr-HR" sz="2400" u="sng" dirty="0">
              <a:latin typeface="Book Antiqua" pitchFamily="18" charset="0"/>
            </a:endParaRPr>
          </a:p>
          <a:p>
            <a:pPr algn="just">
              <a:buNone/>
            </a:pPr>
            <a:r>
              <a:rPr lang="hr-HR" sz="2400" dirty="0">
                <a:latin typeface="Book Antiqua" pitchFamily="18" charset="0"/>
              </a:rPr>
              <a:t>Ugarski sabor nastoji proširiti građansko pravo mađarskih protestanata i na područje Hrvatske, gdje protestanti ne mogu posjedovati zemljišno imanje niti stupati u javne ili privatne službe. </a:t>
            </a:r>
          </a:p>
          <a:p>
            <a:pPr algn="just"/>
            <a:r>
              <a:rPr lang="hr-HR" sz="2400" dirty="0" smtClean="0">
                <a:latin typeface="Book Antiqua" pitchFamily="18" charset="0"/>
              </a:rPr>
              <a:t>Zaseban </a:t>
            </a:r>
            <a:r>
              <a:rPr lang="hr-HR" sz="2400" dirty="0">
                <a:latin typeface="Book Antiqua" pitchFamily="18" charset="0"/>
              </a:rPr>
              <a:t>hrvatski vjerski zakon jedno je od temeljnih hrvatskih municipalnih prava i datira iz 1608. kada je Hrvatski sabor odlučio da se unutar Hrvatske i Slavonije priznaje isključivo katolička vjera. Taj je zakon potvrđen na Saborima 1687. i 1741. godine te prilikom krunjenja Marije Terezije za ugarsku kraljicu. Kada je Ugarski sabor 1790. pokušao to promijeniti naišao je na odlučan otpor hrvatskog plemstva. </a:t>
            </a:r>
          </a:p>
          <a:p>
            <a:pPr>
              <a:buNone/>
            </a:pPr>
            <a:endParaRPr lang="hr-H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400" dirty="0" smtClean="0">
                <a:latin typeface="Book Antiqua" pitchFamily="18" charset="0"/>
              </a:rPr>
              <a:t>Karlo </a:t>
            </a:r>
            <a:r>
              <a:rPr lang="hr-HR" sz="2400" dirty="0" err="1" smtClean="0">
                <a:latin typeface="Book Antiqua" pitchFamily="18" charset="0"/>
              </a:rPr>
              <a:t>Sermage</a:t>
            </a:r>
            <a:r>
              <a:rPr lang="hr-HR" sz="2400" dirty="0" smtClean="0">
                <a:latin typeface="Book Antiqua" pitchFamily="18" charset="0"/>
              </a:rPr>
              <a:t> u tekstu ključan </a:t>
            </a:r>
            <a:r>
              <a:rPr lang="hr-HR" sz="2400" dirty="0" err="1" smtClean="0">
                <a:latin typeface="Book Antiqua" pitchFamily="18" charset="0"/>
              </a:rPr>
              <a:t>momenat</a:t>
            </a:r>
            <a:r>
              <a:rPr lang="hr-HR" sz="2400" dirty="0" smtClean="0">
                <a:latin typeface="Book Antiqua" pitchFamily="18" charset="0"/>
              </a:rPr>
              <a:t> stavlja u 1715. godine kada je kralj Karlo III potvrdio </a:t>
            </a:r>
            <a:r>
              <a:rPr lang="hr-HR" sz="2400" dirty="0" err="1" smtClean="0">
                <a:latin typeface="Book Antiqua" pitchFamily="18" charset="0"/>
              </a:rPr>
              <a:t>čl</a:t>
            </a:r>
            <a:r>
              <a:rPr lang="hr-HR" sz="2400" dirty="0" smtClean="0">
                <a:latin typeface="Book Antiqua" pitchFamily="18" charset="0"/>
              </a:rPr>
              <a:t>. 120 da Hrvatski sabor ima oduvijek pravo donositi zakone za svoje područje i određuje da zaključci toga sabora koji su jednom dobili kraljevu potvrdu više ne mogu biti stavljeni na ponovnu raspravu u Ugarskom saboru. Prema tome, Ugarski sabor uopće nema pravo raspravljati o vjerskom zakonu. Samo pristajanje na raspravu 1790. značilo je popuštanje hrvatskog plemstva od svoje državnosti.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400" i="1" dirty="0" err="1" smtClean="0">
                <a:latin typeface="Book Antiqua" pitchFamily="18" charset="0"/>
              </a:rPr>
              <a:t>Natio</a:t>
            </a:r>
            <a:r>
              <a:rPr lang="hr-HR" sz="2400" i="1" dirty="0" smtClean="0">
                <a:latin typeface="Book Antiqua" pitchFamily="18" charset="0"/>
              </a:rPr>
              <a:t> </a:t>
            </a:r>
            <a:r>
              <a:rPr lang="hr-HR" sz="2400" i="1" dirty="0" err="1" smtClean="0">
                <a:latin typeface="Book Antiqua" pitchFamily="18" charset="0"/>
              </a:rPr>
              <a:t>croatica</a:t>
            </a:r>
            <a:endParaRPr lang="hr-HR" sz="2400" i="1" dirty="0" smtClean="0">
              <a:latin typeface="Book Antiqua" pitchFamily="18" charset="0"/>
            </a:endParaRPr>
          </a:p>
          <a:p>
            <a:pPr algn="just">
              <a:buNone/>
            </a:pPr>
            <a:r>
              <a:rPr lang="hr-HR" sz="2400" dirty="0" smtClean="0">
                <a:latin typeface="Book Antiqua" pitchFamily="18" charset="0"/>
              </a:rPr>
              <a:t>Staleška nacija – iz čijih redova su se birali članovi staleškog sabora</a:t>
            </a:r>
            <a:r>
              <a:rPr lang="hr-HR" sz="2400" dirty="0" smtClean="0">
                <a:latin typeface="Book Antiqua" pitchFamily="18" charset="0"/>
              </a:rPr>
              <a:t>.</a:t>
            </a:r>
          </a:p>
          <a:p>
            <a:pPr algn="just">
              <a:buNone/>
            </a:pPr>
            <a:r>
              <a:rPr lang="hr-HR" sz="2400" dirty="0" err="1" smtClean="0">
                <a:latin typeface="Book Antiqua" pitchFamily="18" charset="0"/>
              </a:rPr>
              <a:t>Honoratski</a:t>
            </a:r>
            <a:r>
              <a:rPr lang="hr-HR" sz="2400" smtClean="0">
                <a:latin typeface="Book Antiqua" pitchFamily="18" charset="0"/>
              </a:rPr>
              <a:t> slojevi</a:t>
            </a:r>
            <a:endParaRPr lang="hr-HR" sz="2400" dirty="0" smtClean="0">
              <a:latin typeface="Book Antiqua" pitchFamily="18" charset="0"/>
            </a:endParaRPr>
          </a:p>
          <a:p>
            <a:pPr algn="just">
              <a:buNone/>
            </a:pPr>
            <a:endParaRPr lang="hr-HR" sz="2400" dirty="0">
              <a:latin typeface="Book Antiqua" pitchFamily="18" charset="0"/>
            </a:endParaRPr>
          </a:p>
          <a:p>
            <a:pPr algn="just">
              <a:buNone/>
            </a:pPr>
            <a:r>
              <a:rPr lang="hr-HR" sz="2400" dirty="0" smtClean="0">
                <a:latin typeface="Book Antiqua" pitchFamily="18" charset="0"/>
              </a:rPr>
              <a:t>Predstavnici županija – po dvoje, veliki župani i riječki guverner, predstavnici slobodnih kraljevskih gradova,  kraljevi savjetnici, predstavnici sudbenih vlasti, crkveni velikodostojnici </a:t>
            </a:r>
          </a:p>
          <a:p>
            <a:pPr algn="ctr">
              <a:buNone/>
            </a:pPr>
            <a:r>
              <a:rPr lang="hr-HR" sz="2400" dirty="0" smtClean="0">
                <a:latin typeface="Book Antiqua" pitchFamily="18" charset="0"/>
              </a:rPr>
              <a:t>+</a:t>
            </a:r>
          </a:p>
          <a:p>
            <a:pPr algn="just">
              <a:buNone/>
            </a:pPr>
            <a:r>
              <a:rPr lang="hr-HR" sz="2400" dirty="0" err="1" smtClean="0">
                <a:latin typeface="Book Antiqua" pitchFamily="18" charset="0"/>
              </a:rPr>
              <a:t>Virilini</a:t>
            </a:r>
            <a:r>
              <a:rPr lang="hr-HR" sz="2400" dirty="0" smtClean="0">
                <a:latin typeface="Book Antiqua" pitchFamily="18" charset="0"/>
              </a:rPr>
              <a:t> članovi – zastupnici u Saboru po svojem rođenju – najviše rangirano plemstvo (magnati)</a:t>
            </a:r>
          </a:p>
          <a:p>
            <a:pPr>
              <a:buNone/>
            </a:pPr>
            <a:endParaRPr lang="hr-HR" sz="2400" dirty="0">
              <a:latin typeface="Book Antiqua" pitchFamily="18" charset="0"/>
            </a:endParaRPr>
          </a:p>
          <a:p>
            <a:pPr>
              <a:buNone/>
            </a:pPr>
            <a:endParaRPr lang="hr-H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32500" lnSpcReduction="20000"/>
          </a:bodyPr>
          <a:lstStyle/>
          <a:p>
            <a:r>
              <a:rPr lang="hr-HR" sz="7400" dirty="0" smtClean="0">
                <a:latin typeface="Book Antiqua" pitchFamily="18" charset="0"/>
              </a:rPr>
              <a:t>Primjer sastav Hrvatskog sabora iz 1832.</a:t>
            </a:r>
          </a:p>
          <a:p>
            <a:pPr>
              <a:buNone/>
            </a:pPr>
            <a:r>
              <a:rPr lang="hr-HR" sz="7400" dirty="0" smtClean="0">
                <a:latin typeface="Book Antiqua" pitchFamily="18" charset="0"/>
              </a:rPr>
              <a:t> </a:t>
            </a:r>
            <a:r>
              <a:rPr lang="hr-HR" sz="7400" b="1" dirty="0"/>
              <a:t>Županije</a:t>
            </a:r>
            <a:endParaRPr lang="hr-HR" sz="7400" dirty="0"/>
          </a:p>
          <a:p>
            <a:pPr>
              <a:buNone/>
            </a:pPr>
            <a:r>
              <a:rPr lang="hr-HR" sz="7400" dirty="0"/>
              <a:t> </a:t>
            </a:r>
          </a:p>
          <a:p>
            <a:pPr algn="just"/>
            <a:r>
              <a:rPr lang="hr-HR" sz="5500" dirty="0">
                <a:latin typeface="Book Antiqua" pitchFamily="18" charset="0"/>
              </a:rPr>
              <a:t>Zagrebačka: Emerik (Mirko) </a:t>
            </a:r>
            <a:r>
              <a:rPr lang="hr-HR" sz="5500" dirty="0" err="1">
                <a:latin typeface="Book Antiqua" pitchFamily="18" charset="0"/>
              </a:rPr>
              <a:t>Lentulaj</a:t>
            </a:r>
            <a:r>
              <a:rPr lang="hr-HR" sz="5500" dirty="0">
                <a:latin typeface="Book Antiqua" pitchFamily="18" charset="0"/>
              </a:rPr>
              <a:t>, podžupan i Herman </a:t>
            </a:r>
            <a:r>
              <a:rPr lang="hr-HR" sz="5500" dirty="0" err="1">
                <a:latin typeface="Book Antiqua" pitchFamily="18" charset="0"/>
              </a:rPr>
              <a:t>Bužan</a:t>
            </a:r>
            <a:r>
              <a:rPr lang="hr-HR" sz="5500" dirty="0">
                <a:latin typeface="Book Antiqua" pitchFamily="18" charset="0"/>
              </a:rPr>
              <a:t>, županijski bilježnik.</a:t>
            </a:r>
          </a:p>
          <a:p>
            <a:pPr algn="just"/>
            <a:r>
              <a:rPr lang="hr-HR" sz="5500" dirty="0">
                <a:latin typeface="Book Antiqua" pitchFamily="18" charset="0"/>
              </a:rPr>
              <a:t>Varaždinska: </a:t>
            </a:r>
            <a:r>
              <a:rPr lang="hr-HR" sz="5500" dirty="0" err="1">
                <a:latin typeface="Book Antiqua" pitchFamily="18" charset="0"/>
              </a:rPr>
              <a:t>Fridrik</a:t>
            </a:r>
            <a:r>
              <a:rPr lang="hr-HR" sz="5500" dirty="0">
                <a:latin typeface="Book Antiqua" pitchFamily="18" charset="0"/>
              </a:rPr>
              <a:t> </a:t>
            </a:r>
            <a:r>
              <a:rPr lang="hr-HR" sz="5500" dirty="0" err="1">
                <a:latin typeface="Book Antiqua" pitchFamily="18" charset="0"/>
              </a:rPr>
              <a:t>Švagel</a:t>
            </a:r>
            <a:r>
              <a:rPr lang="hr-HR" sz="5500" dirty="0">
                <a:latin typeface="Book Antiqua" pitchFamily="18" charset="0"/>
              </a:rPr>
              <a:t>, podžupan i Aleksandar </a:t>
            </a:r>
            <a:r>
              <a:rPr lang="hr-HR" sz="5500" dirty="0" err="1">
                <a:latin typeface="Book Antiqua" pitchFamily="18" charset="0"/>
              </a:rPr>
              <a:t>Dominić</a:t>
            </a:r>
            <a:r>
              <a:rPr lang="hr-HR" sz="5500" dirty="0">
                <a:latin typeface="Book Antiqua" pitchFamily="18" charset="0"/>
              </a:rPr>
              <a:t>, bilježnik Sudbenog stola</a:t>
            </a:r>
          </a:p>
          <a:p>
            <a:pPr algn="just"/>
            <a:r>
              <a:rPr lang="hr-HR" sz="5500" dirty="0">
                <a:latin typeface="Book Antiqua" pitchFamily="18" charset="0"/>
              </a:rPr>
              <a:t>Križevačka: </a:t>
            </a:r>
            <a:r>
              <a:rPr lang="hr-HR" sz="5500" dirty="0" err="1">
                <a:latin typeface="Book Antiqua" pitchFamily="18" charset="0"/>
              </a:rPr>
              <a:t>Gabrijel</a:t>
            </a:r>
            <a:r>
              <a:rPr lang="hr-HR" sz="5500" dirty="0">
                <a:latin typeface="Book Antiqua" pitchFamily="18" charset="0"/>
              </a:rPr>
              <a:t> </a:t>
            </a:r>
            <a:r>
              <a:rPr lang="hr-HR" sz="5500" dirty="0" err="1">
                <a:latin typeface="Book Antiqua" pitchFamily="18" charset="0"/>
              </a:rPr>
              <a:t>Špišić</a:t>
            </a:r>
            <a:r>
              <a:rPr lang="hr-HR" sz="5500" dirty="0">
                <a:latin typeface="Book Antiqua" pitchFamily="18" charset="0"/>
              </a:rPr>
              <a:t>, podžupan, i Emerik </a:t>
            </a:r>
            <a:r>
              <a:rPr lang="hr-HR" sz="5500" dirty="0" err="1">
                <a:latin typeface="Book Antiqua" pitchFamily="18" charset="0"/>
              </a:rPr>
              <a:t>Inkey</a:t>
            </a:r>
            <a:r>
              <a:rPr lang="hr-HR" sz="5500" dirty="0">
                <a:latin typeface="Book Antiqua" pitchFamily="18" charset="0"/>
              </a:rPr>
              <a:t>, kraljevski komornik</a:t>
            </a:r>
          </a:p>
          <a:p>
            <a:pPr algn="just">
              <a:buNone/>
            </a:pPr>
            <a:r>
              <a:rPr lang="hr-HR" sz="5500" dirty="0">
                <a:latin typeface="Book Antiqua" pitchFamily="18" charset="0"/>
              </a:rPr>
              <a:t>		</a:t>
            </a:r>
            <a:r>
              <a:rPr lang="hr-HR" sz="5500" i="1" dirty="0">
                <a:latin typeface="Book Antiqua" pitchFamily="18" charset="0"/>
              </a:rPr>
              <a:t>Nikola </a:t>
            </a:r>
            <a:r>
              <a:rPr lang="hr-HR" sz="5500" i="1" dirty="0" err="1">
                <a:latin typeface="Book Antiqua" pitchFamily="18" charset="0"/>
              </a:rPr>
              <a:t>Zdenčaj</a:t>
            </a:r>
            <a:r>
              <a:rPr lang="hr-HR" sz="5500" i="1" dirty="0">
                <a:latin typeface="Book Antiqua" pitchFamily="18" charset="0"/>
              </a:rPr>
              <a:t> </a:t>
            </a:r>
            <a:r>
              <a:rPr lang="hr-HR" sz="5500" dirty="0">
                <a:latin typeface="Book Antiqua" pitchFamily="18" charset="0"/>
              </a:rPr>
              <a:t>, podžupan i Ivan </a:t>
            </a:r>
            <a:r>
              <a:rPr lang="hr-HR" sz="5500" i="1" dirty="0">
                <a:latin typeface="Book Antiqua" pitchFamily="18" charset="0"/>
              </a:rPr>
              <a:t>Zidarić</a:t>
            </a:r>
            <a:r>
              <a:rPr lang="hr-HR" sz="5500" dirty="0">
                <a:latin typeface="Book Antiqua" pitchFamily="18" charset="0"/>
              </a:rPr>
              <a:t>, županijski bilježnik (U kurzivu bili na drugom zasjedanju, nakon zasjedanja Ugarskog sabora)</a:t>
            </a:r>
          </a:p>
          <a:p>
            <a:pPr algn="just"/>
            <a:r>
              <a:rPr lang="hr-HR" sz="5500" dirty="0">
                <a:latin typeface="Book Antiqua" pitchFamily="18" charset="0"/>
              </a:rPr>
              <a:t>Požeška: Ivan Čoka, podžupan i Ilija </a:t>
            </a:r>
            <a:r>
              <a:rPr lang="hr-HR" sz="5500" dirty="0" err="1">
                <a:latin typeface="Book Antiqua" pitchFamily="18" charset="0"/>
              </a:rPr>
              <a:t>Saračević</a:t>
            </a:r>
            <a:r>
              <a:rPr lang="hr-HR" sz="5500" dirty="0">
                <a:latin typeface="Book Antiqua" pitchFamily="18" charset="0"/>
              </a:rPr>
              <a:t>, županijski fiškal</a:t>
            </a:r>
          </a:p>
          <a:p>
            <a:pPr algn="just">
              <a:buNone/>
            </a:pPr>
            <a:r>
              <a:rPr lang="hr-HR" sz="5500" dirty="0">
                <a:latin typeface="Book Antiqua" pitchFamily="18" charset="0"/>
              </a:rPr>
              <a:t>		</a:t>
            </a:r>
            <a:r>
              <a:rPr lang="hr-HR" sz="5500" i="1" dirty="0">
                <a:latin typeface="Book Antiqua" pitchFamily="18" charset="0"/>
              </a:rPr>
              <a:t>Stjepan </a:t>
            </a:r>
            <a:r>
              <a:rPr lang="hr-HR" sz="5500" i="1" dirty="0" err="1">
                <a:latin typeface="Book Antiqua" pitchFamily="18" charset="0"/>
              </a:rPr>
              <a:t>Žuvić</a:t>
            </a:r>
            <a:r>
              <a:rPr lang="hr-HR" sz="5500" i="1" dirty="0">
                <a:latin typeface="Book Antiqua" pitchFamily="18" charset="0"/>
              </a:rPr>
              <a:t>, </a:t>
            </a:r>
            <a:r>
              <a:rPr lang="hr-HR" sz="5500" dirty="0">
                <a:latin typeface="Book Antiqua" pitchFamily="18" charset="0"/>
              </a:rPr>
              <a:t>drugi </a:t>
            </a:r>
            <a:r>
              <a:rPr lang="hr-HR" sz="5500" dirty="0" smtClean="0">
                <a:latin typeface="Book Antiqua" pitchFamily="18" charset="0"/>
              </a:rPr>
              <a:t>podžupan, </a:t>
            </a:r>
            <a:r>
              <a:rPr lang="hr-HR" sz="5500" i="1" dirty="0" smtClean="0">
                <a:latin typeface="Book Antiqua" pitchFamily="18" charset="0"/>
              </a:rPr>
              <a:t>Aleksandar </a:t>
            </a:r>
            <a:r>
              <a:rPr lang="hr-HR" sz="5500" i="1" dirty="0" err="1">
                <a:latin typeface="Book Antiqua" pitchFamily="18" charset="0"/>
              </a:rPr>
              <a:t>Maljevac</a:t>
            </a:r>
            <a:r>
              <a:rPr lang="hr-HR" sz="5500" dirty="0">
                <a:latin typeface="Book Antiqua" pitchFamily="18" charset="0"/>
              </a:rPr>
              <a:t>, plemićki sudac</a:t>
            </a:r>
          </a:p>
          <a:p>
            <a:pPr algn="just"/>
            <a:r>
              <a:rPr lang="hr-HR" sz="5500" dirty="0">
                <a:latin typeface="Book Antiqua" pitchFamily="18" charset="0"/>
              </a:rPr>
              <a:t>Virovitička: Ivan Salopek, podžupan i Antun </a:t>
            </a:r>
            <a:r>
              <a:rPr lang="hr-HR" sz="5500" dirty="0" err="1">
                <a:latin typeface="Book Antiqua" pitchFamily="18" charset="0"/>
              </a:rPr>
              <a:t>Mihalović</a:t>
            </a:r>
            <a:r>
              <a:rPr lang="hr-HR" sz="5500" dirty="0">
                <a:latin typeface="Book Antiqua" pitchFamily="18" charset="0"/>
              </a:rPr>
              <a:t>, prisjednik županijskog suda</a:t>
            </a:r>
          </a:p>
          <a:p>
            <a:pPr algn="just">
              <a:buNone/>
            </a:pPr>
            <a:r>
              <a:rPr lang="hr-HR" sz="5500" dirty="0">
                <a:latin typeface="Book Antiqua" pitchFamily="18" charset="0"/>
              </a:rPr>
              <a:t>		</a:t>
            </a:r>
            <a:r>
              <a:rPr lang="hr-HR" sz="5500" i="1" dirty="0">
                <a:latin typeface="Book Antiqua" pitchFamily="18" charset="0"/>
              </a:rPr>
              <a:t>Ivan </a:t>
            </a:r>
            <a:r>
              <a:rPr lang="hr-HR" sz="5500" i="1" dirty="0" err="1">
                <a:latin typeface="Book Antiqua" pitchFamily="18" charset="0"/>
              </a:rPr>
              <a:t>Nepomuk</a:t>
            </a:r>
            <a:r>
              <a:rPr lang="hr-HR" sz="5500" i="1" dirty="0">
                <a:latin typeface="Book Antiqua" pitchFamily="18" charset="0"/>
              </a:rPr>
              <a:t> </a:t>
            </a:r>
            <a:r>
              <a:rPr lang="hr-HR" sz="5500" i="1" dirty="0" err="1">
                <a:latin typeface="Book Antiqua" pitchFamily="18" charset="0"/>
              </a:rPr>
              <a:t>Delimanić</a:t>
            </a:r>
            <a:r>
              <a:rPr lang="hr-HR" sz="5500" dirty="0">
                <a:latin typeface="Book Antiqua" pitchFamily="18" charset="0"/>
              </a:rPr>
              <a:t>, drugi </a:t>
            </a:r>
            <a:r>
              <a:rPr lang="hr-HR" sz="5500" dirty="0" smtClean="0">
                <a:latin typeface="Book Antiqua" pitchFamily="18" charset="0"/>
              </a:rPr>
              <a:t>podžupan, </a:t>
            </a:r>
            <a:r>
              <a:rPr lang="hr-HR" sz="5500" i="1" dirty="0" smtClean="0">
                <a:latin typeface="Book Antiqua" pitchFamily="18" charset="0"/>
              </a:rPr>
              <a:t>Antun </a:t>
            </a:r>
            <a:r>
              <a:rPr lang="hr-HR" sz="5500" i="1" dirty="0" err="1">
                <a:latin typeface="Book Antiqua" pitchFamily="18" charset="0"/>
              </a:rPr>
              <a:t>Mihalović</a:t>
            </a:r>
            <a:endParaRPr lang="hr-HR" sz="5500" dirty="0">
              <a:latin typeface="Book Antiqua" pitchFamily="18" charset="0"/>
            </a:endParaRPr>
          </a:p>
          <a:p>
            <a:pPr algn="just"/>
            <a:r>
              <a:rPr lang="hr-HR" sz="5500" dirty="0">
                <a:latin typeface="Book Antiqua" pitchFamily="18" charset="0"/>
              </a:rPr>
              <a:t>Srijemska: Josip </a:t>
            </a:r>
            <a:r>
              <a:rPr lang="hr-HR" sz="5500" dirty="0" err="1">
                <a:latin typeface="Book Antiqua" pitchFamily="18" charset="0"/>
              </a:rPr>
              <a:t>Parčetić</a:t>
            </a:r>
            <a:r>
              <a:rPr lang="hr-HR" sz="5500" dirty="0">
                <a:latin typeface="Book Antiqua" pitchFamily="18" charset="0"/>
              </a:rPr>
              <a:t> de </a:t>
            </a:r>
            <a:r>
              <a:rPr lang="hr-HR" sz="5500" dirty="0" err="1">
                <a:latin typeface="Book Antiqua" pitchFamily="18" charset="0"/>
              </a:rPr>
              <a:t>Rakocz</a:t>
            </a:r>
            <a:r>
              <a:rPr lang="hr-HR" sz="5500" dirty="0">
                <a:latin typeface="Book Antiqua" pitchFamily="18" charset="0"/>
              </a:rPr>
              <a:t>, podžupan i </a:t>
            </a:r>
            <a:r>
              <a:rPr lang="hr-HR" sz="5500" dirty="0" err="1">
                <a:latin typeface="Book Antiqua" pitchFamily="18" charset="0"/>
              </a:rPr>
              <a:t>Sigismund</a:t>
            </a:r>
            <a:r>
              <a:rPr lang="hr-HR" sz="5500" dirty="0">
                <a:latin typeface="Book Antiqua" pitchFamily="18" charset="0"/>
              </a:rPr>
              <a:t> Posavec, županijski bilježnik</a:t>
            </a:r>
          </a:p>
          <a:p>
            <a:pPr algn="just">
              <a:buNone/>
            </a:pPr>
            <a:r>
              <a:rPr lang="hr-HR" sz="5500" dirty="0">
                <a:latin typeface="Book Antiqua" pitchFamily="18" charset="0"/>
              </a:rPr>
              <a:t>	</a:t>
            </a:r>
            <a:r>
              <a:rPr lang="hr-HR" sz="5500" i="1" dirty="0">
                <a:latin typeface="Book Antiqua" pitchFamily="18" charset="0"/>
              </a:rPr>
              <a:t>Josip </a:t>
            </a:r>
            <a:r>
              <a:rPr lang="hr-HR" sz="5500" i="1" dirty="0" err="1">
                <a:latin typeface="Book Antiqua" pitchFamily="18" charset="0"/>
              </a:rPr>
              <a:t>Bossany</a:t>
            </a:r>
            <a:r>
              <a:rPr lang="hr-HR" sz="5500" dirty="0">
                <a:latin typeface="Book Antiqua" pitchFamily="18" charset="0"/>
              </a:rPr>
              <a:t>, županijski fiškal i </a:t>
            </a:r>
            <a:r>
              <a:rPr lang="hr-HR" sz="5500" i="1" dirty="0">
                <a:latin typeface="Book Antiqua" pitchFamily="18" charset="0"/>
              </a:rPr>
              <a:t>Josip </a:t>
            </a:r>
            <a:r>
              <a:rPr lang="hr-HR" sz="5500" i="1" dirty="0" err="1">
                <a:latin typeface="Book Antiqua" pitchFamily="18" charset="0"/>
              </a:rPr>
              <a:t>Parčetić</a:t>
            </a:r>
            <a:r>
              <a:rPr lang="hr-HR" sz="5500" i="1" dirty="0">
                <a:latin typeface="Book Antiqua" pitchFamily="18" charset="0"/>
              </a:rPr>
              <a:t> de </a:t>
            </a:r>
            <a:r>
              <a:rPr lang="hr-HR" sz="5500" i="1" dirty="0" err="1">
                <a:latin typeface="Book Antiqua" pitchFamily="18" charset="0"/>
              </a:rPr>
              <a:t>Rakocz</a:t>
            </a:r>
            <a:r>
              <a:rPr lang="hr-HR" sz="5500" dirty="0">
                <a:latin typeface="Book Antiqua" pitchFamily="18" charset="0"/>
              </a:rPr>
              <a:t>, plemićki sudac </a:t>
            </a:r>
            <a:r>
              <a:rPr lang="hr-HR" sz="5500" dirty="0"/>
              <a:t>(12)</a:t>
            </a:r>
          </a:p>
          <a:p>
            <a:pPr algn="just">
              <a:buNone/>
            </a:pPr>
            <a:endParaRPr lang="hr-HR" sz="55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hr-HR" sz="2400" b="1" dirty="0"/>
              <a:t>Veliki župani i </a:t>
            </a:r>
            <a:r>
              <a:rPr lang="hr-HR" sz="2400" b="1" dirty="0" smtClean="0"/>
              <a:t>administratori</a:t>
            </a:r>
            <a:r>
              <a:rPr lang="hr-HR" sz="1800" dirty="0"/>
              <a:t> </a:t>
            </a:r>
          </a:p>
          <a:p>
            <a:pPr algn="just"/>
            <a:r>
              <a:rPr lang="hr-HR" sz="2000" dirty="0">
                <a:latin typeface="Book Antiqua" pitchFamily="18" charset="0"/>
              </a:rPr>
              <a:t>Zagrebačka: </a:t>
            </a:r>
            <a:r>
              <a:rPr lang="hr-HR" sz="2000" dirty="0" err="1" smtClean="0">
                <a:latin typeface="Book Antiqua" pitchFamily="18" charset="0"/>
              </a:rPr>
              <a:t>vacat</a:t>
            </a:r>
            <a:r>
              <a:rPr lang="hr-HR" sz="2000" dirty="0" smtClean="0">
                <a:latin typeface="Book Antiqua" pitchFamily="18" charset="0"/>
              </a:rPr>
              <a:t>, </a:t>
            </a:r>
            <a:r>
              <a:rPr lang="hr-HR" sz="2000" i="1" dirty="0" smtClean="0">
                <a:latin typeface="Book Antiqua" pitchFamily="18" charset="0"/>
              </a:rPr>
              <a:t>Franjo </a:t>
            </a:r>
            <a:r>
              <a:rPr lang="hr-HR" sz="2000" i="1" dirty="0">
                <a:latin typeface="Book Antiqua" pitchFamily="18" charset="0"/>
              </a:rPr>
              <a:t>Vlašić</a:t>
            </a:r>
            <a:r>
              <a:rPr lang="hr-HR" sz="2000" dirty="0">
                <a:latin typeface="Book Antiqua" pitchFamily="18" charset="0"/>
              </a:rPr>
              <a:t> ban, veliki župan, (Zagreb)</a:t>
            </a:r>
          </a:p>
          <a:p>
            <a:pPr algn="just"/>
            <a:r>
              <a:rPr lang="hr-HR" sz="2000" dirty="0">
                <a:latin typeface="Book Antiqua" pitchFamily="18" charset="0"/>
              </a:rPr>
              <a:t>Varaždinska: Karlo </a:t>
            </a:r>
            <a:r>
              <a:rPr lang="hr-HR" sz="2000" dirty="0" err="1" smtClean="0">
                <a:latin typeface="Book Antiqua" pitchFamily="18" charset="0"/>
              </a:rPr>
              <a:t>Erdödy</a:t>
            </a:r>
            <a:r>
              <a:rPr lang="hr-HR" sz="2000" dirty="0">
                <a:latin typeface="Book Antiqua" pitchFamily="18" charset="0"/>
              </a:rPr>
              <a:t>, veliki župan (Varaždin) nije nazočan ima zastupnika </a:t>
            </a:r>
            <a:r>
              <a:rPr lang="hr-HR" sz="2000" dirty="0" smtClean="0">
                <a:latin typeface="Book Antiqua" pitchFamily="18" charset="0"/>
              </a:rPr>
              <a:t>Stjepana </a:t>
            </a:r>
            <a:r>
              <a:rPr lang="hr-HR" sz="2000" dirty="0" err="1" smtClean="0">
                <a:latin typeface="Book Antiqua" pitchFamily="18" charset="0"/>
              </a:rPr>
              <a:t>Pavlekovića</a:t>
            </a:r>
            <a:r>
              <a:rPr lang="hr-HR" sz="2000" dirty="0" smtClean="0">
                <a:latin typeface="Book Antiqua" pitchFamily="18" charset="0"/>
              </a:rPr>
              <a:t> </a:t>
            </a:r>
            <a:r>
              <a:rPr lang="hr-HR" sz="2000" dirty="0">
                <a:latin typeface="Book Antiqua" pitchFamily="18" charset="0"/>
              </a:rPr>
              <a:t>iz Zagreba, </a:t>
            </a:r>
            <a:r>
              <a:rPr lang="hr-HR" sz="2000" i="1" dirty="0">
                <a:latin typeface="Book Antiqua" pitchFamily="18" charset="0"/>
              </a:rPr>
              <a:t>Juraj </a:t>
            </a:r>
            <a:r>
              <a:rPr lang="hr-HR" sz="2000" i="1" dirty="0" err="1" smtClean="0">
                <a:latin typeface="Book Antiqua" pitchFamily="18" charset="0"/>
              </a:rPr>
              <a:t>Erdödy</a:t>
            </a:r>
            <a:r>
              <a:rPr lang="hr-HR" sz="2000" dirty="0" smtClean="0">
                <a:latin typeface="Book Antiqua" pitchFamily="18" charset="0"/>
              </a:rPr>
              <a:t>, </a:t>
            </a:r>
            <a:r>
              <a:rPr lang="hr-HR" sz="2000" dirty="0" err="1">
                <a:latin typeface="Book Antiqua" pitchFamily="18" charset="0"/>
              </a:rPr>
              <a:t>administator</a:t>
            </a:r>
            <a:r>
              <a:rPr lang="hr-HR" sz="2000" dirty="0">
                <a:latin typeface="Book Antiqua" pitchFamily="18" charset="0"/>
              </a:rPr>
              <a:t> (</a:t>
            </a:r>
            <a:r>
              <a:rPr lang="hr-HR" sz="2000" dirty="0" err="1">
                <a:latin typeface="Book Antiqua" pitchFamily="18" charset="0"/>
              </a:rPr>
              <a:t>Zamlaće</a:t>
            </a:r>
            <a:r>
              <a:rPr lang="hr-HR" sz="2000" dirty="0">
                <a:latin typeface="Book Antiqua" pitchFamily="18" charset="0"/>
              </a:rPr>
              <a:t>) ima </a:t>
            </a:r>
            <a:r>
              <a:rPr lang="hr-HR" sz="2000" dirty="0" smtClean="0">
                <a:latin typeface="Book Antiqua" pitchFamily="18" charset="0"/>
              </a:rPr>
              <a:t>zastupnika  </a:t>
            </a:r>
            <a:r>
              <a:rPr lang="hr-HR" sz="2000" dirty="0">
                <a:latin typeface="Book Antiqua" pitchFamily="18" charset="0"/>
              </a:rPr>
              <a:t>Antuna Horvata iz Zagreba</a:t>
            </a:r>
            <a:r>
              <a:rPr lang="hr-HR" sz="2000" dirty="0" smtClean="0">
                <a:latin typeface="Book Antiqua" pitchFamily="18" charset="0"/>
              </a:rPr>
              <a:t>.</a:t>
            </a:r>
            <a:r>
              <a:rPr lang="hr-HR" sz="2000" dirty="0">
                <a:latin typeface="Book Antiqua" pitchFamily="18" charset="0"/>
              </a:rPr>
              <a:t> </a:t>
            </a:r>
          </a:p>
          <a:p>
            <a:pPr algn="just"/>
            <a:r>
              <a:rPr lang="hr-HR" sz="2000" dirty="0">
                <a:latin typeface="Book Antiqua" pitchFamily="18" charset="0"/>
              </a:rPr>
              <a:t>Križevačka: Ljudevit Bedeković, veliki župan (</a:t>
            </a:r>
            <a:r>
              <a:rPr lang="hr-HR" sz="2000" dirty="0" err="1">
                <a:latin typeface="Book Antiqua" pitchFamily="18" charset="0"/>
              </a:rPr>
              <a:t>Komor</a:t>
            </a:r>
            <a:r>
              <a:rPr lang="hr-HR" sz="2000" dirty="0">
                <a:latin typeface="Book Antiqua" pitchFamily="18" charset="0"/>
              </a:rPr>
              <a:t>)</a:t>
            </a:r>
          </a:p>
          <a:p>
            <a:pPr algn="just"/>
            <a:r>
              <a:rPr lang="hr-HR" sz="2000" dirty="0">
                <a:latin typeface="Book Antiqua" pitchFamily="18" charset="0"/>
              </a:rPr>
              <a:t>Požeška:      Nikola </a:t>
            </a:r>
            <a:r>
              <a:rPr lang="hr-HR" sz="2000" dirty="0" err="1">
                <a:latin typeface="Book Antiqua" pitchFamily="18" charset="0"/>
              </a:rPr>
              <a:t>Szechen</a:t>
            </a:r>
            <a:r>
              <a:rPr lang="hr-HR" sz="2000" dirty="0">
                <a:latin typeface="Book Antiqua" pitchFamily="18" charset="0"/>
              </a:rPr>
              <a:t>, veliki župan (Budim) po zastupniku Iliji </a:t>
            </a:r>
            <a:r>
              <a:rPr lang="hr-HR" sz="2000" dirty="0" err="1">
                <a:latin typeface="Book Antiqua" pitchFamily="18" charset="0"/>
              </a:rPr>
              <a:t>Saračeviću</a:t>
            </a:r>
            <a:r>
              <a:rPr lang="hr-HR" sz="2000" dirty="0">
                <a:latin typeface="Book Antiqua" pitchFamily="18" charset="0"/>
              </a:rPr>
              <a:t> iz Požege</a:t>
            </a:r>
          </a:p>
          <a:p>
            <a:pPr algn="just"/>
            <a:r>
              <a:rPr lang="hr-HR" sz="2000" dirty="0">
                <a:latin typeface="Book Antiqua" pitchFamily="18" charset="0"/>
              </a:rPr>
              <a:t>Virovitička: Franjo </a:t>
            </a:r>
            <a:r>
              <a:rPr lang="hr-HR" sz="2000" dirty="0" err="1">
                <a:latin typeface="Book Antiqua" pitchFamily="18" charset="0"/>
              </a:rPr>
              <a:t>Szegedy</a:t>
            </a:r>
            <a:r>
              <a:rPr lang="hr-HR" sz="2000" dirty="0">
                <a:latin typeface="Book Antiqua" pitchFamily="18" charset="0"/>
              </a:rPr>
              <a:t>, veliki župan nije nazočan i nema zastupnika</a:t>
            </a:r>
          </a:p>
          <a:p>
            <a:pPr algn="just"/>
            <a:r>
              <a:rPr lang="hr-HR" sz="2000" dirty="0">
                <a:latin typeface="Book Antiqua" pitchFamily="18" charset="0"/>
              </a:rPr>
              <a:t>Srijemska: Emerik </a:t>
            </a:r>
            <a:r>
              <a:rPr lang="hr-HR" sz="2000" dirty="0" err="1">
                <a:latin typeface="Book Antiqua" pitchFamily="18" charset="0"/>
              </a:rPr>
              <a:t>Eltz</a:t>
            </a:r>
            <a:r>
              <a:rPr lang="hr-HR" sz="2000" dirty="0">
                <a:latin typeface="Book Antiqua" pitchFamily="18" charset="0"/>
              </a:rPr>
              <a:t> (Vukovar), veliki župan po zastupniku Ivanu Bedekoviću iz </a:t>
            </a:r>
            <a:r>
              <a:rPr lang="hr-HR" sz="2000" dirty="0" err="1">
                <a:latin typeface="Book Antiqua" pitchFamily="18" charset="0"/>
              </a:rPr>
              <a:t>Zageba</a:t>
            </a:r>
            <a:endParaRPr lang="hr-HR" sz="2000" dirty="0">
              <a:latin typeface="Book Antiqua" pitchFamily="18" charset="0"/>
            </a:endParaRPr>
          </a:p>
          <a:p>
            <a:pPr algn="just"/>
            <a:r>
              <a:rPr lang="hr-HR" sz="2000" dirty="0">
                <a:latin typeface="Book Antiqua" pitchFamily="18" charset="0"/>
              </a:rPr>
              <a:t>Riječki </a:t>
            </a:r>
            <a:r>
              <a:rPr lang="hr-HR" sz="2000" dirty="0" err="1">
                <a:latin typeface="Book Antiqua" pitchFamily="18" charset="0"/>
              </a:rPr>
              <a:t>guvernat</a:t>
            </a:r>
            <a:r>
              <a:rPr lang="hr-HR" sz="2000" dirty="0">
                <a:latin typeface="Book Antiqua" pitchFamily="18" charset="0"/>
              </a:rPr>
              <a:t>: </a:t>
            </a:r>
            <a:r>
              <a:rPr lang="hr-HR" sz="2000" dirty="0" err="1">
                <a:latin typeface="Book Antiqua" pitchFamily="18" charset="0"/>
              </a:rPr>
              <a:t>Urmeny</a:t>
            </a:r>
            <a:r>
              <a:rPr lang="hr-HR" sz="2000" dirty="0">
                <a:latin typeface="Book Antiqua" pitchFamily="18" charset="0"/>
              </a:rPr>
              <a:t> </a:t>
            </a:r>
            <a:r>
              <a:rPr lang="hr-HR" sz="2000" dirty="0" err="1">
                <a:latin typeface="Book Antiqua" pitchFamily="18" charset="0"/>
              </a:rPr>
              <a:t>Franciscus</a:t>
            </a:r>
            <a:r>
              <a:rPr lang="hr-HR" sz="2000" dirty="0">
                <a:latin typeface="Book Antiqua" pitchFamily="18" charset="0"/>
              </a:rPr>
              <a:t>, guverner (Rijeka), zastupan po zastupniku </a:t>
            </a:r>
            <a:r>
              <a:rPr lang="hr-HR" sz="2000" dirty="0" smtClean="0">
                <a:latin typeface="Book Antiqua" pitchFamily="18" charset="0"/>
              </a:rPr>
              <a:t>Josipu </a:t>
            </a:r>
            <a:r>
              <a:rPr lang="hr-HR" sz="2000" dirty="0" err="1">
                <a:latin typeface="Book Antiqua" pitchFamily="18" charset="0"/>
              </a:rPr>
              <a:t>Šipraku</a:t>
            </a:r>
            <a:r>
              <a:rPr lang="hr-HR" sz="2000" dirty="0">
                <a:latin typeface="Book Antiqua" pitchFamily="18" charset="0"/>
              </a:rPr>
              <a:t> iz Zagreba.</a:t>
            </a:r>
          </a:p>
          <a:p>
            <a:pPr algn="just">
              <a:buNone/>
            </a:pPr>
            <a:r>
              <a:rPr lang="hr-HR" sz="1800" dirty="0">
                <a:latin typeface="Book Antiqua" pitchFamily="18" charset="0"/>
              </a:rPr>
              <a:t>(</a:t>
            </a:r>
            <a:r>
              <a:rPr lang="hr-HR" sz="2000" dirty="0">
                <a:latin typeface="Book Antiqua" pitchFamily="18" charset="0"/>
              </a:rPr>
              <a:t>2 osobno) + (5 zastupnika)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r-HR" dirty="0">
                <a:latin typeface="Book Antiqua" pitchFamily="18" charset="0"/>
              </a:rPr>
              <a:t>Predstavnici </a:t>
            </a:r>
            <a:r>
              <a:rPr lang="hr-HR" b="1" dirty="0">
                <a:latin typeface="Book Antiqua" pitchFamily="18" charset="0"/>
              </a:rPr>
              <a:t>Slobodnih kraljevskih gradova</a:t>
            </a:r>
            <a:r>
              <a:rPr lang="hr-HR" dirty="0">
                <a:latin typeface="Book Antiqua" pitchFamily="18" charset="0"/>
              </a:rPr>
              <a:t> (po dva) Zagreba, Varaždina, Križevaca, Koprivnice, Karlovca, Požege, Senja, Bakra i Rijeke.</a:t>
            </a:r>
          </a:p>
          <a:p>
            <a:pPr algn="just">
              <a:buNone/>
            </a:pPr>
            <a:r>
              <a:rPr lang="hr-HR" b="1" dirty="0">
                <a:latin typeface="Book Antiqua" pitchFamily="18" charset="0"/>
              </a:rPr>
              <a:t> </a:t>
            </a:r>
            <a:endParaRPr lang="hr-HR" dirty="0">
              <a:latin typeface="Book Antiqua" pitchFamily="18" charset="0"/>
            </a:endParaRPr>
          </a:p>
          <a:p>
            <a:pPr algn="just"/>
            <a:r>
              <a:rPr lang="hr-HR" b="1" dirty="0">
                <a:latin typeface="Book Antiqua" pitchFamily="18" charset="0"/>
              </a:rPr>
              <a:t>Prelati</a:t>
            </a:r>
            <a:endParaRPr lang="hr-HR" dirty="0">
              <a:latin typeface="Book Antiqua" pitchFamily="18" charset="0"/>
            </a:endParaRPr>
          </a:p>
          <a:p>
            <a:pPr algn="just">
              <a:buNone/>
            </a:pPr>
            <a:r>
              <a:rPr lang="hr-HR" dirty="0">
                <a:latin typeface="Book Antiqua" pitchFamily="18" charset="0"/>
              </a:rPr>
              <a:t> </a:t>
            </a:r>
          </a:p>
          <a:p>
            <a:pPr algn="just"/>
            <a:r>
              <a:rPr lang="hr-HR" dirty="0">
                <a:latin typeface="Book Antiqua" pitchFamily="18" charset="0"/>
              </a:rPr>
              <a:t>Zagrebački biskup: Aleksandar </a:t>
            </a:r>
            <a:r>
              <a:rPr lang="hr-HR" dirty="0" err="1" smtClean="0">
                <a:latin typeface="Book Antiqua" pitchFamily="18" charset="0"/>
              </a:rPr>
              <a:t>Alagović</a:t>
            </a:r>
            <a:r>
              <a:rPr lang="hr-HR" dirty="0" smtClean="0">
                <a:latin typeface="Book Antiqua" pitchFamily="18" charset="0"/>
              </a:rPr>
              <a:t>, Karlovački </a:t>
            </a:r>
            <a:r>
              <a:rPr lang="hr-HR" dirty="0">
                <a:latin typeface="Book Antiqua" pitchFamily="18" charset="0"/>
              </a:rPr>
              <a:t>mitropolita, </a:t>
            </a:r>
            <a:r>
              <a:rPr lang="hr-HR" dirty="0" err="1">
                <a:latin typeface="Book Antiqua" pitchFamily="18" charset="0"/>
              </a:rPr>
              <a:t>Pečujski</a:t>
            </a:r>
            <a:r>
              <a:rPr lang="hr-HR" dirty="0">
                <a:latin typeface="Book Antiqua" pitchFamily="18" charset="0"/>
              </a:rPr>
              <a:t> biskup, Senjski biskup, Đakovački biskup, </a:t>
            </a:r>
            <a:r>
              <a:rPr lang="hr-HR" dirty="0" err="1">
                <a:latin typeface="Book Antiqua" pitchFamily="18" charset="0"/>
              </a:rPr>
              <a:t>Gornjokarlovački</a:t>
            </a:r>
            <a:r>
              <a:rPr lang="hr-HR" dirty="0">
                <a:latin typeface="Book Antiqua" pitchFamily="18" charset="0"/>
              </a:rPr>
              <a:t> episkop, Pakrački episkop, križevački biskup, Veliki prepošt Zagrebačkog kaptola i Duvanjski biskup (5 nazočno)</a:t>
            </a:r>
          </a:p>
          <a:p>
            <a:pPr algn="just">
              <a:buNone/>
            </a:pPr>
            <a:r>
              <a:rPr lang="hr-HR" dirty="0">
                <a:latin typeface="Book Antiqua" pitchFamily="18" charset="0"/>
              </a:rPr>
              <a:t> </a:t>
            </a:r>
          </a:p>
          <a:p>
            <a:pPr algn="just"/>
            <a:r>
              <a:rPr lang="hr-HR" b="1" dirty="0">
                <a:latin typeface="Book Antiqua" pitchFamily="18" charset="0"/>
              </a:rPr>
              <a:t>Kaptoli</a:t>
            </a:r>
            <a:endParaRPr lang="hr-HR" dirty="0">
              <a:latin typeface="Book Antiqua" pitchFamily="18" charset="0"/>
            </a:endParaRPr>
          </a:p>
          <a:p>
            <a:pPr algn="just">
              <a:buNone/>
            </a:pPr>
            <a:endParaRPr lang="hr-HR" dirty="0">
              <a:latin typeface="Book Antiqua" pitchFamily="18" charset="0"/>
            </a:endParaRPr>
          </a:p>
          <a:p>
            <a:pPr algn="just"/>
            <a:r>
              <a:rPr lang="hr-HR" dirty="0">
                <a:latin typeface="Book Antiqua" pitchFamily="18" charset="0"/>
              </a:rPr>
              <a:t>Zagrebački, Đakovački, </a:t>
            </a:r>
            <a:r>
              <a:rPr lang="hr-HR" dirty="0" err="1">
                <a:latin typeface="Book Antiqua" pitchFamily="18" charset="0"/>
              </a:rPr>
              <a:t>Pečujski</a:t>
            </a:r>
            <a:r>
              <a:rPr lang="hr-HR" dirty="0">
                <a:latin typeface="Book Antiqua" pitchFamily="18" charset="0"/>
              </a:rPr>
              <a:t>, Senjski, Čazmanski (8 nazočnih)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sz="2400" b="1" dirty="0">
                <a:latin typeface="Book Antiqua" pitchFamily="18" charset="0"/>
              </a:rPr>
              <a:t>Magnati</a:t>
            </a:r>
            <a:endParaRPr lang="hr-HR" sz="2400" dirty="0">
              <a:latin typeface="Book Antiqua" pitchFamily="18" charset="0"/>
            </a:endParaRPr>
          </a:p>
          <a:p>
            <a:pPr algn="just">
              <a:buNone/>
            </a:pPr>
            <a:r>
              <a:rPr lang="hr-HR" sz="2400" dirty="0">
                <a:latin typeface="Book Antiqua" pitchFamily="18" charset="0"/>
              </a:rPr>
              <a:t>60 pozvanih, </a:t>
            </a:r>
            <a:r>
              <a:rPr lang="hr-HR" sz="2400" dirty="0" err="1">
                <a:latin typeface="Book Antiqua" pitchFamily="18" charset="0"/>
              </a:rPr>
              <a:t>npr</a:t>
            </a:r>
            <a:r>
              <a:rPr lang="hr-HR" sz="2400" dirty="0">
                <a:latin typeface="Book Antiqua" pitchFamily="18" charset="0"/>
              </a:rPr>
              <a:t>. 5 Draškovića, 5 </a:t>
            </a:r>
            <a:r>
              <a:rPr lang="hr-HR" sz="2400" dirty="0" err="1">
                <a:latin typeface="Book Antiqua" pitchFamily="18" charset="0"/>
              </a:rPr>
              <a:t>Oršića</a:t>
            </a:r>
            <a:r>
              <a:rPr lang="hr-HR" sz="2400" dirty="0">
                <a:latin typeface="Book Antiqua" pitchFamily="18" charset="0"/>
              </a:rPr>
              <a:t>, 6 </a:t>
            </a:r>
            <a:r>
              <a:rPr lang="hr-HR" sz="2400" dirty="0" err="1">
                <a:latin typeface="Book Antiqua" pitchFamily="18" charset="0"/>
              </a:rPr>
              <a:t>Sermagea</a:t>
            </a:r>
            <a:r>
              <a:rPr lang="hr-HR" sz="2400" dirty="0">
                <a:latin typeface="Book Antiqua" pitchFamily="18" charset="0"/>
              </a:rPr>
              <a:t>, 3 Jelačića. Nazočno samo 11 njih osobno i 16 zastupnika </a:t>
            </a:r>
          </a:p>
          <a:p>
            <a:pPr algn="just">
              <a:buNone/>
            </a:pPr>
            <a:r>
              <a:rPr lang="hr-HR" sz="2400" dirty="0">
                <a:latin typeface="Book Antiqua" pitchFamily="18" charset="0"/>
              </a:rPr>
              <a:t> </a:t>
            </a:r>
            <a:r>
              <a:rPr lang="hr-HR" sz="2400" b="1" dirty="0" smtClean="0">
                <a:latin typeface="Book Antiqua" pitchFamily="18" charset="0"/>
              </a:rPr>
              <a:t>Udovice</a:t>
            </a:r>
            <a:endParaRPr lang="hr-HR" sz="2400" dirty="0">
              <a:latin typeface="Book Antiqua" pitchFamily="18" charset="0"/>
            </a:endParaRPr>
          </a:p>
          <a:p>
            <a:pPr algn="just">
              <a:buNone/>
            </a:pPr>
            <a:r>
              <a:rPr lang="hr-HR" sz="2400" dirty="0">
                <a:latin typeface="Book Antiqua" pitchFamily="18" charset="0"/>
              </a:rPr>
              <a:t>Imaju pravo poslati </a:t>
            </a:r>
            <a:r>
              <a:rPr lang="hr-HR" sz="2400" dirty="0" smtClean="0">
                <a:latin typeface="Book Antiqua" pitchFamily="18" charset="0"/>
              </a:rPr>
              <a:t>zastupnike, </a:t>
            </a:r>
            <a:r>
              <a:rPr lang="hr-HR" sz="2400" dirty="0">
                <a:latin typeface="Book Antiqua" pitchFamily="18" charset="0"/>
              </a:rPr>
              <a:t>njih </a:t>
            </a:r>
            <a:r>
              <a:rPr lang="hr-HR" sz="2400" dirty="0" smtClean="0">
                <a:latin typeface="Book Antiqua" pitchFamily="18" charset="0"/>
              </a:rPr>
              <a:t>35</a:t>
            </a:r>
          </a:p>
          <a:p>
            <a:pPr algn="just"/>
            <a:r>
              <a:rPr lang="hr-HR" sz="2400" b="1" dirty="0" smtClean="0">
                <a:latin typeface="Book Antiqua" pitchFamily="18" charset="0"/>
              </a:rPr>
              <a:t>Prisjednici </a:t>
            </a:r>
            <a:r>
              <a:rPr lang="hr-HR" sz="2400" b="1" dirty="0">
                <a:latin typeface="Book Antiqua" pitchFamily="18" charset="0"/>
              </a:rPr>
              <a:t>sudbenog </a:t>
            </a:r>
            <a:r>
              <a:rPr lang="hr-HR" sz="2400" b="1" dirty="0" smtClean="0">
                <a:latin typeface="Book Antiqua" pitchFamily="18" charset="0"/>
              </a:rPr>
              <a:t>stola</a:t>
            </a:r>
            <a:r>
              <a:rPr lang="hr-HR" sz="2400" dirty="0" smtClean="0">
                <a:latin typeface="Book Antiqua" pitchFamily="18" charset="0"/>
              </a:rPr>
              <a:t> (4</a:t>
            </a:r>
            <a:r>
              <a:rPr lang="hr-HR" sz="2400" dirty="0">
                <a:latin typeface="Book Antiqua" pitchFamily="18" charset="0"/>
              </a:rPr>
              <a:t>) </a:t>
            </a:r>
          </a:p>
          <a:p>
            <a:pPr algn="just"/>
            <a:r>
              <a:rPr lang="hr-HR" sz="2400" b="1" dirty="0">
                <a:latin typeface="Book Antiqua" pitchFamily="18" charset="0"/>
              </a:rPr>
              <a:t>Prisjednici banskog </a:t>
            </a:r>
            <a:r>
              <a:rPr lang="hr-HR" sz="2400" b="1" dirty="0" smtClean="0">
                <a:latin typeface="Book Antiqua" pitchFamily="18" charset="0"/>
              </a:rPr>
              <a:t>stola</a:t>
            </a:r>
            <a:r>
              <a:rPr lang="hr-HR" sz="2400" dirty="0" smtClean="0">
                <a:latin typeface="Book Antiqua" pitchFamily="18" charset="0"/>
              </a:rPr>
              <a:t> (5)</a:t>
            </a:r>
          </a:p>
          <a:p>
            <a:pPr algn="just"/>
            <a:r>
              <a:rPr lang="hr-HR" sz="2400" b="1" dirty="0">
                <a:latin typeface="Book Antiqua" pitchFamily="18" charset="0"/>
              </a:rPr>
              <a:t>Kraljevski komornici</a:t>
            </a:r>
            <a:endParaRPr lang="hr-HR" sz="2400" dirty="0">
              <a:latin typeface="Book Antiqua" pitchFamily="18" charset="0"/>
            </a:endParaRPr>
          </a:p>
          <a:p>
            <a:pPr algn="just">
              <a:buNone/>
            </a:pPr>
            <a:r>
              <a:rPr lang="hr-HR" sz="2400" dirty="0">
                <a:latin typeface="Book Antiqua" pitchFamily="18" charset="0"/>
              </a:rPr>
              <a:t>Pozvano ih je 10, nazočno (3)</a:t>
            </a:r>
          </a:p>
          <a:p>
            <a:pPr algn="just"/>
            <a:r>
              <a:rPr lang="hr-HR" sz="2400" b="1" dirty="0">
                <a:latin typeface="Book Antiqua" pitchFamily="18" charset="0"/>
              </a:rPr>
              <a:t>Kraljevski savjetnici</a:t>
            </a:r>
            <a:endParaRPr lang="hr-HR" sz="2400" dirty="0">
              <a:latin typeface="Book Antiqua" pitchFamily="18" charset="0"/>
            </a:endParaRPr>
          </a:p>
          <a:p>
            <a:pPr algn="just">
              <a:buNone/>
            </a:pPr>
            <a:r>
              <a:rPr lang="hr-HR" sz="2400" dirty="0">
                <a:latin typeface="Book Antiqua" pitchFamily="18" charset="0"/>
              </a:rPr>
              <a:t>Pozvano ih je 9, nazočno (3)</a:t>
            </a:r>
          </a:p>
          <a:p>
            <a:endParaRPr lang="hr-HR" sz="2400" dirty="0">
              <a:latin typeface="Book Antiqua" pitchFamily="18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2400" dirty="0" smtClean="0">
                <a:latin typeface="Book Antiqua" pitchFamily="18" charset="0"/>
              </a:rPr>
              <a:t>Nazočan je 71 član Sabora i dvadesetak zastupnika</a:t>
            </a:r>
          </a:p>
          <a:p>
            <a:pPr>
              <a:buNone/>
            </a:pPr>
            <a:endParaRPr lang="hr-HR" sz="2400" dirty="0">
              <a:latin typeface="Book Antiqua" pitchFamily="18" charset="0"/>
            </a:endParaRPr>
          </a:p>
          <a:p>
            <a:pPr algn="just"/>
            <a:r>
              <a:rPr lang="hr-HR" sz="2400" dirty="0">
                <a:latin typeface="Book Antiqua" pitchFamily="18" charset="0"/>
              </a:rPr>
              <a:t>Nunciji izvješće 1830. (dva u Donjoj kući, jedan u Gornjoj +protonotar pratnja): «Mađari su navalili na municipalna prava Hrvatske velikom žestinom; ovaj put smo još obranili naše zakone, ali ozbiljno se bojimo da to na budućem saboru više neće biti moguće»</a:t>
            </a:r>
          </a:p>
          <a:p>
            <a:pPr algn="just"/>
            <a:r>
              <a:rPr lang="hr-HR" sz="2400" dirty="0">
                <a:latin typeface="Book Antiqua" pitchFamily="18" charset="0"/>
              </a:rPr>
              <a:t>Stanje 1830. je najniža točka stare </a:t>
            </a:r>
            <a:r>
              <a:rPr lang="hr-HR" sz="2400" i="1" dirty="0" err="1" smtClean="0">
                <a:latin typeface="Book Antiqua" pitchFamily="18" charset="0"/>
              </a:rPr>
              <a:t>natio</a:t>
            </a:r>
            <a:r>
              <a:rPr lang="hr-HR" sz="2400" i="1" dirty="0" smtClean="0">
                <a:latin typeface="Book Antiqua" pitchFamily="18" charset="0"/>
              </a:rPr>
              <a:t> </a:t>
            </a:r>
            <a:r>
              <a:rPr lang="hr-HR" sz="2400" i="1" dirty="0" err="1" smtClean="0">
                <a:latin typeface="Book Antiqua" pitchFamily="18" charset="0"/>
              </a:rPr>
              <a:t>croatica</a:t>
            </a:r>
            <a:r>
              <a:rPr lang="hr-HR" sz="2400" dirty="0" smtClean="0">
                <a:latin typeface="Book Antiqua" pitchFamily="18" charset="0"/>
              </a:rPr>
              <a:t> </a:t>
            </a:r>
            <a:r>
              <a:rPr lang="hr-HR" sz="2400" dirty="0">
                <a:latin typeface="Book Antiqua" pitchFamily="18" charset="0"/>
              </a:rPr>
              <a:t>u obrani municipalnih prava. Ona se čitavo vrijeme zauzima defenzivnu poziciju spram veće </a:t>
            </a:r>
            <a:r>
              <a:rPr lang="hr-HR" sz="2400" i="1" dirty="0" err="1" smtClean="0">
                <a:latin typeface="Book Antiqua" pitchFamily="18" charset="0"/>
              </a:rPr>
              <a:t>natio</a:t>
            </a:r>
            <a:r>
              <a:rPr lang="hr-HR" sz="2400" i="1" dirty="0" smtClean="0">
                <a:latin typeface="Book Antiqua" pitchFamily="18" charset="0"/>
              </a:rPr>
              <a:t> </a:t>
            </a:r>
            <a:r>
              <a:rPr lang="hr-HR" sz="2400" i="1" dirty="0" err="1" smtClean="0">
                <a:latin typeface="Book Antiqua" pitchFamily="18" charset="0"/>
              </a:rPr>
              <a:t>hungarica</a:t>
            </a:r>
            <a:r>
              <a:rPr lang="hr-HR" sz="2400" dirty="0" smtClean="0">
                <a:latin typeface="Book Antiqua" pitchFamily="18" charset="0"/>
              </a:rPr>
              <a:t>, </a:t>
            </a:r>
            <a:r>
              <a:rPr lang="hr-HR" sz="2400" dirty="0">
                <a:latin typeface="Book Antiqua" pitchFamily="18" charset="0"/>
              </a:rPr>
              <a:t>bez novih ideja.</a:t>
            </a:r>
          </a:p>
          <a:p>
            <a:pPr>
              <a:buNone/>
            </a:pPr>
            <a:endParaRPr lang="hr-H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r-HR" sz="3800" dirty="0" smtClean="0">
                <a:latin typeface="Book Antiqua" pitchFamily="18" charset="0"/>
              </a:rPr>
              <a:t>Naznake buđenja otpora (1830.-1832.):</a:t>
            </a:r>
          </a:p>
          <a:p>
            <a:pPr>
              <a:buNone/>
            </a:pPr>
            <a:endParaRPr lang="hr-HR" sz="3800" dirty="0" smtClean="0">
              <a:latin typeface="Book Antiqua" pitchFamily="18" charset="0"/>
            </a:endParaRPr>
          </a:p>
          <a:p>
            <a:pPr lvl="0" algn="just"/>
            <a:r>
              <a:rPr lang="hr-HR" dirty="0">
                <a:latin typeface="Book Antiqua" pitchFamily="18" charset="0"/>
              </a:rPr>
              <a:t>1830. Ljudevit Gaj, </a:t>
            </a:r>
            <a:r>
              <a:rPr lang="hr-HR" i="1" dirty="0">
                <a:latin typeface="Book Antiqua" pitchFamily="18" charset="0"/>
              </a:rPr>
              <a:t>Kratka osnova </a:t>
            </a:r>
            <a:r>
              <a:rPr lang="hr-HR" i="1" dirty="0" err="1">
                <a:latin typeface="Book Antiqua" pitchFamily="18" charset="0"/>
              </a:rPr>
              <a:t>horvatsko</a:t>
            </a:r>
            <a:r>
              <a:rPr lang="hr-HR" i="1" dirty="0">
                <a:latin typeface="Book Antiqua" pitchFamily="18" charset="0"/>
              </a:rPr>
              <a:t>-slavenskoga </a:t>
            </a:r>
            <a:r>
              <a:rPr lang="hr-HR" i="1" dirty="0" err="1">
                <a:latin typeface="Book Antiqua" pitchFamily="18" charset="0"/>
              </a:rPr>
              <a:t>pravopisanja</a:t>
            </a:r>
            <a:endParaRPr lang="hr-HR" i="1" dirty="0">
              <a:latin typeface="Book Antiqua" pitchFamily="18" charset="0"/>
            </a:endParaRPr>
          </a:p>
          <a:p>
            <a:pPr lvl="0" algn="just"/>
            <a:r>
              <a:rPr lang="hr-HR" dirty="0">
                <a:latin typeface="Book Antiqua" pitchFamily="18" charset="0"/>
              </a:rPr>
              <a:t>1830. Josip </a:t>
            </a:r>
            <a:r>
              <a:rPr lang="hr-HR" dirty="0" err="1">
                <a:latin typeface="Book Antiqua" pitchFamily="18" charset="0"/>
              </a:rPr>
              <a:t>Kušević</a:t>
            </a:r>
            <a:r>
              <a:rPr lang="hr-HR" dirty="0">
                <a:latin typeface="Book Antiqua" pitchFamily="18" charset="0"/>
              </a:rPr>
              <a:t> (protonotar), </a:t>
            </a:r>
            <a:r>
              <a:rPr lang="hr-HR" i="1" dirty="0">
                <a:latin typeface="Book Antiqua" pitchFamily="18" charset="0"/>
              </a:rPr>
              <a:t>De </a:t>
            </a:r>
            <a:r>
              <a:rPr lang="hr-HR" i="1" dirty="0" err="1">
                <a:latin typeface="Book Antiqua" pitchFamily="18" charset="0"/>
              </a:rPr>
              <a:t>municipalibus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iuribus</a:t>
            </a:r>
            <a:r>
              <a:rPr lang="hr-HR" i="1" dirty="0">
                <a:latin typeface="Book Antiqua" pitchFamily="18" charset="0"/>
              </a:rPr>
              <a:t> et </a:t>
            </a:r>
            <a:r>
              <a:rPr lang="hr-HR" i="1" dirty="0" err="1">
                <a:latin typeface="Book Antiqua" pitchFamily="18" charset="0"/>
              </a:rPr>
              <a:t>statutis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regnorom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Dalmatiae</a:t>
            </a:r>
            <a:r>
              <a:rPr lang="hr-HR" i="1" dirty="0">
                <a:latin typeface="Book Antiqua" pitchFamily="18" charset="0"/>
              </a:rPr>
              <a:t>, </a:t>
            </a:r>
            <a:r>
              <a:rPr lang="hr-HR" i="1" dirty="0" err="1">
                <a:latin typeface="Book Antiqua" pitchFamily="18" charset="0"/>
              </a:rPr>
              <a:t>Croatiae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et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Slavoniae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dirty="0">
                <a:latin typeface="Book Antiqua" pitchFamily="18" charset="0"/>
              </a:rPr>
              <a:t>(O municipalnim pravima i zakonima kraljevina Dalmacije, Hrvatske i Slavonije)</a:t>
            </a:r>
          </a:p>
          <a:p>
            <a:pPr lvl="0" algn="just"/>
            <a:r>
              <a:rPr lang="hr-HR" dirty="0">
                <a:latin typeface="Book Antiqua" pitchFamily="18" charset="0"/>
              </a:rPr>
              <a:t>1832. Janko Drašković, </a:t>
            </a:r>
            <a:r>
              <a:rPr lang="hr-HR" i="1" dirty="0">
                <a:latin typeface="Book Antiqua" pitchFamily="18" charset="0"/>
              </a:rPr>
              <a:t>Disertacija iliti razgovor darovan gospodi poklisarom zakonskim i </a:t>
            </a:r>
            <a:r>
              <a:rPr lang="hr-HR" i="1" dirty="0" err="1">
                <a:latin typeface="Book Antiqua" pitchFamily="18" charset="0"/>
              </a:rPr>
              <a:t>buduchjem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zakonotvorczem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Kraljevinah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nasih</a:t>
            </a:r>
            <a:r>
              <a:rPr lang="hr-HR" i="1" dirty="0">
                <a:latin typeface="Book Antiqua" pitchFamily="18" charset="0"/>
              </a:rPr>
              <a:t> za </a:t>
            </a:r>
            <a:r>
              <a:rPr lang="hr-HR" i="1" dirty="0" err="1">
                <a:latin typeface="Book Antiqua" pitchFamily="18" charset="0"/>
              </a:rPr>
              <a:t>buduchu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Dietu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Ungarsku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odaslanem</a:t>
            </a:r>
            <a:r>
              <a:rPr lang="hr-HR" dirty="0">
                <a:latin typeface="Book Antiqua" pitchFamily="18" charset="0"/>
              </a:rPr>
              <a:t>.</a:t>
            </a:r>
          </a:p>
          <a:p>
            <a:pPr lvl="0" algn="just"/>
            <a:r>
              <a:rPr lang="hr-HR" dirty="0">
                <a:latin typeface="Book Antiqua" pitchFamily="18" charset="0"/>
              </a:rPr>
              <a:t>1832. </a:t>
            </a:r>
            <a:r>
              <a:rPr lang="hr-HR" i="1" dirty="0" err="1">
                <a:latin typeface="Book Antiqua" pitchFamily="18" charset="0"/>
              </a:rPr>
              <a:t>Genius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patriae</a:t>
            </a:r>
            <a:r>
              <a:rPr lang="hr-HR" i="1" dirty="0">
                <a:latin typeface="Book Antiqua" pitchFamily="18" charset="0"/>
              </a:rPr>
              <a:t> super </a:t>
            </a:r>
            <a:r>
              <a:rPr lang="hr-HR" i="1" dirty="0" err="1">
                <a:latin typeface="Book Antiqua" pitchFamily="18" charset="0"/>
              </a:rPr>
              <a:t>dormientibus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suis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filiis</a:t>
            </a:r>
            <a:r>
              <a:rPr lang="hr-HR" i="1" dirty="0">
                <a:latin typeface="Book Antiqua" pitchFamily="18" charset="0"/>
              </a:rPr>
              <a:t>, </a:t>
            </a:r>
            <a:r>
              <a:rPr lang="hr-HR" i="1" dirty="0" err="1">
                <a:latin typeface="Book Antiqua" pitchFamily="18" charset="0"/>
              </a:rPr>
              <a:t>seu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Folium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patrioticum</a:t>
            </a:r>
            <a:r>
              <a:rPr lang="hr-HR" i="1" dirty="0">
                <a:latin typeface="Book Antiqua" pitchFamily="18" charset="0"/>
              </a:rPr>
              <a:t> pro </a:t>
            </a:r>
            <a:r>
              <a:rPr lang="hr-HR" i="1" dirty="0" err="1">
                <a:latin typeface="Book Antiqua" pitchFamily="18" charset="0"/>
              </a:rPr>
              <a:t>incolis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Regnorum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Croatiae</a:t>
            </a:r>
            <a:r>
              <a:rPr lang="hr-HR" i="1" dirty="0">
                <a:latin typeface="Book Antiqua" pitchFamily="18" charset="0"/>
              </a:rPr>
              <a:t>, </a:t>
            </a:r>
            <a:r>
              <a:rPr lang="hr-HR" i="1" dirty="0" err="1">
                <a:latin typeface="Book Antiqua" pitchFamily="18" charset="0"/>
              </a:rPr>
              <a:t>Dalmatiae</a:t>
            </a:r>
            <a:r>
              <a:rPr lang="hr-HR" i="1" dirty="0">
                <a:latin typeface="Book Antiqua" pitchFamily="18" charset="0"/>
              </a:rPr>
              <a:t> et </a:t>
            </a:r>
            <a:r>
              <a:rPr lang="hr-HR" i="1" dirty="0" err="1">
                <a:latin typeface="Book Antiqua" pitchFamily="18" charset="0"/>
              </a:rPr>
              <a:t>Slavineae</a:t>
            </a:r>
            <a:r>
              <a:rPr lang="hr-HR" i="1" dirty="0">
                <a:latin typeface="Book Antiqua" pitchFamily="18" charset="0"/>
              </a:rPr>
              <a:t>, </a:t>
            </a:r>
            <a:r>
              <a:rPr lang="hr-HR" i="1" dirty="0" err="1">
                <a:latin typeface="Book Antiqua" pitchFamily="18" charset="0"/>
              </a:rPr>
              <a:t>in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excitandum</a:t>
            </a:r>
            <a:r>
              <a:rPr lang="hr-HR" i="1" dirty="0">
                <a:latin typeface="Book Antiqua" pitchFamily="18" charset="0"/>
              </a:rPr>
              <a:t>, </a:t>
            </a:r>
            <a:r>
              <a:rPr lang="hr-HR" i="1" dirty="0" err="1">
                <a:latin typeface="Book Antiqua" pitchFamily="18" charset="0"/>
              </a:rPr>
              <a:t>excolendae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linguae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patriae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i="1" dirty="0" err="1">
                <a:latin typeface="Book Antiqua" pitchFamily="18" charset="0"/>
              </a:rPr>
              <a:t>studium</a:t>
            </a:r>
            <a:r>
              <a:rPr lang="hr-HR" i="1" dirty="0">
                <a:latin typeface="Book Antiqua" pitchFamily="18" charset="0"/>
              </a:rPr>
              <a:t> </a:t>
            </a:r>
            <a:r>
              <a:rPr lang="hr-HR" dirty="0">
                <a:latin typeface="Book Antiqua" pitchFamily="18" charset="0"/>
              </a:rPr>
              <a:t>(Genij domovine nad svojim sinovima koji spavaju, ili Domovinski list za stanovnike kraljevina Hrvatske, Slavonije i Dalmacije, da ih potakne na izučavanje i njegovanje domaćeg jezika.</a:t>
            </a:r>
          </a:p>
          <a:p>
            <a:pPr lvl="0" algn="just"/>
            <a:r>
              <a:rPr lang="hr-HR" dirty="0">
                <a:latin typeface="Book Antiqua" pitchFamily="18" charset="0"/>
              </a:rPr>
              <a:t>1832. Prvi govor na hrvatskom jeziku koji je izrekao </a:t>
            </a:r>
            <a:r>
              <a:rPr lang="hr-HR" dirty="0" err="1">
                <a:latin typeface="Book Antiqua" pitchFamily="18" charset="0"/>
              </a:rPr>
              <a:t>potkapetan</a:t>
            </a:r>
            <a:r>
              <a:rPr lang="hr-HR" dirty="0">
                <a:latin typeface="Book Antiqua" pitchFamily="18" charset="0"/>
              </a:rPr>
              <a:t> Kraljevine generalbojnik Juraj Rukavina </a:t>
            </a:r>
            <a:r>
              <a:rPr lang="hr-HR" dirty="0" err="1">
                <a:latin typeface="Book Antiqua" pitchFamily="18" charset="0"/>
              </a:rPr>
              <a:t>Vidovgradski</a:t>
            </a:r>
            <a:r>
              <a:rPr lang="hr-HR" dirty="0">
                <a:latin typeface="Book Antiqua" pitchFamily="18" charset="0"/>
              </a:rPr>
              <a:t>. Uz prisegu na latinskom zahvalu je izrekao na hrvatskom jeziku uz burno odobravanje. </a:t>
            </a:r>
          </a:p>
          <a:p>
            <a:pPr>
              <a:buNone/>
            </a:pPr>
            <a:endParaRPr lang="hr-H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400" dirty="0">
                <a:latin typeface="Book Antiqua" pitchFamily="18" charset="0"/>
              </a:rPr>
              <a:t>Stari ban </a:t>
            </a:r>
            <a:r>
              <a:rPr lang="hr-HR" sz="2400" dirty="0" err="1">
                <a:latin typeface="Book Antiqua" pitchFamily="18" charset="0"/>
              </a:rPr>
              <a:t>Ignjat</a:t>
            </a:r>
            <a:r>
              <a:rPr lang="hr-HR" sz="2400" dirty="0">
                <a:latin typeface="Book Antiqua" pitchFamily="18" charset="0"/>
              </a:rPr>
              <a:t> </a:t>
            </a:r>
            <a:r>
              <a:rPr lang="hr-HR" sz="2400" dirty="0" err="1">
                <a:latin typeface="Book Antiqua" pitchFamily="18" charset="0"/>
              </a:rPr>
              <a:t>Gyulay</a:t>
            </a:r>
            <a:r>
              <a:rPr lang="hr-HR" sz="2400" dirty="0">
                <a:latin typeface="Book Antiqua" pitchFamily="18" charset="0"/>
              </a:rPr>
              <a:t> preminuo je 1831. godine a novi ban Franjo Vlašić je pobornik hrvatskog pokreta. Novi izaslanici za Ugarski sabor također pobornici Ilirskog pokreta Janko Drašković za Gornji i Herman </a:t>
            </a:r>
            <a:r>
              <a:rPr lang="hr-HR" sz="2400" dirty="0" err="1">
                <a:latin typeface="Book Antiqua" pitchFamily="18" charset="0"/>
              </a:rPr>
              <a:t>Bužan</a:t>
            </a:r>
            <a:r>
              <a:rPr lang="hr-HR" sz="2400" dirty="0">
                <a:latin typeface="Book Antiqua" pitchFamily="18" charset="0"/>
              </a:rPr>
              <a:t> i Antun Kukuljević za Donji dom Ugarskog sabora. Prati ih novi protonotar Stjepan Ožegović.</a:t>
            </a:r>
          </a:p>
          <a:p>
            <a:pPr algn="just"/>
            <a:r>
              <a:rPr lang="hr-HR" sz="2400" dirty="0">
                <a:latin typeface="Book Antiqua" pitchFamily="18" charset="0"/>
              </a:rPr>
              <a:t>Sabor se sastao u svibnju 1832. da instalira novog bana i ponovo od 11. do 15. studenog da raspravi o stavovima za zasjedanje Ugarskog sabora. Instrukcije posebna komisija u kojoj su bili grofovi Karlo </a:t>
            </a:r>
            <a:r>
              <a:rPr lang="hr-HR" sz="2400" dirty="0" err="1">
                <a:latin typeface="Book Antiqua" pitchFamily="18" charset="0"/>
              </a:rPr>
              <a:t>Sermage</a:t>
            </a:r>
            <a:r>
              <a:rPr lang="hr-HR" sz="2400" dirty="0">
                <a:latin typeface="Book Antiqua" pitchFamily="18" charset="0"/>
              </a:rPr>
              <a:t> i Franjo </a:t>
            </a:r>
            <a:r>
              <a:rPr lang="hr-HR" sz="2400" dirty="0" err="1">
                <a:latin typeface="Book Antiqua" pitchFamily="18" charset="0"/>
              </a:rPr>
              <a:t>Vojkffy</a:t>
            </a:r>
            <a:r>
              <a:rPr lang="hr-HR" sz="2400" dirty="0">
                <a:latin typeface="Book Antiqua" pitchFamily="18" charset="0"/>
              </a:rPr>
              <a:t>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1053</Words>
  <Application>Microsoft Office PowerPoint</Application>
  <PresentationFormat>Prikaz na zaslonu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Office tema</vt:lpstr>
      <vt:lpstr>Natio croatica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 croatica</dc:title>
  <dc:creator>Bralic</dc:creator>
  <cp:lastModifiedBy>Bralic</cp:lastModifiedBy>
  <cp:revision>9</cp:revision>
  <dcterms:created xsi:type="dcterms:W3CDTF">2020-11-11T13:55:59Z</dcterms:created>
  <dcterms:modified xsi:type="dcterms:W3CDTF">2020-12-02T10:57:06Z</dcterms:modified>
</cp:coreProperties>
</file>