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9790-3C18-4BE0-9D76-6E7CCC6DC323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2C2B6-D3BE-45EF-B73E-2E066F5490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Ideologija hrvatskog državnog (povijesnog) prava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Habsburška Monarhija – jaki utjecaj povijesnog prava </a:t>
            </a:r>
          </a:p>
          <a:p>
            <a:pPr>
              <a:buNone/>
            </a:pPr>
            <a:r>
              <a:rPr lang="hr-HR" sz="2400" dirty="0"/>
              <a:t>Vladar – </a:t>
            </a:r>
            <a:r>
              <a:rPr lang="hr-HR" sz="2400" i="1" dirty="0"/>
              <a:t>Dei </a:t>
            </a:r>
            <a:r>
              <a:rPr lang="hr-HR" sz="2400" i="1" dirty="0" err="1"/>
              <a:t>gratia</a:t>
            </a:r>
            <a:endParaRPr lang="hr-HR" sz="2400" i="1" dirty="0"/>
          </a:p>
          <a:p>
            <a:pPr>
              <a:buNone/>
            </a:pPr>
            <a:r>
              <a:rPr lang="hr-HR" sz="2400" dirty="0"/>
              <a:t>Utjecaj plemstva na javnu upravu, povijesne pokrajine.</a:t>
            </a:r>
          </a:p>
          <a:p>
            <a:pPr>
              <a:buNone/>
            </a:pPr>
            <a:r>
              <a:rPr lang="hr-HR" sz="2400" dirty="0"/>
              <a:t>Monarhija kao negacija prirodnog prava nacija na samostalnost.</a:t>
            </a:r>
          </a:p>
          <a:p>
            <a:pPr>
              <a:buNone/>
            </a:pPr>
            <a:endParaRPr lang="hr-HR" sz="2400" dirty="0"/>
          </a:p>
          <a:p>
            <a:pPr>
              <a:buNone/>
            </a:pPr>
            <a:r>
              <a:rPr lang="hr-HR" sz="2400" dirty="0"/>
              <a:t>Pozivanje na povijesno (državno) pravo ima svoj utjecaj u političkom životu.</a:t>
            </a:r>
          </a:p>
          <a:p>
            <a:pPr>
              <a:buNone/>
            </a:pPr>
            <a:r>
              <a:rPr lang="hr-HR" sz="2400" dirty="0"/>
              <a:t>Preduvjeti: Opstojnost Hrvatskog sabora i bana i “municipalnih” prava koji su bili potvrđivani od vladara. </a:t>
            </a:r>
          </a:p>
          <a:p>
            <a:pPr>
              <a:buNone/>
            </a:pPr>
            <a:r>
              <a:rPr lang="hr-HR" sz="2400" dirty="0"/>
              <a:t>Očuvana ustavnost unutar ugarske ustavnosti.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Razvoj moderne historiografije. Povijesna zbilja kao dokaz i izvor hrvatske državnosti.</a:t>
            </a:r>
          </a:p>
          <a:p>
            <a:pPr>
              <a:buNone/>
            </a:pPr>
            <a:r>
              <a:rPr lang="hr-HR" sz="2400" dirty="0"/>
              <a:t>Ivan Kukuljević </a:t>
            </a:r>
            <a:r>
              <a:rPr lang="hr-HR" sz="2400" dirty="0" err="1"/>
              <a:t>Sakcinski</a:t>
            </a:r>
            <a:r>
              <a:rPr lang="hr-HR" sz="2400" dirty="0"/>
              <a:t>, </a:t>
            </a:r>
            <a:r>
              <a:rPr lang="hr-HR" sz="2400" b="1" dirty="0"/>
              <a:t>Franjo Rački</a:t>
            </a:r>
            <a:r>
              <a:rPr lang="hr-HR" sz="2400" dirty="0"/>
              <a:t> i Tadija </a:t>
            </a:r>
            <a:r>
              <a:rPr lang="hr-HR" sz="2400" dirty="0" err="1"/>
              <a:t>Smičiklas</a:t>
            </a:r>
            <a:endParaRPr lang="hr-HR" sz="2400" dirty="0"/>
          </a:p>
          <a:p>
            <a:pPr>
              <a:buNone/>
            </a:pPr>
            <a:endParaRPr lang="hr-HR" sz="2400" dirty="0"/>
          </a:p>
          <a:p>
            <a:pPr>
              <a:buNone/>
            </a:pPr>
            <a:r>
              <a:rPr lang="hr-HR" sz="2400" dirty="0"/>
              <a:t>Ideja: Neprekinuti povijesni niz hrvatske državnosti.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2400" b="1" dirty="0">
                <a:latin typeface="Book Antiqua" pitchFamily="18" charset="0"/>
              </a:rPr>
              <a:t>Uporišne točke državnosti</a:t>
            </a:r>
            <a:r>
              <a:rPr lang="hr-HR" sz="2400" dirty="0">
                <a:latin typeface="Book Antiqua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hr-HR" sz="2400" dirty="0">
                <a:latin typeface="Book Antiqua" pitchFamily="18" charset="0"/>
              </a:rPr>
              <a:t>Hrvatska država u doba “narodnih” vladara</a:t>
            </a:r>
          </a:p>
          <a:p>
            <a:pPr marL="457200" indent="-457200">
              <a:buAutoNum type="arabicPeriod"/>
            </a:pPr>
            <a:r>
              <a:rPr lang="hr-HR" sz="2400" dirty="0" err="1">
                <a:latin typeface="Book Antiqua" pitchFamily="18" charset="0"/>
              </a:rPr>
              <a:t>Pacta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conventa</a:t>
            </a:r>
            <a:r>
              <a:rPr lang="hr-HR" sz="2400" dirty="0">
                <a:latin typeface="Book Antiqua" pitchFamily="18" charset="0"/>
              </a:rPr>
              <a:t> – Hrvati dobrovoljno prihvaćaju mađarskog kralja ali istovremeno čuvaju opstojnost Kraljevine</a:t>
            </a:r>
          </a:p>
          <a:p>
            <a:pPr marL="457200" indent="-457200">
              <a:buAutoNum type="arabicPeriod"/>
            </a:pPr>
            <a:r>
              <a:rPr lang="hr-HR" sz="2400" dirty="0">
                <a:latin typeface="Book Antiqua" pitchFamily="18" charset="0"/>
              </a:rPr>
              <a:t>Cetingradski sabor – 1. siječnja 1527. Hrvatski sabor suvereno bira novog vladara iz kuće Habsburg</a:t>
            </a:r>
          </a:p>
          <a:p>
            <a:pPr marL="457200" indent="-457200">
              <a:buAutoNum type="arabicPeriod"/>
            </a:pPr>
            <a:r>
              <a:rPr lang="hr-HR" sz="2400" dirty="0">
                <a:latin typeface="Book Antiqua" pitchFamily="18" charset="0"/>
              </a:rPr>
              <a:t>Hrvatska pragmatička sankcija 1712. – Hrvatski sabor priznaje i ženskoj grani dinastije Habsburg pravo na prijestolje </a:t>
            </a:r>
          </a:p>
          <a:p>
            <a:pPr marL="457200" indent="-457200">
              <a:buNone/>
            </a:pPr>
            <a:r>
              <a:rPr lang="hr-HR" sz="2400" i="1" dirty="0">
                <a:latin typeface="Book Antiqua" pitchFamily="18" charset="0"/>
              </a:rPr>
              <a:t>povjeriti onoj i onakvoj ženskoj lozi roda austrijskog koja će posjedovati ne samo Austriju, nego i Štajersku, Korušku i Kranjsku, a stolovat će u Austriji.</a:t>
            </a:r>
            <a:endParaRPr lang="hr-HR" sz="2400" dirty="0">
              <a:latin typeface="Book Antiqua" pitchFamily="18" charset="0"/>
            </a:endParaRPr>
          </a:p>
          <a:p>
            <a:pPr marL="457200" indent="-457200">
              <a:buNone/>
            </a:pPr>
            <a:r>
              <a:rPr lang="hr-HR" sz="2400" dirty="0">
                <a:latin typeface="Book Antiqua" pitchFamily="18" charset="0"/>
              </a:rPr>
              <a:t>5. Prekid državnopravnih veza s Ugarskom 1848. </a:t>
            </a:r>
          </a:p>
          <a:p>
            <a:pPr marL="457200" indent="-457200">
              <a:buNone/>
            </a:pPr>
            <a:r>
              <a:rPr lang="hr-HR" sz="2400" dirty="0">
                <a:latin typeface="Book Antiqua" pitchFamily="18" charset="0"/>
              </a:rPr>
              <a:t>Postojanje sabora, zakonodavna aktivnost te položaj bana.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hr-HR" dirty="0"/>
              <a:t>Ustav RH – izvorišne osnove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vi-VN" dirty="0"/>
              <a:t>Izražavajući tisućljetnu nacionalnu samobitnost i državnu opstojnost hrvatskoga naroda, potvrđenu slijedom ukupnoga povijesnoga zbivanja u različitim državnim oblicima te održanjem i razvitkom državotvorne misli o povijesnom pravu hrvatskoga naroda na punu državnu suverenost, što se očitovalo:</a:t>
            </a:r>
          </a:p>
          <a:p>
            <a:pPr fontAlgn="base">
              <a:buNone/>
            </a:pPr>
            <a:r>
              <a:rPr lang="vi-VN" dirty="0"/>
              <a:t>– u stvaranju hrvatskih kneževina u VII. stoljeću;</a:t>
            </a:r>
          </a:p>
          <a:p>
            <a:pPr fontAlgn="base">
              <a:buNone/>
            </a:pPr>
            <a:r>
              <a:rPr lang="vi-VN" dirty="0"/>
              <a:t>– u srednjovjekovnoj samostalnoj državi Hrvatskoj utemeljenoj u IX. stoljeću;</a:t>
            </a:r>
          </a:p>
          <a:p>
            <a:pPr fontAlgn="base">
              <a:buNone/>
            </a:pPr>
            <a:r>
              <a:rPr lang="vi-VN" dirty="0"/>
              <a:t>– u Kraljevstvu Hrvata uspostavljenome u X. stoljeću;</a:t>
            </a:r>
          </a:p>
          <a:p>
            <a:pPr fontAlgn="base">
              <a:buNone/>
            </a:pPr>
            <a:r>
              <a:rPr lang="vi-VN" dirty="0"/>
              <a:t>– u održanju hrvatskoga državnog subjektiviteta u hrvatsko-ugarskoj personalnoj uniji;</a:t>
            </a:r>
          </a:p>
          <a:p>
            <a:pPr fontAlgn="base">
              <a:buNone/>
            </a:pPr>
            <a:r>
              <a:rPr lang="vi-VN" dirty="0"/>
              <a:t>– u samostalnoj i suverenoj odluci Hrvatskoga sabora godine 1527. o izboru kralja iz Habsburške dinastije;</a:t>
            </a:r>
          </a:p>
          <a:p>
            <a:pPr fontAlgn="base">
              <a:buNone/>
            </a:pPr>
            <a:r>
              <a:rPr lang="vi-VN" dirty="0"/>
              <a:t>– u samostalnoj i suverenoj odluci Hrvatskoga sabora o pragmatičnoj sankciji iz godine 1712.;</a:t>
            </a:r>
          </a:p>
          <a:p>
            <a:pPr fontAlgn="base">
              <a:buNone/>
            </a:pPr>
            <a:r>
              <a:rPr lang="vi-VN" dirty="0"/>
              <a:t>– u zaključcima Hrvatskoga sabora godine 1848. o obnovi cjelovitosti Trojedne Kraljevine Hrvatske pod banskom vlašću, na temelju povijesnoga, državnoga i prirodnoga prava hrvatskog naroda;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vi-VN" dirty="0"/>
              <a:t>– </a:t>
            </a:r>
            <a:r>
              <a:rPr lang="vi-VN" sz="3400" dirty="0"/>
              <a:t>u Hrvatsko-ugarskoj nagodbi 1868. godine o uređenju odnosa između Kraljevine Dalmacije, Hrvatske i Slavonije i Kraljevine Ugarske na temelju pravnih tradicija obiju država</a:t>
            </a:r>
            <a:r>
              <a:rPr lang="hr-HR" sz="3400" dirty="0"/>
              <a:t> </a:t>
            </a:r>
            <a:r>
              <a:rPr lang="vi-VN" sz="3400" dirty="0"/>
              <a:t>i Pragmatičke sankcije iz godine 1712.;</a:t>
            </a:r>
            <a:endParaRPr lang="hr-HR" sz="3400" dirty="0"/>
          </a:p>
          <a:p>
            <a:pPr fontAlgn="base">
              <a:buNone/>
            </a:pPr>
            <a:r>
              <a:rPr lang="vi-VN" sz="3400" dirty="0"/>
              <a:t>– u odluci Hrvatskoga sabora 29. listopada godine 1918. o raskidanju državnopravnih odnosa Hrvatske s Austro-Ugarskom te o istodobnu pristupanju samostalne Hrvatske, s pozivom na povijesno i prirodno nacionalno pravo, Državi Slovenaca, Hrvata i Srba, proglašenoj na dotadašnjem teritoriju Habsburške Monarhije;</a:t>
            </a:r>
          </a:p>
          <a:p>
            <a:pPr fontAlgn="base">
              <a:buNone/>
            </a:pPr>
            <a:r>
              <a:rPr lang="vi-VN" sz="3400" dirty="0"/>
              <a:t>– u činjenici da odluku Narodnoga vijeća Države SHS o ujedinjenju sa Srbijom i Crnom Gorom u Kraljevini Srba, Hrvata i Slovenaca (1. prosinca 1918. godine), poslije (3. listopada 1929. godine) proglašenoj Kraljevinom Jugoslavijom, Hrvatski sabor nikada nije sankcionirao;</a:t>
            </a:r>
          </a:p>
          <a:p>
            <a:pPr fontAlgn="base">
              <a:buNone/>
            </a:pPr>
            <a:r>
              <a:rPr lang="vi-VN" sz="3400" dirty="0"/>
              <a:t>– u osnutku Banovine Hrvatske godine 1939. kojom je obnovljena hrvatska državna samobitnost u Kraljevini Jugoslaviji;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vi-VN" dirty="0"/>
              <a:t>– u uspostavi temelja državne suverenosti u razdoblju drugoga svjetskog rata, izraženoj nasuprot proglašenju Nezavisne Države Hrvatske (1941.) u odlukama Zemaljskoga antifašističkog vijeća narodnog oslobođenja Hrvatske (1943.), a potom u Ustavu Narodne Republike Hrvatske (1947.) i poslije u ustavima Socijalističke Republike Hrvatske (1963. – 1990.), na povijesnoj prekretnici odbacivanja komunističkog sustava i promjena međunarodnog poretka u Europi, hrvatski je narod na prvim demokratskim izborima (godine 1990.), slobodno izraženom voljom potvrdio svoju tisućgodišnju državnu samobitnost.</a:t>
            </a:r>
          </a:p>
          <a:p>
            <a:pPr fontAlgn="base">
              <a:buNone/>
            </a:pPr>
            <a:r>
              <a:rPr lang="vi-VN" dirty="0"/>
              <a:t>– u novom Ustavu Republike Hrvatske (1990.) i pobjedi hrvatskog naroda i hrvatskih branitelja u pravednom, legitimnom, obrambenom i oslobodilačkom Domovinskom ratu (1991. – 1995.) kojima je hrvatski narod iskazao svoju odlučnost i spremnost za uspostavu i očuvanje Republike Hrvatske kao samostalne i nezavisne, suverene i demokratske države.</a:t>
            </a:r>
            <a:endParaRPr lang="vi-VN"/>
          </a:p>
          <a:p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654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Book Antiqua</vt:lpstr>
      <vt:lpstr>Calibri</vt:lpstr>
      <vt:lpstr>Office tema</vt:lpstr>
      <vt:lpstr>Ideologija hrvatskog državnog (povijesnog) prava</vt:lpstr>
      <vt:lpstr>PowerPoint Presentation</vt:lpstr>
      <vt:lpstr>PowerPoint Presentation</vt:lpstr>
      <vt:lpstr>PowerPoint Presentation</vt:lpstr>
      <vt:lpstr>Ustav RH – izvorišne osnove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Ideologija hrvatskog državnog (povijesnog) prava</dc:title>
  <dc:creator>Bralic</dc:creator>
  <cp:lastModifiedBy>Narcisa</cp:lastModifiedBy>
  <cp:revision>2</cp:revision>
  <dcterms:created xsi:type="dcterms:W3CDTF">2021-03-01T19:08:24Z</dcterms:created>
  <dcterms:modified xsi:type="dcterms:W3CDTF">2024-04-02T09:47:31Z</dcterms:modified>
</cp:coreProperties>
</file>