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60337-7B6C-4C63-BD1F-1EA0F44A8EE5}" type="datetimeFigureOut">
              <a:rPr lang="hr-HR" smtClean="0"/>
              <a:pPr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3EDFF-F164-4D43-B2C4-090D10B12A3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2800" dirty="0">
                <a:latin typeface="Book Antiqua" pitchFamily="18" charset="0"/>
              </a:rPr>
              <a:t>Hrvatske zemlje 1860./61.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sz="2400" dirty="0"/>
              <a:t>Narodnjaci 1848. prekid odnosa s Ugarskom je bio i </a:t>
            </a:r>
            <a:r>
              <a:rPr lang="hr-HR" sz="2400" i="1" dirty="0"/>
              <a:t>de </a:t>
            </a:r>
            <a:r>
              <a:rPr lang="hr-HR" sz="2400" i="1" dirty="0" err="1"/>
              <a:t>iure</a:t>
            </a:r>
            <a:r>
              <a:rPr lang="hr-HR" sz="2400" i="1" dirty="0"/>
              <a:t> </a:t>
            </a:r>
            <a:r>
              <a:rPr lang="hr-HR" sz="2400" dirty="0"/>
              <a:t>i </a:t>
            </a:r>
            <a:r>
              <a:rPr lang="hr-HR" sz="2400" i="1" dirty="0"/>
              <a:t>de </a:t>
            </a:r>
            <a:r>
              <a:rPr lang="hr-HR" sz="2400" i="1" dirty="0" err="1"/>
              <a:t>facto</a:t>
            </a:r>
            <a:endParaRPr lang="hr-HR" sz="2400" i="1" dirty="0"/>
          </a:p>
          <a:p>
            <a:r>
              <a:rPr lang="hr-HR" sz="2400" dirty="0"/>
              <a:t>Unionisti (kao i Mađari) smatraju da je prekid bio samo </a:t>
            </a:r>
            <a:r>
              <a:rPr lang="hr-HR" sz="2400" i="1" dirty="0"/>
              <a:t>de </a:t>
            </a:r>
            <a:r>
              <a:rPr lang="hr-HR" sz="2400" i="1" dirty="0" err="1"/>
              <a:t>facto</a:t>
            </a:r>
            <a:r>
              <a:rPr lang="hr-HR" sz="2400" dirty="0"/>
              <a:t>.</a:t>
            </a:r>
          </a:p>
          <a:p>
            <a:r>
              <a:rPr lang="hr-HR" sz="2400" dirty="0"/>
              <a:t> </a:t>
            </a:r>
            <a:r>
              <a:rPr lang="hr-HR" sz="2400" u="sng" dirty="0"/>
              <a:t>Slanje zastupnika u Carevinsko vijeće</a:t>
            </a:r>
          </a:p>
          <a:p>
            <a:pPr>
              <a:buNone/>
            </a:pPr>
            <a:r>
              <a:rPr lang="hr-HR" sz="2400" dirty="0"/>
              <a:t>Većina «Osrednjeg odbora» bila je protiv slanja u Carevinsko vijeće dok se ne srede odnosi s Ugarskom.</a:t>
            </a:r>
          </a:p>
          <a:p>
            <a:pPr>
              <a:buNone/>
            </a:pPr>
            <a:r>
              <a:rPr lang="hr-HR" sz="2400" dirty="0"/>
              <a:t>Sabor je 3. kolovoza jednodušno prihvatio zaključak da Hrvatska i Slavonija ne sudjeluju u Carevinskom vijeću. </a:t>
            </a:r>
          </a:p>
          <a:p>
            <a:pPr>
              <a:buNone/>
            </a:pPr>
            <a:r>
              <a:rPr lang="hr-HR" sz="2400" dirty="0"/>
              <a:t>Trebalo je odgovoriti i na pitanje želi li Sabor pregovore o zajedničkim poslovima s Austrijom. Ali s 69 glasa protiv i 46 glasa za odbilo se raspravljati o tome 5. kolovoza. </a:t>
            </a:r>
          </a:p>
          <a:p>
            <a:pPr>
              <a:buNone/>
            </a:pPr>
            <a:r>
              <a:rPr lang="hr-HR" sz="2400" dirty="0"/>
              <a:t>Rački osuđuje </a:t>
            </a:r>
            <a:r>
              <a:rPr lang="hr-HR" sz="2400" dirty="0" err="1"/>
              <a:t>ovakovo</a:t>
            </a:r>
            <a:r>
              <a:rPr lang="hr-HR" sz="2400" dirty="0"/>
              <a:t> ponašanje saborske većine.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b="1" dirty="0"/>
              <a:t>Adresa</a:t>
            </a:r>
            <a:r>
              <a:rPr lang="hr-HR" sz="2400" dirty="0"/>
              <a:t> Hrvatskog sabora 24. rujna 1861. </a:t>
            </a:r>
          </a:p>
          <a:p>
            <a:pPr>
              <a:buNone/>
            </a:pPr>
            <a:r>
              <a:rPr lang="hr-HR" sz="2400" dirty="0"/>
              <a:t>-Odbija se kraljev nalog da prihvati Listopadsku diplomu, ocjenjujući je kao flagrantnu povredu javnoga </a:t>
            </a:r>
            <a:r>
              <a:rPr lang="hr-HR" sz="2400"/>
              <a:t>prava Trojedne </a:t>
            </a:r>
            <a:r>
              <a:rPr lang="hr-HR" sz="2400" dirty="0"/>
              <a:t>Kraljevine.</a:t>
            </a:r>
          </a:p>
          <a:p>
            <a:pPr>
              <a:buNone/>
            </a:pPr>
            <a:r>
              <a:rPr lang="hr-HR" sz="2400" dirty="0"/>
              <a:t>-Odbijanje sudjelovanje saborskih predstavnika u Carevinskom vijeću jer se Trojedna Kraljevina nalazi samo u personalnoj vezi s austrijskim nasljednim zemljama. Traži se posebna krunidbena </a:t>
            </a:r>
            <a:r>
              <a:rPr lang="hr-HR" sz="2400" dirty="0" err="1"/>
              <a:t>zavjernica</a:t>
            </a:r>
            <a:r>
              <a:rPr lang="hr-HR" sz="2400" dirty="0"/>
              <a:t>, ako ne bi bila moguća zajednička krunidba s Ugarskom onda zasebna hrvatska krunidba.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r>
              <a:rPr lang="hr-HR" sz="3800" dirty="0"/>
              <a:t>U </a:t>
            </a:r>
            <a:r>
              <a:rPr lang="hr-HR" sz="3800" b="1" dirty="0" err="1"/>
              <a:t>reskriptu</a:t>
            </a:r>
            <a:r>
              <a:rPr lang="hr-HR" sz="3800" b="1" dirty="0"/>
              <a:t> </a:t>
            </a:r>
            <a:r>
              <a:rPr lang="hr-HR" sz="3800" dirty="0"/>
              <a:t>od 8. studenog 1861. Franjo Josip daje «kraljevsku svoju </a:t>
            </a:r>
            <a:r>
              <a:rPr lang="hr-HR" sz="3800" dirty="0" err="1"/>
              <a:t>rieč</a:t>
            </a:r>
            <a:r>
              <a:rPr lang="hr-HR" sz="3800" dirty="0"/>
              <a:t>» da Listopadskom diplomom ne namjerava oduzeti davno </a:t>
            </a:r>
            <a:r>
              <a:rPr lang="hr-HR" sz="3800" dirty="0" err="1"/>
              <a:t>utvrdjena</a:t>
            </a:r>
            <a:r>
              <a:rPr lang="hr-HR" sz="3800" dirty="0"/>
              <a:t> i </a:t>
            </a:r>
            <a:r>
              <a:rPr lang="hr-HR" sz="3800" dirty="0" err="1"/>
              <a:t>sposobnja</a:t>
            </a:r>
            <a:r>
              <a:rPr lang="hr-HR" sz="3800" dirty="0"/>
              <a:t> za život prava, a želi izvesti samo promjene nužne za jedinstvo i jakost </a:t>
            </a:r>
            <a:r>
              <a:rPr lang="hr-HR" sz="3800" dirty="0" err="1"/>
              <a:t>monarkije</a:t>
            </a:r>
            <a:r>
              <a:rPr lang="hr-HR" sz="3800" dirty="0"/>
              <a:t>. Po </a:t>
            </a:r>
            <a:r>
              <a:rPr lang="hr-HR" sz="3800" b="1" dirty="0"/>
              <a:t>prvi puta </a:t>
            </a:r>
            <a:r>
              <a:rPr lang="hr-HR" sz="3800" dirty="0"/>
              <a:t>u kraljevom </a:t>
            </a:r>
            <a:r>
              <a:rPr lang="hr-HR" sz="3800" dirty="0" err="1"/>
              <a:t>reskriptu</a:t>
            </a:r>
            <a:r>
              <a:rPr lang="hr-HR" sz="3800" dirty="0"/>
              <a:t> upotrebljava se pojam </a:t>
            </a:r>
            <a:r>
              <a:rPr lang="hr-HR" sz="3800" b="1" dirty="0"/>
              <a:t>trojedne kraljevine </a:t>
            </a:r>
            <a:r>
              <a:rPr lang="hr-HR" sz="3800" dirty="0"/>
              <a:t>koju vladar želi posve umiriti o autonomnom položaju njezinu odobrenjem Dvorske kancelarije i Stola sedmorice te zakonskog članka 42. Car osuđuje tezu da je Hrvatska samo personalnom unijom vezana s austrijskim nasljednim zemljama jer je to protivno austrijskoj Pragmatičkoj sankciji iz 1713. godine i Listopadskoj diplomi. </a:t>
            </a:r>
            <a:r>
              <a:rPr lang="hr-HR" sz="3800" dirty="0" err="1"/>
              <a:t>Reskript</a:t>
            </a:r>
            <a:r>
              <a:rPr lang="hr-HR" sz="3800" dirty="0"/>
              <a:t> priznaje da je Krajina sastavni dio Trojedne Kraljevine i kaže da će se s vremenom približiti njezine ustanove onima «matere kraljevine».. Predviđa se mogućnost sjedinjenja Dalmacije s Hrvatskom u slučaju prihvaćanja Listopadske diplome i Veljačkog patenta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600" b="1" dirty="0"/>
              <a:t>Pitanje naziva jezika</a:t>
            </a:r>
            <a:endParaRPr lang="hr-HR" sz="2600" dirty="0"/>
          </a:p>
          <a:p>
            <a:pPr>
              <a:buNone/>
            </a:pPr>
            <a:r>
              <a:rPr lang="hr-HR" sz="2600" dirty="0"/>
              <a:t>Vladar je već u lipnju 1860. godine pristao na djelomično uvođenje hrvatskog jezika u tom trenutku se naziva «</a:t>
            </a:r>
            <a:r>
              <a:rPr lang="hr-HR" sz="2600" dirty="0" err="1"/>
              <a:t>hervatski</a:t>
            </a:r>
            <a:r>
              <a:rPr lang="hr-HR" sz="2600" dirty="0"/>
              <a:t>». U Saboru je prihvaćen naziv «jugoslavenski» jezik da razbije slavonski partikularizam te izbjegne srpsko pitanje. Međutim hrvatski dvorski kancelar Ivan Mažuranić izdao je naredbu da se u školama upotrebljava hrvatski naziv umjesto dotadašnjih imena: hrvatsko-srpski, ilirski, jugoslavenski, slavonski.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b="1" dirty="0"/>
              <a:t>Odnosi sa Srbima</a:t>
            </a:r>
            <a:endParaRPr lang="hr-HR" sz="2400" dirty="0"/>
          </a:p>
          <a:p>
            <a:r>
              <a:rPr lang="hr-HR" sz="2400" dirty="0"/>
              <a:t>Kralj je </a:t>
            </a:r>
            <a:r>
              <a:rPr lang="hr-HR" sz="2400" dirty="0" err="1"/>
              <a:t>reskriptom</a:t>
            </a:r>
            <a:r>
              <a:rPr lang="hr-HR" sz="2400" dirty="0"/>
              <a:t> od 27. prosinca 1860. ukinuo Vojvodinu Srpsku i priključio je ponovo Ugarskoj osim Istočnog Srijema koji je vratio Hrvatskoj te je obnovljena Srijemska županija. </a:t>
            </a:r>
          </a:p>
          <a:p>
            <a:r>
              <a:rPr lang="hr-HR" sz="2400" dirty="0"/>
              <a:t>Na «</a:t>
            </a:r>
            <a:r>
              <a:rPr lang="hr-HR" sz="2400" dirty="0" err="1"/>
              <a:t>Blagoveštenskom</a:t>
            </a:r>
            <a:r>
              <a:rPr lang="hr-HR" sz="2400" dirty="0"/>
              <a:t> saboru» u travnju 1861. godine. Srbi zahtijevaju </a:t>
            </a:r>
            <a:r>
              <a:rPr lang="hr-HR" sz="2400"/>
              <a:t>široku samoupravu.  </a:t>
            </a:r>
            <a:r>
              <a:rPr lang="hr-HR" sz="2400" dirty="0"/>
              <a:t>Srbi svojataju Srijem kao srpski teritorij.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Početkom listopada 1860. banu Šokčeviću stiglo pismo o sazivanju </a:t>
            </a:r>
            <a:r>
              <a:rPr lang="hr-HR" sz="2400" b="1" dirty="0"/>
              <a:t>Banske konferencije</a:t>
            </a:r>
            <a:r>
              <a:rPr lang="hr-HR" sz="2400" dirty="0"/>
              <a:t> sa zadaćom da sastavi buduće hrvatsko zastupstvo koje bi raspravljalo o budućem odnosu Hrvatske prema Ugarskoj. </a:t>
            </a:r>
          </a:p>
          <a:p>
            <a:r>
              <a:rPr lang="hr-HR" sz="2400" dirty="0"/>
              <a:t>Sastala se 26. studenog 1860. godine.</a:t>
            </a:r>
          </a:p>
          <a:p>
            <a:r>
              <a:rPr lang="hr-HR" sz="2400" b="1" dirty="0"/>
              <a:t>Predstavka</a:t>
            </a:r>
            <a:r>
              <a:rPr lang="hr-HR" sz="2400" dirty="0"/>
              <a:t> – sastavio Ivan Mažuranić – traži se ujedinjenje hrvatskih zemalja i samostalan položaj Hrvatske u Habsburškoj Monarhiji na temelju hrvatskog državnog prava – utjecaj Račkog.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2800" dirty="0"/>
              <a:t>Na sjednici 10. prosinca 1860. Strossmayer molbenicu i prilog od 50 tisuća forinti za osnivanje Jugoslavenske akademije. Od 1. listopada 1860. izlazi </a:t>
            </a:r>
            <a:r>
              <a:rPr lang="hr-HR" sz="2800" i="1" dirty="0"/>
              <a:t>Pozor</a:t>
            </a:r>
            <a:r>
              <a:rPr lang="hr-HR" sz="2800" dirty="0"/>
              <a:t> glasilo Narodne stranke</a:t>
            </a:r>
          </a:p>
          <a:p>
            <a:endParaRPr lang="hr-HR" sz="2800" dirty="0"/>
          </a:p>
          <a:p>
            <a:r>
              <a:rPr lang="hr-HR" sz="2800" dirty="0"/>
              <a:t>Hrvatski sabor 1861. godine</a:t>
            </a:r>
          </a:p>
          <a:p>
            <a:pPr>
              <a:buNone/>
            </a:pPr>
            <a:r>
              <a:rPr lang="hr-HR" sz="2800" dirty="0"/>
              <a:t> </a:t>
            </a:r>
          </a:p>
          <a:p>
            <a:r>
              <a:rPr lang="hr-HR" sz="2800" dirty="0"/>
              <a:t>Izborni red od 21. veljače 1861. godine predložen po Banskoj konferenciji nije smio obuhvatiti Dalmaciju i Međimurje i Krajinu. </a:t>
            </a:r>
          </a:p>
          <a:p>
            <a:r>
              <a:rPr lang="hr-HR" sz="2800" dirty="0"/>
              <a:t>Virilisti te birani zastupnici.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z="3100" dirty="0"/>
              <a:t>Tri struje</a:t>
            </a:r>
          </a:p>
          <a:p>
            <a:r>
              <a:rPr lang="hr-HR" sz="3100" dirty="0"/>
              <a:t>Prva – Buduća Narodna stranka vođe Strossmayer i Rački drži da treba najprije nastojati da se na temelju hrvatskog državnog prava konstituira Trojedna Kraljevina i da nikako ne valja prihvatiti savez  s Mađarima po svaku cijenu. </a:t>
            </a:r>
          </a:p>
          <a:p>
            <a:r>
              <a:rPr lang="hr-HR" sz="3100" dirty="0"/>
              <a:t>Druga – pravaška – Kvaternik i Starčević</a:t>
            </a:r>
          </a:p>
          <a:p>
            <a:r>
              <a:rPr lang="hr-HR" sz="3100" dirty="0"/>
              <a:t>Treća –Unionistička želi bezuvjetni savez s Ugarskom kao jedini spas od germanizacijskoga apsolutizma koji je nakon Veljačkog patenta prijetio da se ponovi. Slavonski grofovi bili su nositelji strastvene mržnje protiv Austrije koja je prevladala u obrazovanoj javnosti prije otvaranja Hrvatskog sabora.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800" dirty="0">
                <a:latin typeface="Book Antiqua" pitchFamily="18" charset="0"/>
              </a:rPr>
              <a:t>Zasjedanje je počelo 15. travnja 1861. svečanim ustoličenjem bana Šokčevića što je značilo potvrdu autonomije. </a:t>
            </a:r>
          </a:p>
          <a:p>
            <a:r>
              <a:rPr lang="hr-HR" sz="2800" dirty="0">
                <a:latin typeface="Book Antiqua" pitchFamily="18" charset="0"/>
              </a:rPr>
              <a:t>Car je postavio dva državno-pravna pitanja:</a:t>
            </a:r>
          </a:p>
          <a:p>
            <a:pPr lvl="0">
              <a:buNone/>
            </a:pPr>
            <a:r>
              <a:rPr lang="hr-HR" sz="2800" dirty="0">
                <a:latin typeface="Book Antiqua" pitchFamily="18" charset="0"/>
              </a:rPr>
              <a:t>-Odnos prema Ugarskoj</a:t>
            </a:r>
          </a:p>
          <a:p>
            <a:pPr lvl="0">
              <a:buNone/>
            </a:pPr>
            <a:r>
              <a:rPr lang="hr-HR" sz="2800" dirty="0">
                <a:latin typeface="Book Antiqua" pitchFamily="18" charset="0"/>
              </a:rPr>
              <a:t>-Slanje zastupnika u šire Carevinsko vijeće.</a:t>
            </a:r>
          </a:p>
          <a:p>
            <a:pPr>
              <a:buNone/>
            </a:pPr>
            <a:r>
              <a:rPr lang="hr-HR" sz="2800" dirty="0">
                <a:latin typeface="Book Antiqua" pitchFamily="18" charset="0"/>
              </a:rPr>
              <a:t> </a:t>
            </a:r>
          </a:p>
          <a:p>
            <a:r>
              <a:rPr lang="hr-HR" sz="2800" dirty="0">
                <a:latin typeface="Book Antiqua" pitchFamily="18" charset="0"/>
              </a:rPr>
              <a:t>Na višekratne zamolbe Mažuranića car je dopustio dolazak krajiških zastupnika ali samo dok se raspravlja o državnopravnim stvarima.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Najveće rasprave od 17. lipnja do 23. srpnja o odnosu Hrvatske i Ugarske. Većinom glasova, protiv otpora unionista Sabor je prihvatio prijedlog «osrednjeg odbora», </a:t>
            </a:r>
            <a:r>
              <a:rPr lang="hr-HR" sz="2400" dirty="0" err="1"/>
              <a:t>tj</a:t>
            </a:r>
            <a:r>
              <a:rPr lang="hr-HR" sz="2400" dirty="0"/>
              <a:t>. Narodne stranke. Taj znameniti </a:t>
            </a:r>
            <a:r>
              <a:rPr lang="hr-HR" sz="2400" b="1" dirty="0"/>
              <a:t>članak 42</a:t>
            </a:r>
            <a:r>
              <a:rPr lang="hr-HR" sz="2400" dirty="0"/>
              <a:t> jedini je potvrđen od vladara i bio je temelj hrvatske autonomije. </a:t>
            </a:r>
          </a:p>
          <a:p>
            <a:r>
              <a:rPr lang="hr-HR" sz="2400" dirty="0"/>
              <a:t>Članak je formulirao Ivan Mažuranić uz dodatak Ivana Perkovca.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hr-HR" sz="2400" dirty="0">
                <a:latin typeface="Book Antiqua" pitchFamily="18" charset="0"/>
              </a:rPr>
              <a:t>Trojedna kraljevina Dalmacija, Hrvatska i Slavonija u današnjem svom teritorijalnom </a:t>
            </a:r>
            <a:r>
              <a:rPr lang="hr-HR" sz="2400" dirty="0" err="1">
                <a:latin typeface="Book Antiqua" pitchFamily="18" charset="0"/>
              </a:rPr>
              <a:t>obsegu</a:t>
            </a:r>
            <a:r>
              <a:rPr lang="hr-HR" sz="2400" dirty="0">
                <a:latin typeface="Book Antiqua" pitchFamily="18" charset="0"/>
              </a:rPr>
              <a:t>, </a:t>
            </a:r>
            <a:r>
              <a:rPr lang="hr-HR" sz="2400" dirty="0" err="1">
                <a:latin typeface="Book Antiqua" pitchFamily="18" charset="0"/>
              </a:rPr>
              <a:t>brojeć</a:t>
            </a:r>
            <a:r>
              <a:rPr lang="hr-HR" sz="2400" dirty="0">
                <a:latin typeface="Book Antiqua" pitchFamily="18" charset="0"/>
              </a:rPr>
              <a:t> ovamo županije: </a:t>
            </a:r>
            <a:r>
              <a:rPr lang="hr-HR" sz="2400" dirty="0" err="1">
                <a:latin typeface="Book Antiqua" pitchFamily="18" charset="0"/>
              </a:rPr>
              <a:t>riečku</a:t>
            </a:r>
            <a:r>
              <a:rPr lang="hr-HR" sz="2400" dirty="0">
                <a:latin typeface="Book Antiqua" pitchFamily="18" charset="0"/>
              </a:rPr>
              <a:t> sa gradom </a:t>
            </a:r>
            <a:r>
              <a:rPr lang="hr-HR" sz="2400" dirty="0" err="1">
                <a:latin typeface="Book Antiqua" pitchFamily="18" charset="0"/>
              </a:rPr>
              <a:t>Riekom</a:t>
            </a:r>
            <a:r>
              <a:rPr lang="hr-HR" sz="2400" dirty="0">
                <a:latin typeface="Book Antiqua" pitchFamily="18" charset="0"/>
              </a:rPr>
              <a:t>, njegovim kotarom i ostalim primorjem, zagrebačku, varaždinsku, križevačku, požešku, virovitičku i </a:t>
            </a:r>
            <a:r>
              <a:rPr lang="hr-HR" sz="2400" dirty="0" err="1">
                <a:latin typeface="Book Antiqua" pitchFamily="18" charset="0"/>
              </a:rPr>
              <a:t>sriemsku</a:t>
            </a:r>
            <a:r>
              <a:rPr lang="hr-HR" sz="2400" dirty="0">
                <a:latin typeface="Book Antiqua" pitchFamily="18" charset="0"/>
              </a:rPr>
              <a:t> </a:t>
            </a:r>
            <a:r>
              <a:rPr lang="hr-HR" sz="2400" dirty="0" err="1">
                <a:latin typeface="Book Antiqua" pitchFamily="18" charset="0"/>
              </a:rPr>
              <a:t>i</a:t>
            </a:r>
            <a:r>
              <a:rPr lang="hr-HR" sz="2400" dirty="0">
                <a:latin typeface="Book Antiqua" pitchFamily="18" charset="0"/>
              </a:rPr>
              <a:t> sadašnju vojničku krajinu, to jest: Osam hrvatskih i tri slavonske </a:t>
            </a:r>
            <a:r>
              <a:rPr lang="hr-HR" sz="2400" dirty="0" err="1">
                <a:latin typeface="Book Antiqua" pitchFamily="18" charset="0"/>
              </a:rPr>
              <a:t>pukovine</a:t>
            </a:r>
            <a:r>
              <a:rPr lang="hr-HR" sz="2400" dirty="0">
                <a:latin typeface="Book Antiqua" pitchFamily="18" charset="0"/>
              </a:rPr>
              <a:t>, </a:t>
            </a:r>
            <a:r>
              <a:rPr lang="hr-HR" sz="2400" dirty="0" err="1">
                <a:latin typeface="Book Antiqua" pitchFamily="18" charset="0"/>
              </a:rPr>
              <a:t>imenito</a:t>
            </a:r>
            <a:r>
              <a:rPr lang="hr-HR" sz="2400" dirty="0">
                <a:latin typeface="Book Antiqua" pitchFamily="18" charset="0"/>
              </a:rPr>
              <a:t>: ličku, otočku, ogulinsku, slunjsku, prvu i drugu bansku, križevačku i </a:t>
            </a:r>
            <a:r>
              <a:rPr lang="hr-HR" sz="2400" dirty="0" err="1">
                <a:latin typeface="Book Antiqua" pitchFamily="18" charset="0"/>
              </a:rPr>
              <a:t>gjurgjevačku</a:t>
            </a:r>
            <a:r>
              <a:rPr lang="hr-HR" sz="2400" dirty="0">
                <a:latin typeface="Book Antiqua" pitchFamily="18" charset="0"/>
              </a:rPr>
              <a:t>; zatim gradišku, brodsku i </a:t>
            </a:r>
            <a:r>
              <a:rPr lang="hr-HR" sz="2400" dirty="0" err="1">
                <a:latin typeface="Book Antiqua" pitchFamily="18" charset="0"/>
              </a:rPr>
              <a:t>petrovaradinsku</a:t>
            </a:r>
            <a:r>
              <a:rPr lang="hr-HR" sz="2400" dirty="0">
                <a:latin typeface="Book Antiqua" pitchFamily="18" charset="0"/>
              </a:rPr>
              <a:t>; tako isto </a:t>
            </a:r>
            <a:r>
              <a:rPr lang="hr-HR" sz="2400" dirty="0" err="1">
                <a:latin typeface="Book Antiqua" pitchFamily="18" charset="0"/>
              </a:rPr>
              <a:t>razumievajuć</a:t>
            </a:r>
            <a:r>
              <a:rPr lang="hr-HR" sz="2400" dirty="0">
                <a:latin typeface="Book Antiqua" pitchFamily="18" charset="0"/>
              </a:rPr>
              <a:t> </a:t>
            </a:r>
            <a:r>
              <a:rPr lang="hr-HR" sz="2400" dirty="0" err="1">
                <a:latin typeface="Book Antiqua" pitchFamily="18" charset="0"/>
              </a:rPr>
              <a:t>ovam</a:t>
            </a:r>
            <a:r>
              <a:rPr lang="hr-HR" sz="2400" dirty="0">
                <a:latin typeface="Book Antiqua" pitchFamily="18" charset="0"/>
              </a:rPr>
              <a:t> pravo na </a:t>
            </a:r>
            <a:r>
              <a:rPr lang="hr-HR" sz="2400" dirty="0" err="1">
                <a:latin typeface="Book Antiqua" pitchFamily="18" charset="0"/>
              </a:rPr>
              <a:t>Medjumurje</a:t>
            </a:r>
            <a:r>
              <a:rPr lang="hr-HR" sz="2400" dirty="0">
                <a:latin typeface="Book Antiqua" pitchFamily="18" charset="0"/>
              </a:rPr>
              <a:t> i ostala virtualna i </a:t>
            </a:r>
            <a:r>
              <a:rPr lang="hr-HR" sz="2400" dirty="0" err="1">
                <a:latin typeface="Book Antiqua" pitchFamily="18" charset="0"/>
              </a:rPr>
              <a:t>teritoralna</a:t>
            </a:r>
            <a:r>
              <a:rPr lang="hr-HR" sz="2400" dirty="0">
                <a:latin typeface="Book Antiqua" pitchFamily="18" charset="0"/>
              </a:rPr>
              <a:t> prava ove kraljevine, izjavljuje i očituje putem svoga u glavno gradu Zagrebu </a:t>
            </a:r>
            <a:r>
              <a:rPr lang="hr-HR" sz="2400" dirty="0" err="1">
                <a:latin typeface="Book Antiqua" pitchFamily="18" charset="0"/>
              </a:rPr>
              <a:t>rokujućega</a:t>
            </a:r>
            <a:r>
              <a:rPr lang="hr-HR" sz="2400" dirty="0">
                <a:latin typeface="Book Antiqua" pitchFamily="18" charset="0"/>
              </a:rPr>
              <a:t> sabora, da je </a:t>
            </a:r>
            <a:r>
              <a:rPr lang="hr-HR" sz="2400" dirty="0" err="1">
                <a:latin typeface="Book Antiqua" pitchFamily="18" charset="0"/>
              </a:rPr>
              <a:t>uslied</a:t>
            </a:r>
            <a:r>
              <a:rPr lang="hr-HR" sz="2400" dirty="0">
                <a:latin typeface="Book Antiqua" pitchFamily="18" charset="0"/>
              </a:rPr>
              <a:t> </a:t>
            </a:r>
            <a:r>
              <a:rPr lang="hr-HR" sz="2400" dirty="0" err="1">
                <a:latin typeface="Book Antiqua" pitchFamily="18" charset="0"/>
              </a:rPr>
              <a:t>dogodjajah</a:t>
            </a:r>
            <a:r>
              <a:rPr lang="hr-HR" sz="2400" dirty="0">
                <a:latin typeface="Book Antiqua" pitchFamily="18" charset="0"/>
              </a:rPr>
              <a:t> god. 1848. svaka druga ma kakva budi </a:t>
            </a:r>
            <a:r>
              <a:rPr lang="hr-HR" sz="2400" dirty="0" err="1">
                <a:latin typeface="Book Antiqua" pitchFamily="18" charset="0"/>
              </a:rPr>
              <a:t>zakonotvorna</a:t>
            </a:r>
            <a:r>
              <a:rPr lang="hr-HR" sz="2400" dirty="0">
                <a:latin typeface="Book Antiqua" pitchFamily="18" charset="0"/>
              </a:rPr>
              <a:t>, </a:t>
            </a:r>
            <a:r>
              <a:rPr lang="hr-HR" sz="2400" dirty="0" err="1">
                <a:latin typeface="Book Antiqua" pitchFamily="18" charset="0"/>
              </a:rPr>
              <a:t>budi</a:t>
            </a:r>
            <a:r>
              <a:rPr lang="hr-HR" sz="2400" dirty="0">
                <a:latin typeface="Book Antiqua" pitchFamily="18" charset="0"/>
              </a:rPr>
              <a:t> administrativna, budi </a:t>
            </a:r>
            <a:r>
              <a:rPr lang="hr-HR" sz="2400" dirty="0" err="1">
                <a:latin typeface="Book Antiqua" pitchFamily="18" charset="0"/>
              </a:rPr>
              <a:t>sudstvena</a:t>
            </a:r>
            <a:r>
              <a:rPr lang="hr-HR" sz="2400" dirty="0">
                <a:latin typeface="Book Antiqua" pitchFamily="18" charset="0"/>
              </a:rPr>
              <a:t> sveza </a:t>
            </a:r>
            <a:r>
              <a:rPr lang="hr-HR" sz="2400" dirty="0" err="1">
                <a:latin typeface="Book Antiqua" pitchFamily="18" charset="0"/>
              </a:rPr>
              <a:t>izmed</a:t>
            </a:r>
            <a:r>
              <a:rPr lang="hr-HR" sz="2400" dirty="0">
                <a:latin typeface="Book Antiqua" pitchFamily="18" charset="0"/>
              </a:rPr>
              <a:t> </a:t>
            </a:r>
            <a:r>
              <a:rPr lang="hr-HR" sz="2400" dirty="0" err="1">
                <a:latin typeface="Book Antiqua" pitchFamily="18" charset="0"/>
              </a:rPr>
              <a:t>tojedne</a:t>
            </a:r>
            <a:r>
              <a:rPr lang="hr-HR" sz="2400" dirty="0">
                <a:latin typeface="Book Antiqua" pitchFamily="18" charset="0"/>
              </a:rPr>
              <a:t> kraljevine Dalmacije, Hrvatske i Slavonije i </a:t>
            </a:r>
            <a:r>
              <a:rPr lang="hr-HR" sz="2400" dirty="0" err="1">
                <a:latin typeface="Book Antiqua" pitchFamily="18" charset="0"/>
              </a:rPr>
              <a:t>izmedju</a:t>
            </a:r>
            <a:r>
              <a:rPr lang="hr-HR" sz="2400" dirty="0">
                <a:latin typeface="Book Antiqua" pitchFamily="18" charset="0"/>
              </a:rPr>
              <a:t> kraljevine Ugarske pravno posve prestala, osim što se Nj. Veličanstvo, zajednički kralj njihovi, po njihovih do god. 1848. zajedničkih zakoni…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hr-HR" sz="2400" dirty="0" err="1">
                <a:latin typeface="Book Antiqua" pitchFamily="18" charset="0"/>
              </a:rPr>
              <a:t>Nu</a:t>
            </a:r>
            <a:r>
              <a:rPr lang="hr-HR" sz="2400" dirty="0">
                <a:latin typeface="Book Antiqua" pitchFamily="18" charset="0"/>
              </a:rPr>
              <a:t> </a:t>
            </a:r>
            <a:r>
              <a:rPr lang="hr-HR" sz="2400" dirty="0" err="1">
                <a:latin typeface="Book Antiqua" pitchFamily="18" charset="0"/>
              </a:rPr>
              <a:t>uvažavajuć</a:t>
            </a:r>
            <a:r>
              <a:rPr lang="hr-HR" sz="2400" dirty="0">
                <a:latin typeface="Book Antiqua" pitchFamily="18" charset="0"/>
              </a:rPr>
              <a:t> zajedničku s ugarskom kraljevinom prošlost svoju i prijašnji š njom zajednički ustavni život… da je ona pripravna prema koristi i </a:t>
            </a:r>
            <a:r>
              <a:rPr lang="hr-HR" sz="2400" dirty="0" err="1">
                <a:latin typeface="Book Antiqua" pitchFamily="18" charset="0"/>
              </a:rPr>
              <a:t>potreboći</a:t>
            </a:r>
            <a:r>
              <a:rPr lang="hr-HR" sz="2400" dirty="0">
                <a:latin typeface="Book Antiqua" pitchFamily="18" charset="0"/>
              </a:rPr>
              <a:t> zajedničkoj s kraljevinom Ugarskom stupit u </a:t>
            </a:r>
            <a:r>
              <a:rPr lang="hr-HR" sz="2400" dirty="0" err="1">
                <a:latin typeface="Book Antiqua" pitchFamily="18" charset="0"/>
              </a:rPr>
              <a:t>užju</a:t>
            </a:r>
            <a:r>
              <a:rPr lang="hr-HR" sz="2400" dirty="0">
                <a:latin typeface="Book Antiqua" pitchFamily="18" charset="0"/>
              </a:rPr>
              <a:t> državno-pravnu vezu, čim od kraljevine Ugarske gori naznačena neodvisnost i samostalnost, a tako i gori </a:t>
            </a:r>
            <a:r>
              <a:rPr lang="hr-HR" sz="2400" dirty="0" err="1">
                <a:latin typeface="Book Antiqua" pitchFamily="18" charset="0"/>
              </a:rPr>
              <a:t>pomenuti</a:t>
            </a:r>
            <a:r>
              <a:rPr lang="hr-HR" sz="2400" dirty="0">
                <a:latin typeface="Book Antiqua" pitchFamily="18" charset="0"/>
              </a:rPr>
              <a:t> realni i virtualni </a:t>
            </a:r>
            <a:r>
              <a:rPr lang="hr-HR" sz="2400" dirty="0" err="1">
                <a:latin typeface="Book Antiqua" pitchFamily="18" charset="0"/>
              </a:rPr>
              <a:t>teritorialni</a:t>
            </a:r>
            <a:r>
              <a:rPr lang="hr-HR" sz="2400" dirty="0">
                <a:latin typeface="Book Antiqua" pitchFamily="18" charset="0"/>
              </a:rPr>
              <a:t> </a:t>
            </a:r>
            <a:r>
              <a:rPr lang="hr-HR" sz="2400" dirty="0" err="1">
                <a:latin typeface="Book Antiqua" pitchFamily="18" charset="0"/>
              </a:rPr>
              <a:t>obseg</a:t>
            </a:r>
            <a:r>
              <a:rPr lang="hr-HR" sz="2400" dirty="0">
                <a:latin typeface="Book Antiqua" pitchFamily="18" charset="0"/>
              </a:rPr>
              <a:t> trojedne kraljevine pravovaljano budu </a:t>
            </a:r>
            <a:r>
              <a:rPr lang="hr-HR" sz="2400" dirty="0" err="1">
                <a:latin typeface="Book Antiqua" pitchFamily="18" charset="0"/>
              </a:rPr>
              <a:t>priznani</a:t>
            </a:r>
            <a:r>
              <a:rPr lang="hr-HR" sz="2400" dirty="0">
                <a:latin typeface="Book Antiqua" pitchFamily="18" charset="0"/>
              </a:rPr>
              <a:t>…</a:t>
            </a:r>
          </a:p>
          <a:p>
            <a:r>
              <a:rPr lang="hr-HR" sz="2400" dirty="0" err="1">
                <a:latin typeface="Book Antiqua" pitchFamily="18" charset="0"/>
              </a:rPr>
              <a:t>Zakonarstvo</a:t>
            </a:r>
            <a:r>
              <a:rPr lang="hr-HR" sz="2400" dirty="0">
                <a:latin typeface="Book Antiqua" pitchFamily="18" charset="0"/>
              </a:rPr>
              <a:t> i vrhovna uprava u </a:t>
            </a:r>
            <a:r>
              <a:rPr lang="hr-HR" sz="2400" dirty="0" err="1">
                <a:latin typeface="Book Antiqua" pitchFamily="18" charset="0"/>
              </a:rPr>
              <a:t>poslovih</a:t>
            </a:r>
            <a:r>
              <a:rPr lang="hr-HR" sz="2400" dirty="0">
                <a:latin typeface="Book Antiqua" pitchFamily="18" charset="0"/>
              </a:rPr>
              <a:t> političnih, nastavnih, </a:t>
            </a:r>
            <a:r>
              <a:rPr lang="hr-HR" sz="2400" dirty="0" err="1">
                <a:latin typeface="Book Antiqua" pitchFamily="18" charset="0"/>
              </a:rPr>
              <a:t>vjerozakonskih</a:t>
            </a:r>
            <a:r>
              <a:rPr lang="hr-HR" sz="2400" dirty="0">
                <a:latin typeface="Book Antiqua" pitchFamily="18" charset="0"/>
              </a:rPr>
              <a:t> i </a:t>
            </a:r>
            <a:r>
              <a:rPr lang="hr-HR" sz="2400" dirty="0" err="1">
                <a:latin typeface="Book Antiqua" pitchFamily="18" charset="0"/>
              </a:rPr>
              <a:t>pravosudja</a:t>
            </a:r>
            <a:r>
              <a:rPr lang="hr-HR" sz="2400" dirty="0">
                <a:latin typeface="Book Antiqua" pitchFamily="18" charset="0"/>
              </a:rPr>
              <a:t>, kao </a:t>
            </a:r>
            <a:r>
              <a:rPr lang="hr-HR" sz="2400" dirty="0" err="1">
                <a:latin typeface="Book Antiqua" pitchFamily="18" charset="0"/>
              </a:rPr>
              <a:t>sudbenost</a:t>
            </a:r>
            <a:r>
              <a:rPr lang="hr-HR" sz="2400" dirty="0">
                <a:latin typeface="Book Antiqua" pitchFamily="18" charset="0"/>
              </a:rPr>
              <a:t> u svih </a:t>
            </a:r>
            <a:r>
              <a:rPr lang="hr-HR" sz="2400" dirty="0" err="1">
                <a:latin typeface="Book Antiqua" pitchFamily="18" charset="0"/>
              </a:rPr>
              <a:t>molbah</a:t>
            </a:r>
            <a:r>
              <a:rPr lang="hr-HR" sz="2400" dirty="0">
                <a:latin typeface="Book Antiqua" pitchFamily="18" charset="0"/>
              </a:rPr>
              <a:t>, </a:t>
            </a:r>
            <a:r>
              <a:rPr lang="hr-HR" sz="2400" dirty="0" err="1">
                <a:latin typeface="Book Antiqua" pitchFamily="18" charset="0"/>
              </a:rPr>
              <a:t>nemogu</a:t>
            </a:r>
            <a:r>
              <a:rPr lang="hr-HR" sz="2400" dirty="0">
                <a:latin typeface="Book Antiqua" pitchFamily="18" charset="0"/>
              </a:rPr>
              <a:t> biti </a:t>
            </a:r>
            <a:r>
              <a:rPr lang="hr-HR" sz="2400" dirty="0" err="1">
                <a:latin typeface="Book Antiqua" pitchFamily="18" charset="0"/>
              </a:rPr>
              <a:t>predmetomužje</a:t>
            </a:r>
            <a:r>
              <a:rPr lang="hr-HR" sz="2400" dirty="0">
                <a:latin typeface="Book Antiqua" pitchFamily="18" charset="0"/>
              </a:rPr>
              <a:t> sveze med </a:t>
            </a:r>
            <a:r>
              <a:rPr lang="hr-HR" sz="2400" dirty="0" err="1">
                <a:latin typeface="Book Antiqua" pitchFamily="18" charset="0"/>
              </a:rPr>
              <a:t>troj</a:t>
            </a:r>
            <a:r>
              <a:rPr lang="hr-HR" sz="2400" dirty="0">
                <a:latin typeface="Book Antiqua" pitchFamily="18" charset="0"/>
              </a:rPr>
              <a:t>. Kraljevinom i kraljevinom Ugarskom, te u pitanju </a:t>
            </a:r>
            <a:r>
              <a:rPr lang="hr-HR" sz="2400" dirty="0" err="1">
                <a:latin typeface="Book Antiqua" pitchFamily="18" charset="0"/>
              </a:rPr>
              <a:t>medjusobnog</a:t>
            </a:r>
            <a:r>
              <a:rPr lang="hr-HR" sz="2400" dirty="0">
                <a:latin typeface="Book Antiqua" pitchFamily="18" charset="0"/>
              </a:rPr>
              <a:t> odnošaja ovih </a:t>
            </a:r>
            <a:r>
              <a:rPr lang="hr-HR" sz="2400" dirty="0" err="1">
                <a:latin typeface="Book Antiqua" pitchFamily="18" charset="0"/>
              </a:rPr>
              <a:t>kraljevinah</a:t>
            </a:r>
            <a:r>
              <a:rPr lang="hr-HR" sz="2400" dirty="0">
                <a:latin typeface="Book Antiqua" pitchFamily="18" charset="0"/>
              </a:rPr>
              <a:t> u pretres i ne dolaze.</a:t>
            </a:r>
          </a:p>
          <a:p>
            <a:endParaRPr lang="hr-H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600" dirty="0"/>
              <a:t>Unionistički prijedlog utvrdio je faktični ali ne i pravni prekid veza s Ugarskom ali oni ne traže ograde za savezni ugovor. </a:t>
            </a:r>
          </a:p>
          <a:p>
            <a:r>
              <a:rPr lang="hr-HR" sz="2600" dirty="0"/>
              <a:t>Mađarska pozicija – Hrvatska treba priznati Ugarski sabor iz 1848. na kojem će se promijeniti nepovoljni zakoni za Hrvatsku, što bi značilo da hrvatska autonomija ovisi o volji Ugarskog sabora. Unionisti napuštaju privremeno Sabor. </a:t>
            </a:r>
          </a:p>
          <a:p>
            <a:r>
              <a:rPr lang="hr-HR" sz="2600" dirty="0"/>
              <a:t>Kvaternik traži Hrvatsku samostalnost.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1133</Words>
  <Application>Microsoft Office PowerPoint</Application>
  <PresentationFormat>On-screen Show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Book Antiqua</vt:lpstr>
      <vt:lpstr>Calibri</vt:lpstr>
      <vt:lpstr>Office tema</vt:lpstr>
      <vt:lpstr>Hrvatske zemlje 1860./61.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Hrvatske zemlje 1860./61.</dc:title>
  <dc:creator>Bralic</dc:creator>
  <cp:lastModifiedBy>Narcisa</cp:lastModifiedBy>
  <cp:revision>7</cp:revision>
  <dcterms:created xsi:type="dcterms:W3CDTF">2021-03-01T18:32:08Z</dcterms:created>
  <dcterms:modified xsi:type="dcterms:W3CDTF">2024-04-02T09:45:20Z</dcterms:modified>
</cp:coreProperties>
</file>