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3" r:id="rId2"/>
    <p:sldId id="267" r:id="rId3"/>
    <p:sldId id="271" r:id="rId4"/>
    <p:sldId id="295" r:id="rId5"/>
    <p:sldId id="296" r:id="rId6"/>
    <p:sldId id="297" r:id="rId7"/>
    <p:sldId id="269" r:id="rId8"/>
    <p:sldId id="270" r:id="rId9"/>
    <p:sldId id="272" r:id="rId10"/>
    <p:sldId id="275" r:id="rId11"/>
    <p:sldId id="276" r:id="rId12"/>
    <p:sldId id="274" r:id="rId13"/>
    <p:sldId id="281" r:id="rId14"/>
    <p:sldId id="280" r:id="rId15"/>
    <p:sldId id="278" r:id="rId16"/>
    <p:sldId id="282" r:id="rId17"/>
    <p:sldId id="279" r:id="rId18"/>
    <p:sldId id="283" r:id="rId19"/>
    <p:sldId id="284" r:id="rId20"/>
    <p:sldId id="299" r:id="rId21"/>
    <p:sldId id="285" r:id="rId22"/>
    <p:sldId id="268" r:id="rId23"/>
    <p:sldId id="264" r:id="rId24"/>
    <p:sldId id="265" r:id="rId25"/>
    <p:sldId id="266" r:id="rId26"/>
    <p:sldId id="286" r:id="rId27"/>
    <p:sldId id="287" r:id="rId28"/>
    <p:sldId id="288" r:id="rId29"/>
    <p:sldId id="289" r:id="rId30"/>
    <p:sldId id="291" r:id="rId31"/>
    <p:sldId id="292" r:id="rId32"/>
    <p:sldId id="293" r:id="rId33"/>
    <p:sldId id="300" r:id="rId34"/>
    <p:sldId id="294" r:id="rId35"/>
    <p:sldId id="25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684"/>
    <a:srgbClr val="1B9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CCFC1-C20A-420C-85C0-710035841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29126-1EA8-4576-AB50-D8BA0A92A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AC384-B801-4F89-927C-8D94F1BE6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14A-CBE3-4990-9E87-7987219BC6B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AA112-23E8-4016-838E-38EA95E60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E2804-FB8F-4338-B2EA-7C7C8016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6A4E-AAC2-4108-90FA-7C8EC0562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7A9C1-E4F1-4BF0-B0FF-39C5F274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9F14D-9804-470F-B3EA-700531768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CF14C-1BBE-43D6-A7E3-1BF6E441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14A-CBE3-4990-9E87-7987219BC6B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0BBD2-E6DD-4702-A868-9E1E74E26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79453-7891-44BA-B669-F63AE7B2C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6A4E-AAC2-4108-90FA-7C8EC0562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2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B753C-2660-4407-BE69-202A498CE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7DBC0-7309-42BC-8D8F-309776A7D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AE8DF-FFE3-4221-B2B8-5E92C20C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14A-CBE3-4990-9E87-7987219BC6B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40D7C-D31E-4252-BEEE-1AC461FF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35ECA-A70B-497E-8EEB-39263F76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6A4E-AAC2-4108-90FA-7C8EC0562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8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D8B6-A27E-4006-AF0A-C563EFAC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8DC37-8710-45D2-AFBC-0F9067C5B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8E5EE-AA65-4A63-B2B3-0D3E3E10E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14A-CBE3-4990-9E87-7987219BC6B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67202-B108-4A33-9661-6DBC8DD7E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6E33C-1200-4B97-9B4D-EB383B60E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6A4E-AAC2-4108-90FA-7C8EC0562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6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D965C-92C9-42CC-B388-B676EBE7E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14806-5E70-4269-ABAC-D5D2DA115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EA9C2-45DA-41E7-905E-351CF6E3C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14A-CBE3-4990-9E87-7987219BC6B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B4C0B-5B25-473F-903B-97274AED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C9C6F-3FC8-473A-AABE-C98CF31F1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6A4E-AAC2-4108-90FA-7C8EC0562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30430-F21F-40C7-96E6-A8EC1663A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F1C85-3CB2-46A1-9C0D-81E0921B4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DC8B5-4E20-4751-BD8E-70E7F56D2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24B5F-AE50-47F3-9842-3630F5EDD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14A-CBE3-4990-9E87-7987219BC6B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0241F-1CD5-4324-8F6A-2CF0A252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972A1-B79C-467D-A566-A02EC40A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6A4E-AAC2-4108-90FA-7C8EC0562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9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8BDCE-91AD-45E3-9974-D5A752811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7D8E2-BA19-4436-93E9-99E9DBDA4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95C33-2B13-4206-B352-F02C028F7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6FFB1-5EFF-44C4-BE07-BE8D422AB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C9DBB-9ACA-4D53-8B27-79B480F3E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2B3A80-16F2-4899-AE0A-40D5F856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14A-CBE3-4990-9E87-7987219BC6B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86E255-E470-4E94-96FA-9B52BDF98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742567-DA46-41FA-AA7E-23A55123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6A4E-AAC2-4108-90FA-7C8EC0562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9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D7436-EE01-459D-B89F-BF8D43900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17BB7C-B4A0-4408-822F-3B26EFBE4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14A-CBE3-4990-9E87-7987219BC6B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C93B8D-6433-4BC7-B31F-DD04E518D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623D3-86D8-477C-B6A3-C7153A3A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6A4E-AAC2-4108-90FA-7C8EC0562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3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895DF3-5383-4C1B-B677-D49AF19B8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14A-CBE3-4990-9E87-7987219BC6B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92505F-8615-4375-B665-BFE1B877C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C2137-50AC-495E-B6EE-2403B80F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6A4E-AAC2-4108-90FA-7C8EC0562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3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E72E1-D910-4ACB-8009-0A2786FFA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DE601-50AA-4602-A7C9-D0C78FC2A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41155-90CF-4EEE-B023-EE9CD34FE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3B703-44AE-4E4D-83AC-866ACA123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14A-CBE3-4990-9E87-7987219BC6B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A7EE1-FD52-4653-B963-07F4B7FA5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569F2-3150-417D-9465-5EC56552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6A4E-AAC2-4108-90FA-7C8EC0562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2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85C79-2CFE-4A87-94AB-EE9EF7411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6E0227-5A63-4EFA-81A9-566B6A77FA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6834B-0481-4780-93FE-C5B294A93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EE9C9-E497-4F95-8214-8DB3D5B2F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14A-CBE3-4990-9E87-7987219BC6B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F167E-8DA2-4A9D-9583-798DBACF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5FE9A-9985-4466-B6BD-111B2B661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66A4E-AAC2-4108-90FA-7C8EC0562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5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risscrossEtching/>
                    </a14:imgEffect>
                    <a14:imgEffect>
                      <a14:colorTemperature colorTemp="2927"/>
                    </a14:imgEffect>
                  </a14:imgLayer>
                </a14:imgProps>
              </a:ext>
            </a:extLst>
          </a:blip>
          <a:srcRect/>
          <a:stretch>
            <a:fillRect l="-14000" t="30000" r="6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C37BEB-5273-45EE-8429-0C0A14D1E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94ECD-A24B-4DA0-995D-9BAC97AA0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77CD4-D460-46E0-933F-CB70A80EC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6A14A-CBE3-4990-9E87-7987219BC6B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09CAE-4520-479A-BD32-9FCD757EA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7C2E5-4689-4D26-991E-CC5CFADB7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66A4E-AAC2-4108-90FA-7C8EC0562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6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forms.office.com/e/3LRPdCmU3E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znanstveniprojekti@unizd.hr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2EE8A0-23A5-408F-B7D6-958C9F4BE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33220" y="-5433213"/>
            <a:ext cx="1325564" cy="1219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EE6DF0-AEDE-4523-AAAE-F95765CB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3" y="18255"/>
            <a:ext cx="8839197" cy="1325563"/>
          </a:xfrm>
        </p:spPr>
        <p:txBody>
          <a:bodyPr>
            <a:no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POZIV ZA FINANCIRANJE INSTITUCIONALNIH ISTRAŽIVAČKIH PROJEKATA </a:t>
            </a:r>
            <a:br>
              <a:rPr lang="hr-HR" sz="2400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financiran iz izvora 581 – Mehanizam za oporavak i otpornost </a:t>
            </a:r>
            <a:endParaRPr lang="en-US" sz="2400" b="1" dirty="0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AA7EC-48A1-4662-8F23-994B24FB8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1420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C446AB-8923-4BB2-8343-37FC0DEB3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74" y="257175"/>
            <a:ext cx="2481175" cy="857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8F4E1D-5A95-0CE9-B799-F3576A739AC3}"/>
              </a:ext>
            </a:extLst>
          </p:cNvPr>
          <p:cNvSpPr txBox="1"/>
          <p:nvPr/>
        </p:nvSpPr>
        <p:spPr>
          <a:xfrm>
            <a:off x="1233377" y="2159812"/>
            <a:ext cx="102497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>
                <a:latin typeface="Merriweather" panose="00000500000000000000" pitchFamily="2" charset="0"/>
              </a:rPr>
              <a:t>Predstavljanje Poziva za financiranje institucionalnih istraživačkih projekata</a:t>
            </a:r>
          </a:p>
          <a:p>
            <a:pPr algn="ctr"/>
            <a:r>
              <a:rPr lang="hr-HR" sz="4400" dirty="0">
                <a:latin typeface="Merriweather" panose="00000500000000000000" pitchFamily="2" charset="0"/>
              </a:rPr>
              <a:t>IP-UNIZD 2025</a:t>
            </a:r>
            <a:endParaRPr lang="en-US" sz="4400" dirty="0">
              <a:latin typeface="Merriweather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866F43-15E1-A381-8135-F83B3F767CE5}"/>
              </a:ext>
            </a:extLst>
          </p:cNvPr>
          <p:cNvSpPr txBox="1"/>
          <p:nvPr/>
        </p:nvSpPr>
        <p:spPr>
          <a:xfrm>
            <a:off x="4267246" y="5563439"/>
            <a:ext cx="4267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latin typeface="Merriweather" panose="00000500000000000000" pitchFamily="2" charset="0"/>
              </a:rPr>
              <a:t>Zadar, 6. ožujka, 2025. </a:t>
            </a:r>
          </a:p>
        </p:txBody>
      </p:sp>
    </p:spTree>
    <p:extLst>
      <p:ext uri="{BB962C8B-B14F-4D97-AF65-F5344CB8AC3E}">
        <p14:creationId xmlns:p14="http://schemas.microsoft.com/office/powerpoint/2010/main" val="315831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43FA1-E1C0-F3F5-1759-560BAC403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7BC7E-68BD-0FFA-5699-239CBA027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Merriweather" panose="00000500000000000000" pitchFamily="2" charset="0"/>
              </a:rPr>
              <a:t>Prihvatljivi predlagatelji projektnih prijedloga </a:t>
            </a:r>
            <a:endParaRPr lang="en-US" dirty="0">
              <a:latin typeface="Merriweather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6EF75-A142-0463-D5EA-5DE2EB474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772" y="2141537"/>
            <a:ext cx="10515600" cy="4351338"/>
          </a:xfrm>
        </p:spPr>
        <p:txBody>
          <a:bodyPr>
            <a:noAutofit/>
          </a:bodyPr>
          <a:lstStyle/>
          <a:p>
            <a:r>
              <a:rPr lang="hr-HR" sz="2400" dirty="0">
                <a:latin typeface="Merriweather" panose="00000500000000000000" pitchFamily="2" charset="0"/>
              </a:rPr>
              <a:t>Na Poziv se, u svojstvu predlagatelja (voditelja projekta), ne mogu prijaviti: </a:t>
            </a:r>
          </a:p>
          <a:p>
            <a:pPr lvl="1"/>
            <a:r>
              <a:rPr lang="hr-HR" sz="2000" dirty="0">
                <a:latin typeface="Merriweather" panose="00000500000000000000" pitchFamily="2" charset="0"/>
              </a:rPr>
              <a:t>znanstvenici koji nisu redovito napredovali na viša znanstveno-nastavna radna mjesta</a:t>
            </a:r>
          </a:p>
          <a:p>
            <a:pPr lvl="1"/>
            <a:r>
              <a:rPr lang="hr-HR" sz="2000" dirty="0">
                <a:latin typeface="Merriweather" panose="00000500000000000000" pitchFamily="2" charset="0"/>
              </a:rPr>
              <a:t>znanstvenici koji u posljednje tri godine nisu objavili niti jedan znanstveni rad indeksiran u bazama </a:t>
            </a:r>
            <a:r>
              <a:rPr lang="hr-HR" sz="2000" dirty="0" err="1">
                <a:latin typeface="Merriweather" panose="00000500000000000000" pitchFamily="2" charset="0"/>
              </a:rPr>
              <a:t>WoS</a:t>
            </a:r>
            <a:r>
              <a:rPr lang="hr-HR" sz="2000" dirty="0">
                <a:latin typeface="Merriweather" panose="00000500000000000000" pitchFamily="2" charset="0"/>
              </a:rPr>
              <a:t> i </a:t>
            </a:r>
            <a:r>
              <a:rPr lang="hr-HR" sz="2000" dirty="0" err="1">
                <a:latin typeface="Merriweather" panose="00000500000000000000" pitchFamily="2" charset="0"/>
              </a:rPr>
              <a:t>Scopus</a:t>
            </a:r>
            <a:r>
              <a:rPr lang="hr-HR" sz="2000" dirty="0">
                <a:latin typeface="Merriweather" panose="00000500000000000000" pitchFamily="2" charset="0"/>
              </a:rPr>
              <a:t>, odnosno niti jedan znanstveni rad A1 kategorije (za voditelje u humanističkom i umjetničkom području)</a:t>
            </a:r>
          </a:p>
          <a:p>
            <a:pPr lvl="1"/>
            <a:r>
              <a:rPr lang="hr-HR" sz="2000" dirty="0">
                <a:latin typeface="Merriweather" panose="00000500000000000000" pitchFamily="2" charset="0"/>
              </a:rPr>
              <a:t>znanstvenici koji u posljednje tri godine nisu objavili niti jedan rad kao vodeći odnosno glavni autor i/ili samostalni autor i/ili autor za korespondenciju</a:t>
            </a:r>
          </a:p>
          <a:p>
            <a:pPr lvl="1"/>
            <a:r>
              <a:rPr lang="hr-HR" sz="2000" dirty="0">
                <a:latin typeface="Merriweather" panose="00000500000000000000" pitchFamily="2" charset="0"/>
              </a:rPr>
              <a:t>znanstvenici koji su kao voditelji ranijih institucionalnih projekata dobili negativnu ocjenu završnog izvješća o realizaciji radnog i financijskog plana</a:t>
            </a:r>
          </a:p>
        </p:txBody>
      </p:sp>
    </p:spTree>
    <p:extLst>
      <p:ext uri="{BB962C8B-B14F-4D97-AF65-F5344CB8AC3E}">
        <p14:creationId xmlns:p14="http://schemas.microsoft.com/office/powerpoint/2010/main" val="1811629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7A5FE-2ACF-9947-B6B6-8310289A5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1A1C3-1C25-17B7-DA5E-BF85D7C54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Merriweather" panose="00000500000000000000" pitchFamily="2" charset="0"/>
              </a:rPr>
              <a:t>Sastav istraživačke grupe </a:t>
            </a:r>
            <a:endParaRPr lang="en-US" dirty="0">
              <a:latin typeface="Merriweather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0AF18-EBF0-82FA-7AF4-3FC12F7D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5090"/>
            <a:ext cx="10515600" cy="4351338"/>
          </a:xfrm>
        </p:spPr>
        <p:txBody>
          <a:bodyPr>
            <a:noAutofit/>
          </a:bodyPr>
          <a:lstStyle/>
          <a:p>
            <a:r>
              <a:rPr lang="hr-HR" sz="2400" dirty="0">
                <a:latin typeface="Merriweather" panose="00000500000000000000" pitchFamily="2" charset="0"/>
              </a:rPr>
              <a:t>Najmanje tri suradnika sa Sveučilišta u Zadru zaposlena na znanstveno-nastavnim, umjetničko-nastavnim i nastavnim radnim mjestima</a:t>
            </a:r>
          </a:p>
          <a:p>
            <a:r>
              <a:rPr lang="hr-HR" sz="2400" dirty="0">
                <a:latin typeface="Merriweather" panose="00000500000000000000" pitchFamily="2" charset="0"/>
              </a:rPr>
              <a:t>Najmanje jedan, a najviše dva suradnika s drugih znanstvenih institucija u Republici Hrvatskoj</a:t>
            </a:r>
          </a:p>
          <a:p>
            <a:r>
              <a:rPr lang="hr-HR" sz="2400" dirty="0">
                <a:latin typeface="Merriweather" panose="00000500000000000000" pitchFamily="2" charset="0"/>
              </a:rPr>
              <a:t>Najmanje dva suradnika s inozemnih znanstvenih institucija </a:t>
            </a:r>
          </a:p>
          <a:p>
            <a:r>
              <a:rPr lang="hr-HR" sz="2400" dirty="0">
                <a:latin typeface="Merriweather" panose="00000500000000000000" pitchFamily="2" charset="0"/>
              </a:rPr>
              <a:t>Najmanje dva studenta doktorskih ili diplomskih (iznimno i prijediplomskih) studija na Sveučilištu u Zadru</a:t>
            </a:r>
          </a:p>
        </p:txBody>
      </p:sp>
    </p:spTree>
    <p:extLst>
      <p:ext uri="{BB962C8B-B14F-4D97-AF65-F5344CB8AC3E}">
        <p14:creationId xmlns:p14="http://schemas.microsoft.com/office/powerpoint/2010/main" val="4113923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8FEFF-806C-8751-6EAF-CE3A14D29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1A26-99E0-6149-3A2F-7DDD51B5C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Merriweather" panose="00000500000000000000" pitchFamily="2" charset="0"/>
              </a:rPr>
              <a:t>Prihvatljivi troškovi za provedbu projekata</a:t>
            </a:r>
            <a:endParaRPr lang="en-US" dirty="0">
              <a:latin typeface="Merriweather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90337-9BE2-A7D6-A50B-FA7BE4B65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772" y="2009553"/>
            <a:ext cx="10515600" cy="460389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400" dirty="0">
                <a:latin typeface="Merriweather" panose="00000500000000000000" pitchFamily="2" charset="0"/>
              </a:rPr>
              <a:t>TROŠKOVI ISTRAŽIVANJA (40%)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latin typeface="Merriweather" panose="00000500000000000000" pitchFamily="2" charset="0"/>
              </a:rPr>
              <a:t>TROŠKOVI OPREME (20%)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latin typeface="Merriweather" panose="00000500000000000000" pitchFamily="2" charset="0"/>
              </a:rPr>
              <a:t>TROŠKOVI USAVRŠAVANJA I DISEMINACIJE (20%)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latin typeface="Merriweather" panose="00000500000000000000" pitchFamily="2" charset="0"/>
              </a:rPr>
              <a:t>TROŠKOVI OTVORENOG PRISTUPA (10%)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latin typeface="Merriweather" panose="00000500000000000000" pitchFamily="2" charset="0"/>
              </a:rPr>
              <a:t>POSREDNI TROŠKOVI (10%)</a:t>
            </a:r>
          </a:p>
          <a:p>
            <a:pPr marL="0" indent="0">
              <a:buNone/>
            </a:pPr>
            <a:endParaRPr lang="hr-HR" sz="2400" dirty="0">
              <a:latin typeface="Merriweather" panose="00000500000000000000" pitchFamily="2" charset="0"/>
            </a:endParaRPr>
          </a:p>
          <a:p>
            <a:r>
              <a:rPr lang="hr-HR" sz="2400" dirty="0">
                <a:latin typeface="Merriweather" panose="00000500000000000000" pitchFamily="2" charset="0"/>
              </a:rPr>
              <a:t>Svaka stavka unutar pojedine kategorije mora biti </a:t>
            </a:r>
            <a:r>
              <a:rPr lang="hr-HR" sz="2400" b="1" dirty="0">
                <a:latin typeface="Merriweather" panose="00000500000000000000" pitchFamily="2" charset="0"/>
              </a:rPr>
              <a:t>obrazložena</a:t>
            </a:r>
            <a:r>
              <a:rPr lang="hr-HR" sz="2400" dirty="0">
                <a:latin typeface="Merriweather" panose="00000500000000000000" pitchFamily="2" charset="0"/>
              </a:rPr>
              <a:t> u financijskom planu te </a:t>
            </a:r>
            <a:r>
              <a:rPr lang="hr-HR" sz="2400" b="1" dirty="0">
                <a:latin typeface="Merriweather" panose="00000500000000000000" pitchFamily="2" charset="0"/>
              </a:rPr>
              <a:t>neophodna</a:t>
            </a:r>
            <a:r>
              <a:rPr lang="hr-HR" sz="2400" dirty="0">
                <a:latin typeface="Merriweather" panose="00000500000000000000" pitchFamily="2" charset="0"/>
              </a:rPr>
              <a:t> za uspješnu provedbu projektnih aktivnosti i ostvarivanje planiranih rezultata. </a:t>
            </a:r>
          </a:p>
          <a:p>
            <a:r>
              <a:rPr lang="hr-HR" sz="2400" dirty="0">
                <a:latin typeface="Merriweather" panose="00000500000000000000" pitchFamily="2" charset="0"/>
              </a:rPr>
              <a:t>Neprihvatljivi troškovi navedeni su na 10. i 11. stranici teksta Poziva.</a:t>
            </a:r>
          </a:p>
          <a:p>
            <a:pPr marL="457200" indent="-457200">
              <a:buFont typeface="+mj-lt"/>
              <a:buAutoNum type="arabicPeriod"/>
            </a:pPr>
            <a:endParaRPr lang="hr-HR" sz="2400" dirty="0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1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DC903-A519-68EF-1EBF-52A4EEE27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Merriweather" panose="00000500000000000000" pitchFamily="2" charset="0"/>
              </a:rPr>
              <a:t>Postupak vrednovanja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05A74-BB26-382D-B266-A36E62570A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latin typeface="Merriweather" panose="00000500000000000000" pitchFamily="2" charset="0"/>
              </a:rPr>
              <a:t>Provodi se u nadležnosti Panela za vrednovanje institucionalnih istraživačkih projekata Sveučilišta u Zadru i Centra za projekte, znanost i transfer tehnologija 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BD771-0FF4-C0A3-DCF7-90593B11A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937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u="sng" dirty="0">
                <a:latin typeface="Merriweather" panose="00000500000000000000" pitchFamily="2" charset="0"/>
              </a:rPr>
              <a:t>Članovi Panela</a:t>
            </a:r>
            <a:r>
              <a:rPr lang="hr-HR" sz="2800" dirty="0">
                <a:latin typeface="Merriweather" panose="00000500000000000000" pitchFamily="2" charset="0"/>
              </a:rPr>
              <a:t>: </a:t>
            </a:r>
          </a:p>
          <a:p>
            <a:pPr marL="0" indent="0">
              <a:buNone/>
            </a:pPr>
            <a:r>
              <a:rPr lang="hr-HR" sz="2400" dirty="0">
                <a:latin typeface="Merriweather" panose="00000500000000000000" pitchFamily="2" charset="0"/>
              </a:rPr>
              <a:t>Prof. dr. sc. Irena Burić</a:t>
            </a:r>
          </a:p>
          <a:p>
            <a:pPr marL="0" indent="0">
              <a:buNone/>
            </a:pPr>
            <a:r>
              <a:rPr lang="hr-HR" sz="2400" dirty="0">
                <a:latin typeface="Merriweather" panose="00000500000000000000" pitchFamily="2" charset="0"/>
              </a:rPr>
              <a:t>Prof. dr. sc. Saša Božić</a:t>
            </a:r>
          </a:p>
          <a:p>
            <a:pPr marL="0" indent="0">
              <a:buNone/>
            </a:pPr>
            <a:r>
              <a:rPr lang="hr-HR" sz="2400" dirty="0">
                <a:latin typeface="Merriweather" panose="00000500000000000000" pitchFamily="2" charset="0"/>
              </a:rPr>
              <a:t>Prof. dr. sc. Ante Bralić</a:t>
            </a:r>
          </a:p>
          <a:p>
            <a:pPr marL="0" indent="0">
              <a:buNone/>
            </a:pPr>
            <a:r>
              <a:rPr lang="hr-HR" sz="2400" dirty="0">
                <a:latin typeface="Merriweather" panose="00000500000000000000" pitchFamily="2" charset="0"/>
              </a:rPr>
              <a:t>Prof. dr. sc. Marijana Matek Sarić </a:t>
            </a:r>
          </a:p>
          <a:p>
            <a:pPr marL="0" indent="0">
              <a:buNone/>
            </a:pPr>
            <a:r>
              <a:rPr lang="hr-HR" sz="2400" dirty="0">
                <a:latin typeface="Merriweather" panose="00000500000000000000" pitchFamily="2" charset="0"/>
              </a:rPr>
              <a:t>Izv. prof. dr. sc. Tomislav Šarić</a:t>
            </a:r>
          </a:p>
          <a:p>
            <a:pPr marL="0" indent="0">
              <a:buNone/>
            </a:pPr>
            <a:r>
              <a:rPr lang="hr-HR" sz="2400" dirty="0">
                <a:latin typeface="Merriweather" panose="00000500000000000000" pitchFamily="2" charset="0"/>
              </a:rPr>
              <a:t>Izv. prof. dr. sc. Ivana </a:t>
            </a:r>
            <a:r>
              <a:rPr lang="hr-HR" sz="2400" dirty="0" err="1">
                <a:latin typeface="Merriweather" panose="00000500000000000000" pitchFamily="2" charset="0"/>
              </a:rPr>
              <a:t>Škevin</a:t>
            </a:r>
            <a:r>
              <a:rPr lang="hr-HR" sz="2400" dirty="0">
                <a:latin typeface="Merriweather" panose="00000500000000000000" pitchFamily="2" charset="0"/>
              </a:rPr>
              <a:t> Rajko </a:t>
            </a:r>
          </a:p>
          <a:p>
            <a:pPr marL="0" indent="0">
              <a:buNone/>
            </a:pPr>
            <a:r>
              <a:rPr lang="hr-HR" sz="2400" dirty="0">
                <a:latin typeface="Merriweather" panose="00000500000000000000" pitchFamily="2" charset="0"/>
              </a:rPr>
              <a:t>Martin Zrilić, dipl. </a:t>
            </a:r>
            <a:r>
              <a:rPr lang="hr-HR" sz="2400" dirty="0" err="1">
                <a:latin typeface="Merriweather" panose="00000500000000000000" pitchFamily="2" charset="0"/>
              </a:rPr>
              <a:t>oec</a:t>
            </a:r>
            <a:r>
              <a:rPr lang="hr-HR" sz="2400" dirty="0">
                <a:latin typeface="Merriweather" panose="00000500000000000000" pitchFamily="2" charset="0"/>
              </a:rPr>
              <a:t>. </a:t>
            </a:r>
          </a:p>
          <a:p>
            <a:pPr marL="0" indent="0">
              <a:buNone/>
            </a:pPr>
            <a:endParaRPr lang="hr-HR" sz="2800" dirty="0">
              <a:latin typeface="Merriweather" panose="000005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39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481CC-CBE3-21EA-2008-50A7E6226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6959C-4779-F767-DD35-D135B6C53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Merriweather" panose="00000500000000000000" pitchFamily="2" charset="0"/>
              </a:rPr>
              <a:t>Postupak vrednovanja: kriteriji</a:t>
            </a:r>
            <a:endParaRPr lang="en-US" dirty="0">
              <a:latin typeface="Merriweather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5784A-014C-31A8-8927-07850BBB4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148"/>
            <a:ext cx="10515600" cy="460389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400" dirty="0">
                <a:latin typeface="Merriweather" panose="00000500000000000000" pitchFamily="2" charset="0"/>
              </a:rPr>
              <a:t>ZNANSTVENA RELEVANTNOST, DISEMINACIJSKI POTENCIJAL I DOPRINOS GOSPODARSTVU I DRUŠTVU (</a:t>
            </a:r>
            <a:r>
              <a:rPr lang="hr-HR" sz="2400" b="1" dirty="0">
                <a:latin typeface="Merriweather" panose="00000500000000000000" pitchFamily="2" charset="0"/>
              </a:rPr>
              <a:t>20%</a:t>
            </a:r>
            <a:r>
              <a:rPr lang="hr-HR" sz="2400" dirty="0">
                <a:latin typeface="Merriweather" panose="00000500000000000000" pitchFamily="2" charset="0"/>
              </a:rPr>
              <a:t>) </a:t>
            </a:r>
            <a:r>
              <a:rPr lang="hr-HR" sz="1600" dirty="0">
                <a:latin typeface="Merriweather" panose="00000500000000000000" pitchFamily="2" charset="0"/>
              </a:rPr>
              <a:t>(originalnost i relevantnost teme, potencijal za objavljivanje rezultata u prestižnim znanstvenim publikacijama, širi utjecaj na društvo i gospodarstvo)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latin typeface="Merriweather" panose="00000500000000000000" pitchFamily="2" charset="0"/>
              </a:rPr>
              <a:t>PRIKLADNOST ISTRAŽIVAČKE METODOLOGIJE I IZVEDIVOST PROJEKTA (</a:t>
            </a:r>
            <a:r>
              <a:rPr lang="hr-HR" sz="2400" b="1" dirty="0">
                <a:latin typeface="Merriweather" panose="00000500000000000000" pitchFamily="2" charset="0"/>
              </a:rPr>
              <a:t>25%</a:t>
            </a:r>
            <a:r>
              <a:rPr lang="hr-HR" sz="2400" dirty="0">
                <a:latin typeface="Merriweather" panose="00000500000000000000" pitchFamily="2" charset="0"/>
              </a:rPr>
              <a:t>) </a:t>
            </a:r>
            <a:r>
              <a:rPr lang="hr-HR" sz="1600" dirty="0">
                <a:latin typeface="Merriweather" panose="00000500000000000000" pitchFamily="2" charset="0"/>
              </a:rPr>
              <a:t>(usklađenost metodologije s ciljevima projekta, kvaliteta i suvremenost istraživačkih pristupa, izvedivost projekta)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latin typeface="Merriweather" panose="00000500000000000000" pitchFamily="2" charset="0"/>
              </a:rPr>
              <a:t>ZNANSTVENE KVALIFIKACIJE VODITELJA I ČLANOVA ISTRAŽIVAČKE GRUPE (</a:t>
            </a:r>
            <a:r>
              <a:rPr lang="hr-HR" sz="2400" b="1" dirty="0">
                <a:latin typeface="Merriweather" panose="00000500000000000000" pitchFamily="2" charset="0"/>
              </a:rPr>
              <a:t>25%</a:t>
            </a:r>
            <a:r>
              <a:rPr lang="hr-HR" sz="2400" dirty="0">
                <a:latin typeface="Merriweather" panose="00000500000000000000" pitchFamily="2" charset="0"/>
              </a:rPr>
              <a:t>) </a:t>
            </a:r>
            <a:r>
              <a:rPr lang="hr-HR" sz="1600" dirty="0">
                <a:latin typeface="Merriweather" panose="00000500000000000000" pitchFamily="2" charset="0"/>
              </a:rPr>
              <a:t>(</a:t>
            </a:r>
            <a:r>
              <a:rPr lang="hr-HR" sz="1600" i="1" dirty="0" err="1">
                <a:latin typeface="Merriweather" panose="00000500000000000000" pitchFamily="2" charset="0"/>
              </a:rPr>
              <a:t>track</a:t>
            </a:r>
            <a:r>
              <a:rPr lang="hr-HR" sz="1600" i="1" dirty="0">
                <a:latin typeface="Merriweather" panose="00000500000000000000" pitchFamily="2" charset="0"/>
              </a:rPr>
              <a:t> </a:t>
            </a:r>
            <a:r>
              <a:rPr lang="hr-HR" sz="1600" i="1" dirty="0" err="1">
                <a:latin typeface="Merriweather" panose="00000500000000000000" pitchFamily="2" charset="0"/>
              </a:rPr>
              <a:t>record</a:t>
            </a:r>
            <a:r>
              <a:rPr lang="hr-HR" sz="1600" i="1" dirty="0">
                <a:latin typeface="Merriweather" panose="00000500000000000000" pitchFamily="2" charset="0"/>
              </a:rPr>
              <a:t> </a:t>
            </a:r>
            <a:r>
              <a:rPr lang="hr-HR" sz="1600" dirty="0">
                <a:latin typeface="Merriweather" panose="00000500000000000000" pitchFamily="2" charset="0"/>
              </a:rPr>
              <a:t>voditelja, sastav istraživačke grupe, uključivanje znanstvenika s drugih institucija te </a:t>
            </a:r>
            <a:r>
              <a:rPr lang="hr-HR" sz="1600" dirty="0" err="1">
                <a:latin typeface="Merriweather" panose="00000500000000000000" pitchFamily="2" charset="0"/>
              </a:rPr>
              <a:t>doktoranada</a:t>
            </a:r>
            <a:r>
              <a:rPr lang="hr-HR" sz="1600" dirty="0">
                <a:latin typeface="Merriweather" panose="00000500000000000000" pitchFamily="2" charset="0"/>
              </a:rPr>
              <a:t> i studenata)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latin typeface="Merriweather" panose="00000500000000000000" pitchFamily="2" charset="0"/>
              </a:rPr>
              <a:t>DOPRINOS RAZVOJU ISTRAŽIVANJA NA SVEUČILIŠTU U ZADRU (</a:t>
            </a:r>
            <a:r>
              <a:rPr lang="pt-BR" sz="2400" b="1" dirty="0">
                <a:latin typeface="Merriweather" panose="00000500000000000000" pitchFamily="2" charset="0"/>
              </a:rPr>
              <a:t>20%</a:t>
            </a:r>
            <a:r>
              <a:rPr lang="pt-BR" sz="2400" dirty="0">
                <a:latin typeface="Merriweather" panose="00000500000000000000" pitchFamily="2" charset="0"/>
              </a:rPr>
              <a:t>)</a:t>
            </a:r>
            <a:r>
              <a:rPr lang="hr-HR" sz="2400" dirty="0">
                <a:latin typeface="Merriweather" panose="00000500000000000000" pitchFamily="2" charset="0"/>
              </a:rPr>
              <a:t> </a:t>
            </a:r>
            <a:r>
              <a:rPr lang="hr-HR" sz="1600" dirty="0">
                <a:latin typeface="Merriweather" panose="00000500000000000000" pitchFamily="2" charset="0"/>
              </a:rPr>
              <a:t>(formiranje istraživačke grupe, uspostavljanje suradnje s drugim znanstvenim institucijama, znanstveni razvoj mlađih znanstvenika, razvoj istraživačke infrastrukture)</a:t>
            </a:r>
            <a:endParaRPr lang="pt-BR" sz="1600" dirty="0">
              <a:latin typeface="Merriweather" panose="000005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latin typeface="Merriweather" panose="00000500000000000000" pitchFamily="2" charset="0"/>
              </a:rPr>
              <a:t>DOPRINOS PROVEDBI DIGITALNIH ISTRAŽIVANJA (</a:t>
            </a:r>
            <a:r>
              <a:rPr lang="pt-BR" sz="2400" b="1" dirty="0">
                <a:latin typeface="Merriweather" panose="00000500000000000000" pitchFamily="2" charset="0"/>
              </a:rPr>
              <a:t>10%</a:t>
            </a:r>
            <a:r>
              <a:rPr lang="pt-BR" sz="2400" dirty="0">
                <a:latin typeface="Merriweather" panose="00000500000000000000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endParaRPr lang="hr-HR" sz="2400" dirty="0"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hr-HR" sz="2400" dirty="0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024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4724E-069E-31B1-9CE7-2D4F518E0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023E9-ADF9-6D6C-3656-BD4F4F2E8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Merriweather" panose="00000500000000000000" pitchFamily="2" charset="0"/>
              </a:rPr>
              <a:t>Postupak vrednovanja: koraci</a:t>
            </a:r>
            <a:endParaRPr lang="en-US" dirty="0">
              <a:latin typeface="Merriweather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A7846-28CC-26B3-4EB8-3E701CC88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772" y="2009553"/>
            <a:ext cx="10515600" cy="460389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400" dirty="0">
                <a:latin typeface="Merriweather" panose="00000500000000000000" pitchFamily="2" charset="0"/>
              </a:rPr>
              <a:t>Administrativna provjera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latin typeface="Merriweather" panose="00000500000000000000" pitchFamily="2" charset="0"/>
              </a:rPr>
              <a:t>Provjera eliminacijskih kriterija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err="1">
                <a:latin typeface="Merriweather" panose="00000500000000000000" pitchFamily="2" charset="0"/>
              </a:rPr>
              <a:t>Istorazinsko</a:t>
            </a:r>
            <a:r>
              <a:rPr lang="hr-HR" sz="2400" dirty="0">
                <a:latin typeface="Merriweather" panose="00000500000000000000" pitchFamily="2" charset="0"/>
              </a:rPr>
              <a:t> vrednovanje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latin typeface="Merriweather" panose="00000500000000000000" pitchFamily="2" charset="0"/>
              </a:rPr>
              <a:t>Postupak završnog rangiranja </a:t>
            </a:r>
          </a:p>
          <a:p>
            <a:pPr marL="0" indent="0">
              <a:buNone/>
            </a:pPr>
            <a:endParaRPr lang="hr-HR" sz="2400" dirty="0"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hr-HR" sz="2400" dirty="0">
              <a:latin typeface="Merriweather" panose="000005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hr-HR" sz="2400" dirty="0"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hr-HR" sz="2400" dirty="0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1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DEFE0-F8D3-5920-E4FB-8A9B2127C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C4AAD-7690-E0E3-386B-5F4253346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Merriweather" panose="00000500000000000000" pitchFamily="2" charset="0"/>
              </a:rPr>
              <a:t>Postupak vrednovanja: administrativna provjera</a:t>
            </a:r>
            <a:endParaRPr lang="en-US" dirty="0">
              <a:latin typeface="Merriweather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886B6-AD63-F208-BE2F-0F1206019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40" y="2158409"/>
            <a:ext cx="10515600" cy="4603898"/>
          </a:xfrm>
        </p:spPr>
        <p:txBody>
          <a:bodyPr>
            <a:noAutofit/>
          </a:bodyPr>
          <a:lstStyle/>
          <a:p>
            <a:r>
              <a:rPr lang="hr-HR" sz="2400" dirty="0">
                <a:latin typeface="Merriweather" panose="00000500000000000000" pitchFamily="2" charset="0"/>
              </a:rPr>
              <a:t>Podrazumijeva pregled prijavne dokumentacije i utvrđivanje je li ona potpuna.</a:t>
            </a:r>
          </a:p>
          <a:p>
            <a:r>
              <a:rPr lang="hr-HR" sz="2400" dirty="0">
                <a:latin typeface="Merriweather" panose="00000500000000000000" pitchFamily="2" charset="0"/>
              </a:rPr>
              <a:t>Provodi ju član Panela koji je ujedno predstavnik Centra. </a:t>
            </a:r>
          </a:p>
        </p:txBody>
      </p:sp>
    </p:spTree>
    <p:extLst>
      <p:ext uri="{BB962C8B-B14F-4D97-AF65-F5344CB8AC3E}">
        <p14:creationId xmlns:p14="http://schemas.microsoft.com/office/powerpoint/2010/main" val="1263333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6F62E-6190-E9E6-018A-EFE723CD4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0853C-EAE1-5159-4E0B-FF5C040A8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Merriweather" panose="00000500000000000000" pitchFamily="2" charset="0"/>
              </a:rPr>
              <a:t>Postupak vrednovanja: provjera eliminacijskih kriterija</a:t>
            </a:r>
            <a:endParaRPr lang="en-US" dirty="0">
              <a:latin typeface="Merriweather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AA2E9-D201-2E0D-063E-CE796A624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772" y="2009553"/>
            <a:ext cx="10515600" cy="4603898"/>
          </a:xfrm>
        </p:spPr>
        <p:txBody>
          <a:bodyPr>
            <a:noAutofit/>
          </a:bodyPr>
          <a:lstStyle/>
          <a:p>
            <a:r>
              <a:rPr lang="hr-HR" sz="2400" dirty="0">
                <a:latin typeface="Merriweather" panose="00000500000000000000" pitchFamily="2" charset="0"/>
              </a:rPr>
              <a:t>Obuhvaća: </a:t>
            </a:r>
          </a:p>
          <a:p>
            <a:pPr lvl="1"/>
            <a:r>
              <a:rPr lang="hr-HR" sz="2000" dirty="0">
                <a:latin typeface="Merriweather" panose="00000500000000000000" pitchFamily="2" charset="0"/>
              </a:rPr>
              <a:t>utvrđivanje usklađenosti projektnog prijedloga sa strateškim i posebnim ciljevima definiranim </a:t>
            </a:r>
            <a:r>
              <a:rPr lang="hr-HR" sz="2000" b="1" dirty="0">
                <a:latin typeface="Merriweather" panose="00000500000000000000" pitchFamily="2" charset="0"/>
              </a:rPr>
              <a:t>Katalogom ciljeva i pokazatelja </a:t>
            </a:r>
            <a:r>
              <a:rPr lang="hr-HR" sz="2000" dirty="0">
                <a:latin typeface="Merriweather" panose="00000500000000000000" pitchFamily="2" charset="0"/>
              </a:rPr>
              <a:t>koji je sastavni dio Poziva </a:t>
            </a:r>
          </a:p>
          <a:p>
            <a:pPr lvl="1"/>
            <a:r>
              <a:rPr lang="hr-HR" sz="2000" dirty="0">
                <a:latin typeface="Merriweather" panose="00000500000000000000" pitchFamily="2" charset="0"/>
              </a:rPr>
              <a:t>utvrđivanje usklađenosti projektnog prijedloga s načelom „ne nanosi bitnu štetu”</a:t>
            </a:r>
          </a:p>
          <a:p>
            <a:pPr lvl="1"/>
            <a:r>
              <a:rPr lang="hr-HR" sz="2000" dirty="0">
                <a:latin typeface="Merriweather" panose="00000500000000000000" pitchFamily="2" charset="0"/>
              </a:rPr>
              <a:t>utvrđivanje ispunjava li predlagatelj projektnog prijedloga kriterije prihvatljivosti </a:t>
            </a:r>
          </a:p>
          <a:p>
            <a:r>
              <a:rPr lang="hr-HR" sz="2400" dirty="0">
                <a:latin typeface="Merriweather" panose="00000500000000000000" pitchFamily="2" charset="0"/>
              </a:rPr>
              <a:t>Provodi ju Panel.</a:t>
            </a:r>
          </a:p>
          <a:p>
            <a:r>
              <a:rPr lang="hr-HR" sz="2400" dirty="0">
                <a:latin typeface="Merriweather" panose="00000500000000000000" pitchFamily="2" charset="0"/>
              </a:rPr>
              <a:t>Projektni prijedlog mora biti usklađen s najmanje jednim do dva </a:t>
            </a:r>
            <a:r>
              <a:rPr lang="hr-HR" sz="2400" b="1" dirty="0">
                <a:latin typeface="Merriweather" panose="00000500000000000000" pitchFamily="2" charset="0"/>
              </a:rPr>
              <a:t>posebna cilja</a:t>
            </a:r>
            <a:r>
              <a:rPr lang="hr-HR" sz="2400" dirty="0">
                <a:latin typeface="Merriweather" panose="00000500000000000000" pitchFamily="2" charset="0"/>
              </a:rPr>
              <a:t>, a vrednovat će se </a:t>
            </a:r>
            <a:r>
              <a:rPr lang="hr-HR" sz="2400" b="1" dirty="0">
                <a:latin typeface="Merriweather" panose="00000500000000000000" pitchFamily="2" charset="0"/>
              </a:rPr>
              <a:t>broj pokazatelja </a:t>
            </a:r>
            <a:r>
              <a:rPr lang="hr-HR" sz="2400" dirty="0">
                <a:latin typeface="Merriweather" panose="00000500000000000000" pitchFamily="2" charset="0"/>
              </a:rPr>
              <a:t>kojima će projektni prijedlog doprinijeti.</a:t>
            </a:r>
          </a:p>
          <a:p>
            <a:pPr marL="0" indent="0">
              <a:buNone/>
            </a:pPr>
            <a:endParaRPr lang="hr-HR" sz="2400" dirty="0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39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75EEC-4C60-5A2F-B3A1-EAC5EB109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FD5E-77CA-8B93-34B8-4AA749CA4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Merriweather" panose="00000500000000000000" pitchFamily="2" charset="0"/>
              </a:rPr>
              <a:t>Postupak vrednovanja: </a:t>
            </a:r>
            <a:r>
              <a:rPr lang="hr-HR" dirty="0" err="1">
                <a:latin typeface="Merriweather" panose="00000500000000000000" pitchFamily="2" charset="0"/>
              </a:rPr>
              <a:t>istorazinsko</a:t>
            </a:r>
            <a:r>
              <a:rPr lang="hr-HR" dirty="0">
                <a:latin typeface="Merriweather" panose="00000500000000000000" pitchFamily="2" charset="0"/>
              </a:rPr>
              <a:t> vrednovanje </a:t>
            </a:r>
            <a:endParaRPr lang="en-US" dirty="0">
              <a:latin typeface="Merriweather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A28E5-BA9B-6980-4F1E-9EEC4B03F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40" y="1963404"/>
            <a:ext cx="10600660" cy="4745739"/>
          </a:xfrm>
        </p:spPr>
        <p:txBody>
          <a:bodyPr>
            <a:noAutofit/>
          </a:bodyPr>
          <a:lstStyle/>
          <a:p>
            <a:r>
              <a:rPr lang="hr-HR" sz="2400" dirty="0">
                <a:latin typeface="Merriweather" panose="00000500000000000000" pitchFamily="2" charset="0"/>
              </a:rPr>
              <a:t>Svaki projektni prijedlog ocjenjuju minimalno </a:t>
            </a:r>
            <a:r>
              <a:rPr lang="hr-HR" sz="2400" b="1" dirty="0">
                <a:latin typeface="Merriweather" panose="00000500000000000000" pitchFamily="2" charset="0"/>
              </a:rPr>
              <a:t>dva vanjska recenzenta </a:t>
            </a:r>
            <a:r>
              <a:rPr lang="hr-HR" sz="2400" dirty="0">
                <a:latin typeface="Merriweather" panose="00000500000000000000" pitchFamily="2" charset="0"/>
              </a:rPr>
              <a:t>koji nisu zaposlenici Sveučilišta u Zadru, odnosno koji nisu zaposlenici iste vanjske institucije.</a:t>
            </a:r>
          </a:p>
          <a:p>
            <a:r>
              <a:rPr lang="hr-HR" sz="2400" dirty="0">
                <a:latin typeface="Merriweather" panose="00000500000000000000" pitchFamily="2" charset="0"/>
              </a:rPr>
              <a:t>Recenzente predlažu članovi Panela na temelju pretraživanja baza po ključnim riječima projekta.</a:t>
            </a:r>
          </a:p>
          <a:p>
            <a:r>
              <a:rPr lang="hr-HR" sz="2400" dirty="0">
                <a:latin typeface="Merriweather" panose="00000500000000000000" pitchFamily="2" charset="0"/>
              </a:rPr>
              <a:t>Recenzenti procjenjuju </a:t>
            </a:r>
            <a:r>
              <a:rPr lang="hr-HR" sz="2400" b="1" i="1" dirty="0">
                <a:latin typeface="Merriweather" panose="00000500000000000000" pitchFamily="2" charset="0"/>
              </a:rPr>
              <a:t>specifične snage </a:t>
            </a:r>
            <a:r>
              <a:rPr lang="hr-HR" sz="2400" dirty="0">
                <a:latin typeface="Merriweather" panose="00000500000000000000" pitchFamily="2" charset="0"/>
              </a:rPr>
              <a:t>i </a:t>
            </a:r>
            <a:r>
              <a:rPr lang="hr-HR" sz="2400" b="1" i="1" dirty="0">
                <a:latin typeface="Merriweather" panose="00000500000000000000" pitchFamily="2" charset="0"/>
              </a:rPr>
              <a:t>specifične slabosti </a:t>
            </a:r>
            <a:r>
              <a:rPr lang="hr-HR" sz="2400" dirty="0">
                <a:latin typeface="Merriweather" panose="00000500000000000000" pitchFamily="2" charset="0"/>
              </a:rPr>
              <a:t>projektnog prijedloga unutar svakog kriterija vrednovanja te daju ocjenu njihove ostvarenost koristeći se ljestvicom od 9 stupnjeva.</a:t>
            </a:r>
          </a:p>
          <a:p>
            <a:r>
              <a:rPr lang="hr-HR" sz="2400" dirty="0">
                <a:latin typeface="Merriweather" panose="00000500000000000000" pitchFamily="2" charset="0"/>
              </a:rPr>
              <a:t>Predlagatelji projekata nemaju uvid u identitet recenzenata.</a:t>
            </a:r>
          </a:p>
        </p:txBody>
      </p:sp>
    </p:spTree>
    <p:extLst>
      <p:ext uri="{BB962C8B-B14F-4D97-AF65-F5344CB8AC3E}">
        <p14:creationId xmlns:p14="http://schemas.microsoft.com/office/powerpoint/2010/main" val="2876377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5C690-9809-8A69-C330-CC0F73DF8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36FD-B919-FB23-0029-0AA1EDE5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Merriweather" panose="00000500000000000000" pitchFamily="2" charset="0"/>
              </a:rPr>
              <a:t>Postupak vrednovanja: završno vrednovanje </a:t>
            </a:r>
            <a:endParaRPr lang="en-US" dirty="0">
              <a:latin typeface="Merriweather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17AF9-9332-09A9-F550-F1405731C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40" y="1878345"/>
            <a:ext cx="10600660" cy="4522455"/>
          </a:xfrm>
        </p:spPr>
        <p:txBody>
          <a:bodyPr>
            <a:noAutofit/>
          </a:bodyPr>
          <a:lstStyle/>
          <a:p>
            <a:r>
              <a:rPr lang="hr-HR" sz="2400" dirty="0">
                <a:latin typeface="Merriweather" panose="00000500000000000000" pitchFamily="2" charset="0"/>
              </a:rPr>
              <a:t>Provode ga članovi Panela. </a:t>
            </a:r>
          </a:p>
          <a:p>
            <a:r>
              <a:rPr lang="hr-HR" sz="2400" dirty="0">
                <a:latin typeface="Merriweather" panose="00000500000000000000" pitchFamily="2" charset="0"/>
              </a:rPr>
              <a:t>Podrazumijeva postupke </a:t>
            </a:r>
            <a:r>
              <a:rPr lang="hr-HR" sz="2400" b="1" dirty="0">
                <a:latin typeface="Merriweather" panose="00000500000000000000" pitchFamily="2" charset="0"/>
              </a:rPr>
              <a:t>kalibriranja ocjena </a:t>
            </a:r>
            <a:r>
              <a:rPr lang="hr-HR" sz="2400" dirty="0">
                <a:latin typeface="Merriweather" panose="00000500000000000000" pitchFamily="2" charset="0"/>
              </a:rPr>
              <a:t>recenzenata po pojedinim kriterijima vrednovanja te njihovo </a:t>
            </a:r>
            <a:r>
              <a:rPr lang="hr-HR" sz="2400" b="1" dirty="0" err="1">
                <a:latin typeface="Merriweather" panose="00000500000000000000" pitchFamily="2" charset="0"/>
              </a:rPr>
              <a:t>ponderiranje</a:t>
            </a:r>
            <a:r>
              <a:rPr lang="hr-HR" sz="2400" dirty="0">
                <a:latin typeface="Merriweather" panose="00000500000000000000" pitchFamily="2" charset="0"/>
              </a:rPr>
              <a:t> sukladno njihovom udjelu u ukupnoj ocjeni projekta. </a:t>
            </a:r>
          </a:p>
          <a:p>
            <a:r>
              <a:rPr lang="hr-HR" sz="2400" dirty="0">
                <a:latin typeface="Merriweather" panose="00000500000000000000" pitchFamily="2" charset="0"/>
              </a:rPr>
              <a:t>Projektni prijedlozi čija ocjena je manja od 5, ne mogu biti predloženi za financiranje.</a:t>
            </a:r>
          </a:p>
          <a:p>
            <a:endParaRPr lang="hr-HR" sz="2400" dirty="0">
              <a:latin typeface="Merriweather" panose="00000500000000000000" pitchFamily="2" charset="0"/>
            </a:endParaRPr>
          </a:p>
          <a:p>
            <a:r>
              <a:rPr lang="hr-HR" sz="2400" dirty="0">
                <a:latin typeface="Merriweather" panose="00000500000000000000" pitchFamily="2" charset="0"/>
              </a:rPr>
              <a:t>Panel može zatražiti promjenu radnog i financijskog plana ukoliko se u postupku vrednovanja utvrdi da neke stavke nisu opravdane.</a:t>
            </a:r>
          </a:p>
        </p:txBody>
      </p:sp>
    </p:spTree>
    <p:extLst>
      <p:ext uri="{BB962C8B-B14F-4D97-AF65-F5344CB8AC3E}">
        <p14:creationId xmlns:p14="http://schemas.microsoft.com/office/powerpoint/2010/main" val="1703494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D88C-AD32-455D-997D-735D809FF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Merriweather" panose="00000500000000000000" pitchFamily="2" charset="0"/>
              </a:rPr>
              <a:t>Uvodne informacije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6C09E-D72D-48C7-BCE1-284E559F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2730" cy="4351338"/>
          </a:xfrm>
        </p:spPr>
        <p:txBody>
          <a:bodyPr>
            <a:normAutofit/>
          </a:bodyPr>
          <a:lstStyle/>
          <a:p>
            <a:r>
              <a:rPr lang="hr-HR" dirty="0">
                <a:latin typeface="Merriweather" panose="00000500000000000000" pitchFamily="2" charset="0"/>
              </a:rPr>
              <a:t>Projekti će se financirati u sklopu Programskog ugovora iz sredstava Nacionalnog plana oporavka i otpornosti 2021. – 2026. (NPOO).</a:t>
            </a:r>
          </a:p>
          <a:p>
            <a:r>
              <a:rPr lang="hr-HR" dirty="0">
                <a:latin typeface="Merriweather" panose="00000500000000000000" pitchFamily="2" charset="0"/>
              </a:rPr>
              <a:t>Financirat će se:</a:t>
            </a:r>
          </a:p>
          <a:p>
            <a:pPr lvl="1"/>
            <a:r>
              <a:rPr lang="hr-HR" dirty="0">
                <a:latin typeface="Merriweather" panose="00000500000000000000" pitchFamily="2" charset="0"/>
              </a:rPr>
              <a:t>projekti koji su utemeljeni na temeljnim i primijenjenim znanstvenim istraživanjima koja su usklađena sa Strategijom razvoja Sveučilišta u Zadru od 2023. do 2030. i uvjetima koje propisuje Ministarstvo znanosti, obrazovanja i mladih (MZOM)</a:t>
            </a:r>
          </a:p>
          <a:p>
            <a:pPr lvl="1"/>
            <a:r>
              <a:rPr lang="hr-HR" dirty="0" err="1">
                <a:latin typeface="Merriweather" panose="00000500000000000000" pitchFamily="2" charset="0"/>
              </a:rPr>
              <a:t>uspostavni</a:t>
            </a:r>
            <a:r>
              <a:rPr lang="hr-HR" dirty="0">
                <a:latin typeface="Merriweather" panose="00000500000000000000" pitchFamily="2" charset="0"/>
              </a:rPr>
              <a:t> istraživački projekti (UIP) i istraživački projekti (IP)</a:t>
            </a:r>
          </a:p>
          <a:p>
            <a:endParaRPr lang="hr-HR" dirty="0"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hr-HR" dirty="0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4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32634-B9EB-7ED2-C9C9-0C22CD3CF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01FE-6F49-E94A-9894-547261EA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Merriweather" panose="00000500000000000000" pitchFamily="2" charset="0"/>
              </a:rPr>
              <a:t>Postupak vrednovanja: etička pitanja</a:t>
            </a:r>
            <a:endParaRPr lang="en-US" dirty="0">
              <a:latin typeface="Merriweather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E4340-C8F6-9C20-F8DC-4CFCA5B44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40" y="1878345"/>
            <a:ext cx="10600660" cy="4522455"/>
          </a:xfrm>
        </p:spPr>
        <p:txBody>
          <a:bodyPr>
            <a:noAutofit/>
          </a:bodyPr>
          <a:lstStyle/>
          <a:p>
            <a:r>
              <a:rPr lang="hr-HR" sz="2400" dirty="0">
                <a:latin typeface="Merriweather" panose="00000500000000000000" pitchFamily="2" charset="0"/>
              </a:rPr>
              <a:t>Za pozitivno ocijenjene projektne prijedloge, voditelji su dužni dostaviti </a:t>
            </a:r>
            <a:r>
              <a:rPr lang="hr-HR" sz="2400" b="1" dirty="0">
                <a:latin typeface="Merriweather" panose="00000500000000000000" pitchFamily="2" charset="0"/>
              </a:rPr>
              <a:t>Izjavu o etičkim pitanjima </a:t>
            </a:r>
            <a:r>
              <a:rPr lang="hr-HR" sz="2400" dirty="0">
                <a:latin typeface="Merriweather" panose="00000500000000000000" pitchFamily="2" charset="0"/>
              </a:rPr>
              <a:t>kojom se potvrđuje:</a:t>
            </a:r>
          </a:p>
          <a:p>
            <a:pPr lvl="1"/>
            <a:r>
              <a:rPr lang="hr-HR" sz="2000" dirty="0">
                <a:latin typeface="Merriweather" panose="00000500000000000000" pitchFamily="2" charset="0"/>
              </a:rPr>
              <a:t>uključuje li projekt istraživanja na ljudskim embrijima/fetusima, ljudima i životinjama </a:t>
            </a:r>
          </a:p>
          <a:p>
            <a:pPr lvl="1"/>
            <a:r>
              <a:rPr lang="hr-HR" sz="2000" dirty="0">
                <a:latin typeface="Merriweather" panose="00000500000000000000" pitchFamily="2" charset="0"/>
              </a:rPr>
              <a:t>ima li projekt dvojnu namjenu </a:t>
            </a:r>
          </a:p>
          <a:p>
            <a:pPr lvl="1"/>
            <a:r>
              <a:rPr lang="hr-HR" sz="2000" dirty="0">
                <a:latin typeface="Merriweather" panose="00000500000000000000" pitchFamily="2" charset="0"/>
              </a:rPr>
              <a:t>je li narušena privatnost ljudi</a:t>
            </a:r>
          </a:p>
          <a:p>
            <a:endParaRPr lang="hr-HR" sz="2400" dirty="0">
              <a:latin typeface="Merriweather" panose="00000500000000000000" pitchFamily="2" charset="0"/>
            </a:endParaRPr>
          </a:p>
          <a:p>
            <a:r>
              <a:rPr lang="hr-HR" sz="2400" dirty="0">
                <a:latin typeface="Merriweather" panose="00000500000000000000" pitchFamily="2" charset="0"/>
              </a:rPr>
              <a:t>Ukoliko je odgovor potvrdan, voditelj je dužan dostaviti odobrenje nadležnog institucijskog Etičkog povjerenstva. </a:t>
            </a:r>
          </a:p>
        </p:txBody>
      </p:sp>
    </p:spTree>
    <p:extLst>
      <p:ext uri="{BB962C8B-B14F-4D97-AF65-F5344CB8AC3E}">
        <p14:creationId xmlns:p14="http://schemas.microsoft.com/office/powerpoint/2010/main" val="2628980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F44A9-2A5F-3D47-38BE-654E5F523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2AD40-BDF9-4D38-3455-504843A72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Merriweather" panose="00000500000000000000" pitchFamily="2" charset="0"/>
              </a:rPr>
              <a:t>	Sadržaj i način podnošenja projektnog prijedloga</a:t>
            </a:r>
            <a:endParaRPr lang="en-US" dirty="0">
              <a:latin typeface="Merriweather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5ADD6-CCBA-B8E5-DF39-6EFA8360B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40" y="1970420"/>
            <a:ext cx="10600660" cy="45224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>
                <a:latin typeface="Merriweather" panose="00000500000000000000" pitchFamily="2" charset="0"/>
              </a:rPr>
              <a:t>Dokumenti koji čine projektni prijedlog:</a:t>
            </a:r>
          </a:p>
          <a:p>
            <a:pPr lvl="1"/>
            <a:r>
              <a:rPr lang="hr-HR" sz="2000" dirty="0">
                <a:latin typeface="Merriweather" panose="00000500000000000000" pitchFamily="2" charset="0"/>
              </a:rPr>
              <a:t>Obrazac 1. </a:t>
            </a:r>
            <a:r>
              <a:rPr lang="hr-HR" sz="2000" b="1" dirty="0">
                <a:latin typeface="Merriweather" panose="00000500000000000000" pitchFamily="2" charset="0"/>
              </a:rPr>
              <a:t>Prijavni obrazac </a:t>
            </a:r>
            <a:r>
              <a:rPr lang="hr-HR" sz="2000" dirty="0">
                <a:latin typeface="Merriweather" panose="00000500000000000000" pitchFamily="2" charset="0"/>
              </a:rPr>
              <a:t>– sažetak projekta, projektni prijedlog (cilj istraživanja, metodologija, očekivani rezultati i pokazatelji), popis najvažnijih postignuća voditelja projekta, članovi istraživačke grupe</a:t>
            </a:r>
          </a:p>
          <a:p>
            <a:pPr lvl="1"/>
            <a:r>
              <a:rPr lang="hr-HR" sz="2000" dirty="0">
                <a:latin typeface="Merriweather" panose="00000500000000000000" pitchFamily="2" charset="0"/>
              </a:rPr>
              <a:t>Obrazac 2. </a:t>
            </a:r>
            <a:r>
              <a:rPr lang="hr-HR" sz="2000" b="1" dirty="0">
                <a:latin typeface="Merriweather" panose="00000500000000000000" pitchFamily="2" charset="0"/>
              </a:rPr>
              <a:t>Radni plan</a:t>
            </a:r>
          </a:p>
          <a:p>
            <a:pPr lvl="1"/>
            <a:r>
              <a:rPr lang="hr-HR" sz="2000" dirty="0">
                <a:latin typeface="Merriweather" panose="00000500000000000000" pitchFamily="2" charset="0"/>
              </a:rPr>
              <a:t>Obrazac 3. </a:t>
            </a:r>
            <a:r>
              <a:rPr lang="hr-HR" sz="2000" b="1" dirty="0">
                <a:latin typeface="Merriweather" panose="00000500000000000000" pitchFamily="2" charset="0"/>
              </a:rPr>
              <a:t>Financijski plan</a:t>
            </a:r>
          </a:p>
          <a:p>
            <a:pPr lvl="1"/>
            <a:r>
              <a:rPr lang="hr-HR" sz="2000" dirty="0">
                <a:latin typeface="Merriweather" panose="00000500000000000000" pitchFamily="2" charset="0"/>
              </a:rPr>
              <a:t>Obrazac 4. </a:t>
            </a:r>
            <a:r>
              <a:rPr lang="hr-HR" sz="2000" b="1" dirty="0">
                <a:latin typeface="Merriweather" panose="00000500000000000000" pitchFamily="2" charset="0"/>
              </a:rPr>
              <a:t>Obrazac usklađenosti projektnog prijedloga s načelom „ne nanosi bitnu štetu”</a:t>
            </a:r>
            <a:r>
              <a:rPr lang="hr-HR" sz="2000" dirty="0">
                <a:latin typeface="Merriweather" panose="00000500000000000000" pitchFamily="2" charset="0"/>
              </a:rPr>
              <a:t> </a:t>
            </a:r>
          </a:p>
          <a:p>
            <a:pPr lvl="1"/>
            <a:r>
              <a:rPr lang="hr-HR" sz="2000" dirty="0">
                <a:latin typeface="Merriweather" panose="00000500000000000000" pitchFamily="2" charset="0"/>
              </a:rPr>
              <a:t>Pisma namjere suradnika s drugih znanstvenih organizacija o sudjelovanju na projektu</a:t>
            </a:r>
          </a:p>
          <a:p>
            <a:pPr lvl="1"/>
            <a:r>
              <a:rPr lang="hr-HR" sz="2000" dirty="0">
                <a:latin typeface="Merriweather" panose="00000500000000000000" pitchFamily="2" charset="0"/>
              </a:rPr>
              <a:t>Izjava o nepostojanju dvostrukog financiranja</a:t>
            </a:r>
          </a:p>
        </p:txBody>
      </p:sp>
    </p:spTree>
    <p:extLst>
      <p:ext uri="{BB962C8B-B14F-4D97-AF65-F5344CB8AC3E}">
        <p14:creationId xmlns:p14="http://schemas.microsoft.com/office/powerpoint/2010/main" val="721379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986F9C-C500-46B8-8973-671313ED1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4251" y="466725"/>
            <a:ext cx="8867554" cy="543368"/>
          </a:xfrm>
        </p:spPr>
        <p:txBody>
          <a:bodyPr>
            <a:normAutofit fontScale="85000" lnSpcReduction="10000"/>
          </a:bodyPr>
          <a:lstStyle/>
          <a:p>
            <a:r>
              <a:rPr lang="hr-HR" b="1" dirty="0"/>
              <a:t>	</a:t>
            </a:r>
            <a:r>
              <a:rPr lang="hr-HR" sz="2400" b="1" dirty="0">
                <a:latin typeface="Merriweather" panose="00000500000000000000" pitchFamily="2" charset="0"/>
              </a:rPr>
              <a:t>           </a:t>
            </a:r>
            <a:r>
              <a:rPr lang="hr-HR" sz="2800" b="1" dirty="0">
                <a:latin typeface="Merriweather" panose="00000500000000000000" pitchFamily="2" charset="0"/>
              </a:rPr>
              <a:t>P</a:t>
            </a:r>
            <a:r>
              <a:rPr lang="pt-BR" sz="2800" b="1" dirty="0">
                <a:latin typeface="Merriweather" panose="00000500000000000000" pitchFamily="2" charset="0"/>
              </a:rPr>
              <a:t>rijava se podnosi putem poveznice: </a:t>
            </a:r>
            <a:r>
              <a:rPr lang="pt-BR" sz="2800" b="1" u="sng" dirty="0">
                <a:latin typeface="Merriweather" panose="00000500000000000000" pitchFamily="2" charset="0"/>
                <a:hlinkClick r:id="rId2"/>
              </a:rPr>
              <a:t>PRIJAVA</a:t>
            </a:r>
            <a:endParaRPr lang="hr-HR" sz="2800" dirty="0">
              <a:latin typeface="Merriweather" panose="000005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0283E0-A1B9-46D6-8B0F-CEC50CEC0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047" y="1404618"/>
            <a:ext cx="4994288" cy="508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8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2927"/>
                    </a14:imgEffect>
                  </a14:imgLayer>
                </a14:imgProps>
              </a:ext>
            </a:extLst>
          </a:blip>
          <a:srcRect/>
          <a:stretch>
            <a:fillRect l="-14000" t="30000" r="6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7FD718-94EA-4B6A-BE8F-164384060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75" y="0"/>
            <a:ext cx="9496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37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ECA08-2997-4A2A-AE55-C3ABAF4AE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A30308-D2F7-4FFF-B1B2-BF8387960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4" y="0"/>
            <a:ext cx="9239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14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7016A-045C-4352-9ECF-88CE7ACA7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A6D4D-F21A-43E5-BC67-5A765E103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4" y="0"/>
            <a:ext cx="9772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74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73E17-44F0-B844-F688-A3D29195E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5E09C-AE41-0399-1F49-79A60BE25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Merriweather" panose="00000500000000000000" pitchFamily="2" charset="0"/>
              </a:rPr>
              <a:t>	Sadržaj i način podnošenja projektnog prijedloga</a:t>
            </a:r>
            <a:endParaRPr lang="en-US" dirty="0">
              <a:latin typeface="Merriweather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25CB5-87E4-933C-7336-09560CB86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2262"/>
            <a:ext cx="10600660" cy="4157330"/>
          </a:xfrm>
        </p:spPr>
        <p:txBody>
          <a:bodyPr>
            <a:noAutofit/>
          </a:bodyPr>
          <a:lstStyle/>
          <a:p>
            <a:r>
              <a:rPr lang="hr-HR" sz="2400" dirty="0">
                <a:latin typeface="Merriweather" panose="00000500000000000000" pitchFamily="2" charset="0"/>
              </a:rPr>
              <a:t>Rok za prijavu na Poziv je 30 dana od datuma objave Poziva. </a:t>
            </a:r>
          </a:p>
          <a:p>
            <a:endParaRPr lang="hr-HR" sz="2400" dirty="0">
              <a:latin typeface="Merriweather" panose="00000500000000000000" pitchFamily="2" charset="0"/>
            </a:endParaRPr>
          </a:p>
          <a:p>
            <a:r>
              <a:rPr lang="hr-HR" sz="2400" dirty="0">
                <a:latin typeface="Merriweather" panose="00000500000000000000" pitchFamily="2" charset="0"/>
              </a:rPr>
              <a:t>Prijave nakon ovog datuma neće se razmatrati.</a:t>
            </a:r>
          </a:p>
          <a:p>
            <a:endParaRPr lang="hr-HR" sz="2400" dirty="0">
              <a:latin typeface="Merriweather" panose="00000500000000000000" pitchFamily="2" charset="0"/>
            </a:endParaRPr>
          </a:p>
          <a:p>
            <a:r>
              <a:rPr lang="hr-HR" sz="2400" dirty="0">
                <a:latin typeface="Merriweather" panose="00000500000000000000" pitchFamily="2" charset="0"/>
              </a:rPr>
              <a:t>Svi upiti vezani uz Poziv zaprimaju se putem elektroničke pošte na adresu: </a:t>
            </a:r>
            <a:r>
              <a:rPr lang="hr-HR" sz="2400" dirty="0">
                <a:latin typeface="Merriweather" panose="00000500000000000000" pitchFamily="2" charset="0"/>
                <a:hlinkClick r:id="rId2"/>
              </a:rPr>
              <a:t>znanstveniprojekti@unizd.hr</a:t>
            </a:r>
            <a:r>
              <a:rPr lang="hr-HR" sz="2400" dirty="0">
                <a:latin typeface="Merriweather" panose="00000500000000000000" pitchFamily="2" charset="0"/>
              </a:rPr>
              <a:t>.</a:t>
            </a:r>
          </a:p>
          <a:p>
            <a:endParaRPr lang="hr-HR" sz="2400" dirty="0">
              <a:latin typeface="Merriweather" panose="00000500000000000000" pitchFamily="2" charset="0"/>
            </a:endParaRPr>
          </a:p>
          <a:p>
            <a:r>
              <a:rPr lang="hr-HR" sz="2400" dirty="0">
                <a:latin typeface="Merriweather" panose="00000500000000000000" pitchFamily="2" charset="0"/>
              </a:rPr>
              <a:t>Pristigla pitanja i odgovori na njih objavljivat će se svaki petak na mrežnim stranicama Sveučilišta. </a:t>
            </a:r>
            <a:endParaRPr lang="hr-HR" sz="2000" dirty="0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65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67DE7-ACE3-62DA-9859-1EAA55730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3FEE3-D024-EC20-0D14-6EB24139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Merriweather" panose="00000500000000000000" pitchFamily="2" charset="0"/>
              </a:rPr>
              <a:t>	Provedba projekta: izmjene financijskog plana </a:t>
            </a:r>
            <a:endParaRPr lang="en-US" dirty="0">
              <a:latin typeface="Merriweather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84B91-1CCD-DB2D-16F9-D82913D1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2262"/>
            <a:ext cx="10600660" cy="4157330"/>
          </a:xfrm>
        </p:spPr>
        <p:txBody>
          <a:bodyPr>
            <a:noAutofit/>
          </a:bodyPr>
          <a:lstStyle/>
          <a:p>
            <a:r>
              <a:rPr lang="hr-HR" sz="2400" dirty="0">
                <a:latin typeface="Merriweather" panose="00000500000000000000" pitchFamily="2" charset="0"/>
              </a:rPr>
              <a:t>Izmjene financijskog plana odobrava Panel.</a:t>
            </a:r>
          </a:p>
          <a:p>
            <a:r>
              <a:rPr lang="hr-HR" sz="2400" dirty="0">
                <a:latin typeface="Merriweather" panose="00000500000000000000" pitchFamily="2" charset="0"/>
              </a:rPr>
              <a:t>Tijekom jednogodišnjeg razdoblja, dozvoljeno je realociranje financijskih sredstava između pojedinih kategorija u financijskom planu do granice od </a:t>
            </a:r>
            <a:r>
              <a:rPr lang="hr-HR" sz="2400" b="1" dirty="0">
                <a:latin typeface="Merriweather" panose="00000500000000000000" pitchFamily="2" charset="0"/>
              </a:rPr>
              <a:t>najviše 20%</a:t>
            </a:r>
            <a:r>
              <a:rPr lang="hr-HR" sz="2400" dirty="0">
                <a:latin typeface="Merriweather" panose="00000500000000000000" pitchFamily="2" charset="0"/>
              </a:rPr>
              <a:t>,</a:t>
            </a:r>
            <a:r>
              <a:rPr lang="hr-HR" sz="2400" b="1" dirty="0">
                <a:latin typeface="Merriweather" panose="00000500000000000000" pitchFamily="2" charset="0"/>
              </a:rPr>
              <a:t> </a:t>
            </a:r>
            <a:r>
              <a:rPr lang="hr-HR" sz="2400" dirty="0">
                <a:latin typeface="Merriweather" panose="00000500000000000000" pitchFamily="2" charset="0"/>
              </a:rPr>
              <a:t>pri čemu se ne može promijeniti ukupan iznos planiranih sredstava za navedeno razdoblje.</a:t>
            </a:r>
          </a:p>
          <a:p>
            <a:r>
              <a:rPr lang="hr-HR" sz="2400" dirty="0">
                <a:latin typeface="Merriweather" panose="00000500000000000000" pitchFamily="2" charset="0"/>
              </a:rPr>
              <a:t>U okviru dozvoljenog odstupanja, prihvatljivo je uvesti </a:t>
            </a:r>
            <a:r>
              <a:rPr lang="hr-HR" sz="2400" b="1" dirty="0">
                <a:latin typeface="Merriweather" panose="00000500000000000000" pitchFamily="2" charset="0"/>
              </a:rPr>
              <a:t>novu stavku </a:t>
            </a:r>
            <a:r>
              <a:rPr lang="hr-HR" sz="2400" dirty="0">
                <a:latin typeface="Merriweather" panose="00000500000000000000" pitchFamily="2" charset="0"/>
              </a:rPr>
              <a:t>unutar pojedine kategorije troška, u skladu s uvjetima Poziva, isključivo ako postoje neutrošena sredstva u drugim kategorijama.</a:t>
            </a:r>
          </a:p>
          <a:p>
            <a:r>
              <a:rPr lang="hr-HR" sz="2400" dirty="0">
                <a:latin typeface="Merriweather" panose="00000500000000000000" pitchFamily="2" charset="0"/>
              </a:rPr>
              <a:t>Ukupan iznos dodijeljen pojedinom projektu ne može se mijenjati.</a:t>
            </a:r>
          </a:p>
          <a:p>
            <a:endParaRPr lang="hr-HR" sz="2400" dirty="0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11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C7803-273A-9715-E83E-9EB86A8D3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5016E-66A0-C855-D722-3A03F5ACE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>
                <a:latin typeface="Merriweather" panose="00000500000000000000" pitchFamily="2" charset="0"/>
              </a:rPr>
              <a:t>	Provedba projekta: izmjene radnog plana i sastava istraživačke grupe</a:t>
            </a:r>
            <a:endParaRPr lang="en-US" dirty="0">
              <a:latin typeface="Merriweather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310DC-C71C-4F45-4ADC-8674812CE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2262"/>
            <a:ext cx="10600660" cy="4157330"/>
          </a:xfrm>
        </p:spPr>
        <p:txBody>
          <a:bodyPr>
            <a:noAutofit/>
          </a:bodyPr>
          <a:lstStyle/>
          <a:p>
            <a:r>
              <a:rPr lang="hr-HR" sz="2400" dirty="0">
                <a:latin typeface="Merriweather" panose="00000500000000000000" pitchFamily="2" charset="0"/>
              </a:rPr>
              <a:t>Izmjene radnog plana i sastava istraživačke grupe (uključujući i voditelja) odobrava Panel isključivo ukoliko su one opravdane te ukoliko neće promijeniti šanse za uspješnu realizaciju projektnih aktivnosti, odnosno sveukupnu kvalitetu istraživačke grupe.</a:t>
            </a:r>
          </a:p>
        </p:txBody>
      </p:sp>
    </p:spTree>
    <p:extLst>
      <p:ext uri="{BB962C8B-B14F-4D97-AF65-F5344CB8AC3E}">
        <p14:creationId xmlns:p14="http://schemas.microsoft.com/office/powerpoint/2010/main" val="1754099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A08AB-4EA4-2BFA-D9DF-81B4DB17D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57703-D680-0EB6-50A2-4D03E3814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>
                <a:latin typeface="Merriweather" panose="00000500000000000000" pitchFamily="2" charset="0"/>
              </a:rPr>
              <a:t>	Provedba projekta: ozbiljne nepravilnosti </a:t>
            </a:r>
            <a:endParaRPr lang="en-US" dirty="0">
              <a:latin typeface="Merriweather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DF6B4-DE61-9B1C-7E10-4507F5432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2262"/>
            <a:ext cx="10600660" cy="4157330"/>
          </a:xfrm>
        </p:spPr>
        <p:txBody>
          <a:bodyPr>
            <a:noAutofit/>
          </a:bodyPr>
          <a:lstStyle/>
          <a:p>
            <a:r>
              <a:rPr lang="hr-HR" sz="2400" dirty="0">
                <a:latin typeface="Merriweather" panose="00000500000000000000" pitchFamily="2" charset="0"/>
              </a:rPr>
              <a:t>Provedba projekta uključivat će kontinuiranu provjeru četiriju ozbiljnih nepravilnosti: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latin typeface="Merriweather" panose="00000500000000000000" pitchFamily="2" charset="0"/>
              </a:rPr>
              <a:t>SUKOB INTERESA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latin typeface="Merriweather" panose="00000500000000000000" pitchFamily="2" charset="0"/>
              </a:rPr>
              <a:t>DVOSTRUKO FINANCIRANJE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latin typeface="Merriweather" panose="00000500000000000000" pitchFamily="2" charset="0"/>
              </a:rPr>
              <a:t>PRIJEVARA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latin typeface="Merriweather" panose="00000500000000000000" pitchFamily="2" charset="0"/>
              </a:rPr>
              <a:t>KORUPCIJA </a:t>
            </a:r>
          </a:p>
        </p:txBody>
      </p:sp>
    </p:spTree>
    <p:extLst>
      <p:ext uri="{BB962C8B-B14F-4D97-AF65-F5344CB8AC3E}">
        <p14:creationId xmlns:p14="http://schemas.microsoft.com/office/powerpoint/2010/main" val="413967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C5868-1C88-E403-31D6-D35C10708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0BC23-FBA3-CA74-00F3-E3E882F3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Merriweather" panose="00000500000000000000" pitchFamily="2" charset="0"/>
              </a:rPr>
              <a:t>Uvodne informacije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9933E-952F-7159-2A40-BA5FBFF9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2730" cy="4351338"/>
          </a:xfrm>
        </p:spPr>
        <p:txBody>
          <a:bodyPr>
            <a:normAutofit fontScale="92500"/>
          </a:bodyPr>
          <a:lstStyle/>
          <a:p>
            <a:r>
              <a:rPr lang="hr-HR" dirty="0">
                <a:latin typeface="Merriweather" panose="00000500000000000000" pitchFamily="2" charset="0"/>
              </a:rPr>
              <a:t>usklađenost sa strateškim i posebnim ciljevima definiranim </a:t>
            </a:r>
            <a:r>
              <a:rPr lang="hr-HR" b="1" dirty="0">
                <a:latin typeface="Merriweather" panose="00000500000000000000" pitchFamily="2" charset="0"/>
              </a:rPr>
              <a:t>Katalogom ciljeva i pokazatelja</a:t>
            </a:r>
            <a:r>
              <a:rPr lang="hr-HR" dirty="0">
                <a:latin typeface="Merriweather" panose="00000500000000000000" pitchFamily="2" charset="0"/>
              </a:rPr>
              <a:t> koji je sastavni dio Poziva</a:t>
            </a:r>
          </a:p>
          <a:p>
            <a:endParaRPr lang="hr-HR" dirty="0">
              <a:latin typeface="Merriweather" panose="00000500000000000000" pitchFamily="2" charset="0"/>
            </a:endParaRPr>
          </a:p>
          <a:p>
            <a:r>
              <a:rPr lang="hr-HR" b="1" dirty="0">
                <a:latin typeface="Merriweather" panose="00000500000000000000" pitchFamily="2" charset="0"/>
              </a:rPr>
              <a:t>digitalna istraživanja </a:t>
            </a:r>
            <a:r>
              <a:rPr lang="hr-HR" dirty="0">
                <a:latin typeface="Merriweather" panose="00000500000000000000" pitchFamily="2" charset="0"/>
              </a:rPr>
              <a:t>i projekti koji doprinose ostvarenju digitalne tranzicije ili rješavanju izazova koji iz njih proizlaze</a:t>
            </a:r>
          </a:p>
          <a:p>
            <a:endParaRPr lang="hr-HR" dirty="0">
              <a:latin typeface="Merriweather" panose="00000500000000000000" pitchFamily="2" charset="0"/>
            </a:endParaRPr>
          </a:p>
          <a:p>
            <a:r>
              <a:rPr lang="hr-HR" dirty="0">
                <a:latin typeface="Merriweather" panose="00000500000000000000" pitchFamily="2" charset="0"/>
              </a:rPr>
              <a:t>usklađenost s načelom </a:t>
            </a:r>
            <a:r>
              <a:rPr lang="hr-HR" b="1" dirty="0">
                <a:latin typeface="Merriweather" panose="00000500000000000000" pitchFamily="2" charset="0"/>
              </a:rPr>
              <a:t>„ne nanosi bitnu štetu” </a:t>
            </a:r>
            <a:r>
              <a:rPr lang="hr-HR" dirty="0">
                <a:latin typeface="Merriweather" panose="00000500000000000000" pitchFamily="2" charset="0"/>
              </a:rPr>
              <a:t>bilo kojem od okolišnih ciljeva u smislu članka 17. Uredbe o taksonomiji</a:t>
            </a:r>
          </a:p>
          <a:p>
            <a:pPr marL="0" indent="0">
              <a:buNone/>
            </a:pPr>
            <a:endParaRPr lang="hr-HR" dirty="0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825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ADBA7-6EE9-CBC4-4B33-0BF617473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ED8F-7407-9AB5-AA91-DB144C07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>
                <a:latin typeface="Merriweather" panose="00000500000000000000" pitchFamily="2" charset="0"/>
              </a:rPr>
              <a:t>	Provedba projekta: financije</a:t>
            </a:r>
            <a:endParaRPr lang="en-US" dirty="0">
              <a:latin typeface="Merriweather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B7942-A412-D2F1-BC6E-9B1DB6117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2262"/>
            <a:ext cx="10600660" cy="4157330"/>
          </a:xfrm>
        </p:spPr>
        <p:txBody>
          <a:bodyPr>
            <a:noAutofit/>
          </a:bodyPr>
          <a:lstStyle/>
          <a:p>
            <a:r>
              <a:rPr lang="hr-HR" sz="2400" dirty="0">
                <a:latin typeface="Merriweather" panose="00000500000000000000" pitchFamily="2" charset="0"/>
              </a:rPr>
              <a:t>Voditelji projekata odgovorni su za racionalno upravljanje alociranim financijskim sredstvima. </a:t>
            </a:r>
          </a:p>
          <a:p>
            <a:r>
              <a:rPr lang="hr-HR" sz="2400" dirty="0">
                <a:latin typeface="Merriweather" panose="00000500000000000000" pitchFamily="2" charset="0"/>
              </a:rPr>
              <a:t>Svi troškovi moraju biti realizirani, obračunati, isplaćeni i dokumentirani u skladu s važećim zakonodavstvom i propisima RH.</a:t>
            </a:r>
          </a:p>
          <a:p>
            <a:r>
              <a:rPr lang="hr-HR" sz="2400" dirty="0">
                <a:latin typeface="Merriweather" panose="00000500000000000000" pitchFamily="2" charset="0"/>
              </a:rPr>
              <a:t>Prihvatljivi su računi koji su izdani unutar izvještajnog razdoblja za koje se podnosi izvješće. </a:t>
            </a:r>
          </a:p>
          <a:p>
            <a:endParaRPr lang="hr-HR" sz="2400" dirty="0">
              <a:latin typeface="Merriweather" panose="00000500000000000000" pitchFamily="2" charset="0"/>
            </a:endParaRPr>
          </a:p>
          <a:p>
            <a:endParaRPr lang="hr-HR" sz="2400" dirty="0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97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C8A89-7900-D2A8-ADF4-32F8C203F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9D692-B84C-49DA-23C1-73DA5F0CA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>
                <a:latin typeface="Merriweather" panose="00000500000000000000" pitchFamily="2" charset="0"/>
              </a:rPr>
              <a:t>	Provedba projekta: praćenje</a:t>
            </a:r>
            <a:endParaRPr lang="en-US" dirty="0">
              <a:latin typeface="Merriweather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1BEE3-E347-8151-3E51-732BC2206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2262"/>
            <a:ext cx="10600660" cy="4157330"/>
          </a:xfrm>
        </p:spPr>
        <p:txBody>
          <a:bodyPr>
            <a:noAutofit/>
          </a:bodyPr>
          <a:lstStyle/>
          <a:p>
            <a:r>
              <a:rPr lang="hr-HR" sz="2400" dirty="0">
                <a:latin typeface="Merriweather" panose="00000500000000000000" pitchFamily="2" charset="0"/>
              </a:rPr>
              <a:t>Voditelji projekta podnose periodičko izvješće o realizaciji radnog i financijskog plana </a:t>
            </a:r>
            <a:r>
              <a:rPr lang="hr-HR" sz="2400" b="1" dirty="0">
                <a:latin typeface="Merriweather" panose="00000500000000000000" pitchFamily="2" charset="0"/>
              </a:rPr>
              <a:t>jednom godišnje </a:t>
            </a:r>
            <a:r>
              <a:rPr lang="hr-HR" sz="2400" dirty="0">
                <a:latin typeface="Merriweather" panose="00000500000000000000" pitchFamily="2" charset="0"/>
              </a:rPr>
              <a:t>na za to predviđenom obrascu (Prilog 3. Obrazac deskriptivnog i financijskog izvješća) koji sadrži podatke o: </a:t>
            </a:r>
          </a:p>
          <a:p>
            <a:pPr lvl="1"/>
            <a:r>
              <a:rPr lang="hr-HR" sz="2000" dirty="0">
                <a:latin typeface="Merriweather" panose="00000500000000000000" pitchFamily="2" charset="0"/>
              </a:rPr>
              <a:t>statusu i dinamici Projekta</a:t>
            </a:r>
          </a:p>
          <a:p>
            <a:pPr lvl="1"/>
            <a:r>
              <a:rPr lang="hr-HR" sz="2000" dirty="0">
                <a:latin typeface="Merriweather" panose="00000500000000000000" pitchFamily="2" charset="0"/>
              </a:rPr>
              <a:t>provedenim aktivnostima u promatranom izvještajnom razdoblju</a:t>
            </a:r>
          </a:p>
          <a:p>
            <a:pPr lvl="1"/>
            <a:r>
              <a:rPr lang="hr-HR" sz="2000" dirty="0">
                <a:latin typeface="Merriweather" panose="00000500000000000000" pitchFamily="2" charset="0"/>
              </a:rPr>
              <a:t>utrošenim sredstvima</a:t>
            </a:r>
          </a:p>
          <a:p>
            <a:pPr lvl="1"/>
            <a:r>
              <a:rPr lang="hr-HR" sz="2000" dirty="0">
                <a:latin typeface="Merriweather" panose="00000500000000000000" pitchFamily="2" charset="0"/>
              </a:rPr>
              <a:t>ostvarenim rezultatima i pokazateljima </a:t>
            </a:r>
          </a:p>
          <a:p>
            <a:pPr marL="0" indent="0">
              <a:buNone/>
            </a:pPr>
            <a:endParaRPr lang="hr-HR" sz="2000" dirty="0">
              <a:latin typeface="Merriweather" panose="00000500000000000000" pitchFamily="2" charset="0"/>
            </a:endParaRPr>
          </a:p>
          <a:p>
            <a:endParaRPr lang="hr-HR" sz="2400" dirty="0">
              <a:latin typeface="Merriweather" panose="00000500000000000000" pitchFamily="2" charset="0"/>
            </a:endParaRPr>
          </a:p>
          <a:p>
            <a:endParaRPr lang="hr-HR" sz="2400" dirty="0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09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182CF-7774-5C3D-88F4-7B45C5EC4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660A1-94CF-4E7A-3A4B-A4DDE046B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>
                <a:latin typeface="Merriweather" panose="00000500000000000000" pitchFamily="2" charset="0"/>
              </a:rPr>
              <a:t>	Provedba projekta: praćenje</a:t>
            </a:r>
            <a:endParaRPr lang="en-US" dirty="0">
              <a:latin typeface="Merriweather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BC5FD-B791-DC24-4574-C4B98026F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2262"/>
            <a:ext cx="10600660" cy="4157330"/>
          </a:xfrm>
        </p:spPr>
        <p:txBody>
          <a:bodyPr>
            <a:noAutofit/>
          </a:bodyPr>
          <a:lstStyle/>
          <a:p>
            <a:r>
              <a:rPr lang="hr-HR" sz="2400" dirty="0">
                <a:latin typeface="Merriweather" panose="00000500000000000000" pitchFamily="2" charset="0"/>
              </a:rPr>
              <a:t>Ishod vrednovanja periodičkog izvješća (kojeg provodi Panel): </a:t>
            </a:r>
          </a:p>
          <a:p>
            <a:pPr marL="0" indent="0">
              <a:buNone/>
            </a:pPr>
            <a:endParaRPr lang="hr-HR" sz="2400" dirty="0">
              <a:latin typeface="Merriweather" panose="00000500000000000000" pitchFamily="2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hr-HR" sz="2400" dirty="0">
                <a:latin typeface="Merriweather" panose="00000500000000000000" pitchFamily="2" charset="0"/>
              </a:rPr>
              <a:t>izvrstan napredak projekta (nastavak financiranja)</a:t>
            </a:r>
          </a:p>
          <a:p>
            <a:pPr marL="457200" indent="-457200">
              <a:buFont typeface="+mj-lt"/>
              <a:buAutoNum type="alphaUcPeriod"/>
            </a:pPr>
            <a:r>
              <a:rPr lang="hr-HR" sz="2400" dirty="0">
                <a:latin typeface="Merriweather" panose="00000500000000000000" pitchFamily="2" charset="0"/>
              </a:rPr>
              <a:t>zadovoljavajući napredak projekta (nastavak financiranja uz pojačani nadzor Panela)</a:t>
            </a:r>
          </a:p>
          <a:p>
            <a:pPr marL="457200" indent="-457200">
              <a:buFont typeface="+mj-lt"/>
              <a:buAutoNum type="alphaUcPeriod"/>
            </a:pPr>
            <a:r>
              <a:rPr lang="hr-HR" sz="2400" dirty="0">
                <a:latin typeface="Merriweather" panose="00000500000000000000" pitchFamily="2" charset="0"/>
              </a:rPr>
              <a:t>nezadovoljavajući napredak projekta (obustava financiranja)</a:t>
            </a:r>
            <a:endParaRPr lang="hr-HR" sz="2000" dirty="0">
              <a:latin typeface="Merriweather" panose="00000500000000000000" pitchFamily="2" charset="0"/>
            </a:endParaRPr>
          </a:p>
          <a:p>
            <a:pPr marL="457200" indent="-457200">
              <a:buFont typeface="+mj-lt"/>
              <a:buAutoNum type="alphaUcPeriod"/>
            </a:pPr>
            <a:endParaRPr lang="hr-HR" sz="2400" dirty="0">
              <a:latin typeface="Merriweather" panose="00000500000000000000" pitchFamily="2" charset="0"/>
            </a:endParaRPr>
          </a:p>
          <a:p>
            <a:endParaRPr lang="hr-HR" sz="2400" dirty="0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548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29DC5-9D7B-BAEC-EBD7-650EDF3AB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F1331-1265-A0A7-E386-B470DF55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>
                <a:latin typeface="Merriweather" panose="00000500000000000000" pitchFamily="2" charset="0"/>
              </a:rPr>
              <a:t>	Provedba projekta: praćenje i nadzor</a:t>
            </a:r>
            <a:endParaRPr lang="en-US" dirty="0">
              <a:latin typeface="Merriweather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D6AD9-B161-4DB1-7052-64C09DA6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2262"/>
            <a:ext cx="10600660" cy="4157330"/>
          </a:xfrm>
        </p:spPr>
        <p:txBody>
          <a:bodyPr>
            <a:noAutofit/>
          </a:bodyPr>
          <a:lstStyle/>
          <a:p>
            <a:r>
              <a:rPr lang="hr-HR" sz="2400" dirty="0">
                <a:latin typeface="Merriweather" panose="00000500000000000000" pitchFamily="2" charset="0"/>
              </a:rPr>
              <a:t>MZOM je odgovorno za praćenje i nadzor institucionalnih istraživačkih projekata.</a:t>
            </a:r>
          </a:p>
          <a:p>
            <a:endParaRPr lang="hr-HR" sz="2400" dirty="0">
              <a:latin typeface="Merriweather" panose="00000500000000000000" pitchFamily="2" charset="0"/>
            </a:endParaRPr>
          </a:p>
          <a:p>
            <a:r>
              <a:rPr lang="hr-HR" sz="2400" dirty="0">
                <a:latin typeface="Merriweather" panose="00000500000000000000" pitchFamily="2" charset="0"/>
              </a:rPr>
              <a:t>Izvješća o realizaciji radnog plana i financijska izvješća dostavljaju se MZOM-u, ovjerena svim potrebnim ovjerama, i supotpisana od strane voditelja projekta i Rektora.</a:t>
            </a:r>
          </a:p>
          <a:p>
            <a:endParaRPr lang="hr-HR" sz="2400" dirty="0">
              <a:latin typeface="Merriweather" panose="00000500000000000000" pitchFamily="2" charset="0"/>
            </a:endParaRPr>
          </a:p>
          <a:p>
            <a:r>
              <a:rPr lang="hr-HR" sz="2400" dirty="0">
                <a:latin typeface="Merriweather" panose="00000500000000000000" pitchFamily="2" charset="0"/>
              </a:rPr>
              <a:t>Također, provedba projekata je podložna </a:t>
            </a:r>
            <a:r>
              <a:rPr lang="hr-HR" sz="2400" b="1" dirty="0">
                <a:latin typeface="Merriweather" panose="00000500000000000000" pitchFamily="2" charset="0"/>
              </a:rPr>
              <a:t>provjerama i reviziji </a:t>
            </a:r>
            <a:r>
              <a:rPr lang="hr-HR" sz="2400" dirty="0">
                <a:latin typeface="Merriweather" panose="00000500000000000000" pitchFamily="2" charset="0"/>
              </a:rPr>
              <a:t>od strane tijela iz institucionalnog okvira sustava upravljanja i praćenja provedbe aktivnosti NPOO-a. </a:t>
            </a:r>
          </a:p>
          <a:p>
            <a:endParaRPr lang="hr-HR" sz="2400" dirty="0">
              <a:latin typeface="Merriweather" panose="00000500000000000000" pitchFamily="2" charset="0"/>
            </a:endParaRPr>
          </a:p>
          <a:p>
            <a:endParaRPr lang="hr-HR" sz="2000" dirty="0">
              <a:latin typeface="Merriweather" panose="00000500000000000000" pitchFamily="2" charset="0"/>
            </a:endParaRPr>
          </a:p>
          <a:p>
            <a:pPr marL="457200" indent="-457200">
              <a:buFont typeface="+mj-lt"/>
              <a:buAutoNum type="alphaUcPeriod"/>
            </a:pPr>
            <a:endParaRPr lang="hr-HR" sz="2400" dirty="0">
              <a:latin typeface="Merriweather" panose="00000500000000000000" pitchFamily="2" charset="0"/>
            </a:endParaRPr>
          </a:p>
          <a:p>
            <a:endParaRPr lang="hr-HR" sz="2400" dirty="0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262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FFECF-0A8B-4618-E29A-ECEFB13EA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3A5EC-87CD-F94A-35E5-A9415E932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>
                <a:latin typeface="Merriweather" panose="00000500000000000000" pitchFamily="2" charset="0"/>
              </a:rPr>
              <a:t>	Informiranje i vidljivost</a:t>
            </a:r>
            <a:endParaRPr lang="en-US" dirty="0">
              <a:latin typeface="Merriweather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52782-AAC2-119F-DAA0-F6A66EAAD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2262"/>
            <a:ext cx="10600660" cy="4157330"/>
          </a:xfrm>
        </p:spPr>
        <p:txBody>
          <a:bodyPr>
            <a:noAutofit/>
          </a:bodyPr>
          <a:lstStyle/>
          <a:p>
            <a:r>
              <a:rPr lang="hr-HR" sz="2400" dirty="0">
                <a:latin typeface="Merriweather" panose="00000500000000000000" pitchFamily="2" charset="0"/>
              </a:rPr>
              <a:t>Svi financirani projekti moraju imati mrežne stranice s osnovnim podacima na hrvatskom i engleskom jeziku.</a:t>
            </a:r>
          </a:p>
          <a:p>
            <a:r>
              <a:rPr lang="hr-HR" sz="2400" dirty="0">
                <a:latin typeface="Merriweather" panose="00000500000000000000" pitchFamily="2" charset="0"/>
              </a:rPr>
              <a:t>U svim komunikacijskim aktivnostima, potrebno je koristiti amblem EU-a s izjavom o financiranju: </a:t>
            </a:r>
            <a:r>
              <a:rPr lang="hr-HR" sz="2400" i="1" dirty="0">
                <a:latin typeface="Merriweather" panose="00000500000000000000" pitchFamily="2" charset="0"/>
              </a:rPr>
              <a:t>Financira Europska unija – </a:t>
            </a:r>
            <a:r>
              <a:rPr lang="hr-HR" sz="2400" i="1" dirty="0" err="1">
                <a:latin typeface="Merriweather" panose="00000500000000000000" pitchFamily="2" charset="0"/>
              </a:rPr>
              <a:t>NextGenerationEU</a:t>
            </a:r>
            <a:r>
              <a:rPr lang="hr-HR" sz="2400" dirty="0">
                <a:latin typeface="Merriweather" panose="00000500000000000000" pitchFamily="2" charset="0"/>
              </a:rPr>
              <a:t>.</a:t>
            </a:r>
          </a:p>
          <a:p>
            <a:r>
              <a:rPr lang="hr-HR" sz="2400" dirty="0">
                <a:latin typeface="Merriweather" panose="00000500000000000000" pitchFamily="2" charset="0"/>
              </a:rPr>
              <a:t>U periodična izvješća moguće je uključiti samo one radove i </a:t>
            </a:r>
            <a:r>
              <a:rPr lang="hr-HR" sz="2400" dirty="0" err="1">
                <a:latin typeface="Merriweather" panose="00000500000000000000" pitchFamily="2" charset="0"/>
              </a:rPr>
              <a:t>diseminacijske</a:t>
            </a:r>
            <a:r>
              <a:rPr lang="hr-HR" sz="2400" dirty="0">
                <a:latin typeface="Merriweather" panose="00000500000000000000" pitchFamily="2" charset="0"/>
              </a:rPr>
              <a:t> aktivnosti koje imaju naznačenu potporu NPOO-a.</a:t>
            </a:r>
          </a:p>
          <a:p>
            <a:r>
              <a:rPr lang="hr-HR" sz="2400" dirty="0">
                <a:latin typeface="Merriweather" panose="00000500000000000000" pitchFamily="2" charset="0"/>
              </a:rPr>
              <a:t>Sva oprema nabavljena sredstvima projekta mora biti označena na prikladan način.</a:t>
            </a:r>
            <a:endParaRPr lang="hr-HR" sz="2000" dirty="0">
              <a:latin typeface="Merriweather" panose="00000500000000000000" pitchFamily="2" charset="0"/>
            </a:endParaRPr>
          </a:p>
          <a:p>
            <a:pPr marL="457200" indent="-457200">
              <a:buFont typeface="+mj-lt"/>
              <a:buAutoNum type="alphaUcPeriod"/>
            </a:pPr>
            <a:endParaRPr lang="hr-HR" sz="2400" dirty="0">
              <a:latin typeface="Merriweather" panose="00000500000000000000" pitchFamily="2" charset="0"/>
            </a:endParaRPr>
          </a:p>
          <a:p>
            <a:endParaRPr lang="hr-HR" sz="2400" dirty="0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362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166A1A-5CD0-4A7E-AE9E-9D136A6A427A}"/>
              </a:ext>
            </a:extLst>
          </p:cNvPr>
          <p:cNvSpPr/>
          <p:nvPr/>
        </p:nvSpPr>
        <p:spPr>
          <a:xfrm>
            <a:off x="9144000" y="23070"/>
            <a:ext cx="3048000" cy="6858000"/>
          </a:xfrm>
          <a:prstGeom prst="rect">
            <a:avLst/>
          </a:prstGeom>
          <a:solidFill>
            <a:srgbClr val="2546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CD5538-8DC6-4CE6-BBFF-01FEECD7F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-852428"/>
            <a:ext cx="3353091" cy="50235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21816C-EBFD-4CCD-A77C-7836A0319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728" y="4346230"/>
            <a:ext cx="2859272" cy="2511770"/>
          </a:xfrm>
          <a:prstGeom prst="rect">
            <a:avLst/>
          </a:prstGeom>
        </p:spPr>
      </p:pic>
      <p:pic>
        <p:nvPicPr>
          <p:cNvPr id="7" name="Content Placeholder 6" descr="Customer review">
            <a:extLst>
              <a:ext uri="{FF2B5EF4-FFF2-40B4-BE49-F238E27FC236}">
                <a16:creationId xmlns:a16="http://schemas.microsoft.com/office/drawing/2014/main" id="{4286DF8A-063F-4CED-958C-CA7D21A7D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7301" y="1377158"/>
            <a:ext cx="1947861" cy="1947861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7B3D54-7A8A-4131-9E5B-662F6108D1AB}"/>
              </a:ext>
            </a:extLst>
          </p:cNvPr>
          <p:cNvSpPr/>
          <p:nvPr/>
        </p:nvSpPr>
        <p:spPr>
          <a:xfrm>
            <a:off x="3539095" y="1973741"/>
            <a:ext cx="3087127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3200" dirty="0">
                <a:latin typeface="Merriweather" panose="00000500000000000000" pitchFamily="2" charset="0"/>
              </a:rPr>
              <a:t>Pitanja i odgovori</a:t>
            </a:r>
            <a:endParaRPr lang="en-US" sz="3200" dirty="0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153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654A8-03E1-06D3-F6A0-FC2F51992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5F294-1DBE-4229-D0BA-8AC6DA7B5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Merriweather" panose="00000500000000000000" pitchFamily="2" charset="0"/>
              </a:rPr>
              <a:t>Katalog ciljeva i pokazatelja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307EF-56F3-0D73-403A-5F9247DF8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2730" cy="4351338"/>
          </a:xfrm>
        </p:spPr>
        <p:txBody>
          <a:bodyPr>
            <a:normAutofit/>
          </a:bodyPr>
          <a:lstStyle/>
          <a:p>
            <a:r>
              <a:rPr lang="hr-HR" b="1" dirty="0">
                <a:latin typeface="Merriweather" panose="00000500000000000000" pitchFamily="2" charset="0"/>
              </a:rPr>
              <a:t>4 strateška cilja</a:t>
            </a:r>
            <a:r>
              <a:rPr lang="hr-HR" dirty="0">
                <a:latin typeface="Merriweather" panose="00000500000000000000" pitchFamily="2" charset="0"/>
              </a:rPr>
              <a:t>: </a:t>
            </a:r>
          </a:p>
          <a:p>
            <a:pPr marL="514350" indent="-514350">
              <a:buAutoNum type="arabicPeriod"/>
            </a:pPr>
            <a:r>
              <a:rPr lang="hr-HR" dirty="0">
                <a:latin typeface="Merriweather" panose="00000500000000000000" pitchFamily="2" charset="0"/>
              </a:rPr>
              <a:t>Podizanje znanstvene izvrsnosti</a:t>
            </a:r>
          </a:p>
          <a:p>
            <a:pPr marL="514350" indent="-514350">
              <a:buAutoNum type="arabicPeriod"/>
            </a:pPr>
            <a:r>
              <a:rPr lang="hr-HR" dirty="0">
                <a:latin typeface="Merriweather" panose="00000500000000000000" pitchFamily="2" charset="0"/>
              </a:rPr>
              <a:t>Jačanje suradnje s gospodarstvom te razvoj nacionalnog regionalnog identiteta i kulture</a:t>
            </a:r>
          </a:p>
          <a:p>
            <a:pPr marL="514350" indent="-514350">
              <a:buAutoNum type="arabicPeriod"/>
            </a:pPr>
            <a:r>
              <a:rPr lang="hr-HR" dirty="0">
                <a:latin typeface="Merriweather" panose="00000500000000000000" pitchFamily="2" charset="0"/>
              </a:rPr>
              <a:t>Povećanje relevantnosti, kvalitete i učinkovitosti studiranja</a:t>
            </a:r>
          </a:p>
          <a:p>
            <a:pPr marL="514350" indent="-514350">
              <a:buAutoNum type="arabicPeriod"/>
            </a:pPr>
            <a:r>
              <a:rPr lang="hr-HR" dirty="0">
                <a:latin typeface="Merriweather" panose="00000500000000000000" pitchFamily="2" charset="0"/>
              </a:rPr>
              <a:t>Jačanje društvene odgovornosti</a:t>
            </a:r>
          </a:p>
          <a:p>
            <a:r>
              <a:rPr lang="hr-HR" dirty="0">
                <a:latin typeface="Merriweather" panose="00000500000000000000" pitchFamily="2" charset="0"/>
              </a:rPr>
              <a:t>Za svaki strateški cilj, određen je niz </a:t>
            </a:r>
            <a:r>
              <a:rPr lang="hr-HR" b="1" dirty="0">
                <a:latin typeface="Merriweather" panose="00000500000000000000" pitchFamily="2" charset="0"/>
              </a:rPr>
              <a:t>posebnih ciljeva </a:t>
            </a:r>
            <a:r>
              <a:rPr lang="hr-HR" dirty="0">
                <a:latin typeface="Merriweather" panose="00000500000000000000" pitchFamily="2" charset="0"/>
              </a:rPr>
              <a:t>i pripadajućih </a:t>
            </a:r>
            <a:r>
              <a:rPr lang="hr-HR" b="1" dirty="0">
                <a:latin typeface="Merriweather" panose="00000500000000000000" pitchFamily="2" charset="0"/>
              </a:rPr>
              <a:t>pokazatelja</a:t>
            </a:r>
            <a:r>
              <a:rPr lang="hr-HR" dirty="0">
                <a:latin typeface="Merriweather" panose="000005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7621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18759-EB09-EC0B-8FD1-13F33701F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C1CE3-EB88-81F3-5BE2-072FFBB5D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Merriweather" panose="00000500000000000000" pitchFamily="2" charset="0"/>
              </a:rPr>
              <a:t>Digitalna istraživanja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929D-C881-CD79-4578-9BBDF5A3A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2730" cy="4351338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latin typeface="Merriweather" panose="00000500000000000000" pitchFamily="2" charset="0"/>
              </a:rPr>
              <a:t>Doprinose digitalnom razvoju Sveučilišta. </a:t>
            </a:r>
          </a:p>
          <a:p>
            <a:r>
              <a:rPr lang="hr-HR" dirty="0">
                <a:latin typeface="Merriweather" panose="00000500000000000000" pitchFamily="2" charset="0"/>
              </a:rPr>
              <a:t>Odnose se na istraživanja i inovacije u području digitalnih tehnologija kroz primjenu naprednih tehnologija kao što su:</a:t>
            </a:r>
          </a:p>
          <a:p>
            <a:pPr lvl="1"/>
            <a:r>
              <a:rPr lang="hr-HR" dirty="0">
                <a:latin typeface="Merriweather" panose="00000500000000000000" pitchFamily="2" charset="0"/>
              </a:rPr>
              <a:t>5G/6G</a:t>
            </a:r>
          </a:p>
          <a:p>
            <a:pPr lvl="1"/>
            <a:r>
              <a:rPr lang="hr-HR" dirty="0">
                <a:latin typeface="Merriweather" panose="00000500000000000000" pitchFamily="2" charset="0"/>
              </a:rPr>
              <a:t>umjetna inteligencija (engl. </a:t>
            </a:r>
            <a:r>
              <a:rPr lang="hr-HR" dirty="0" err="1">
                <a:latin typeface="Merriweather" panose="00000500000000000000" pitchFamily="2" charset="0"/>
              </a:rPr>
              <a:t>artifical</a:t>
            </a:r>
            <a:r>
              <a:rPr lang="hr-HR" dirty="0">
                <a:latin typeface="Merriweather" panose="00000500000000000000" pitchFamily="2" charset="0"/>
              </a:rPr>
              <a:t> </a:t>
            </a:r>
            <a:r>
              <a:rPr lang="hr-HR" dirty="0" err="1">
                <a:latin typeface="Merriweather" panose="00000500000000000000" pitchFamily="2" charset="0"/>
              </a:rPr>
              <a:t>intelligence</a:t>
            </a:r>
            <a:r>
              <a:rPr lang="hr-HR" dirty="0">
                <a:latin typeface="Merriweather" panose="00000500000000000000" pitchFamily="2" charset="0"/>
              </a:rPr>
              <a:t>)</a:t>
            </a:r>
          </a:p>
          <a:p>
            <a:pPr lvl="1"/>
            <a:r>
              <a:rPr lang="hr-HR" dirty="0">
                <a:latin typeface="Merriweather" panose="00000500000000000000" pitchFamily="2" charset="0"/>
              </a:rPr>
              <a:t>strojno učenje (engl. </a:t>
            </a:r>
            <a:r>
              <a:rPr lang="hr-HR" dirty="0" err="1">
                <a:latin typeface="Merriweather" panose="00000500000000000000" pitchFamily="2" charset="0"/>
              </a:rPr>
              <a:t>machine</a:t>
            </a:r>
            <a:r>
              <a:rPr lang="hr-HR" dirty="0">
                <a:latin typeface="Merriweather" panose="00000500000000000000" pitchFamily="2" charset="0"/>
              </a:rPr>
              <a:t> </a:t>
            </a:r>
            <a:r>
              <a:rPr lang="hr-HR" dirty="0" err="1">
                <a:latin typeface="Merriweather" panose="00000500000000000000" pitchFamily="2" charset="0"/>
              </a:rPr>
              <a:t>learning</a:t>
            </a:r>
            <a:r>
              <a:rPr lang="hr-HR" dirty="0">
                <a:latin typeface="Merriweather" panose="00000500000000000000" pitchFamily="2" charset="0"/>
              </a:rPr>
              <a:t>)</a:t>
            </a:r>
          </a:p>
          <a:p>
            <a:pPr lvl="1"/>
            <a:r>
              <a:rPr lang="hr-HR" dirty="0">
                <a:latin typeface="Merriweather" panose="00000500000000000000" pitchFamily="2" charset="0"/>
              </a:rPr>
              <a:t>računarstvo u oblaku (engl. cloud </a:t>
            </a:r>
            <a:r>
              <a:rPr lang="hr-HR" dirty="0" err="1">
                <a:latin typeface="Merriweather" panose="00000500000000000000" pitchFamily="2" charset="0"/>
              </a:rPr>
              <a:t>computing</a:t>
            </a:r>
            <a:r>
              <a:rPr lang="hr-HR" dirty="0">
                <a:latin typeface="Merriweather" panose="00000500000000000000" pitchFamily="2" charset="0"/>
              </a:rPr>
              <a:t>)</a:t>
            </a:r>
          </a:p>
          <a:p>
            <a:pPr lvl="1"/>
            <a:r>
              <a:rPr lang="hr-HR" dirty="0">
                <a:latin typeface="Merriweather" panose="00000500000000000000" pitchFamily="2" charset="0"/>
              </a:rPr>
              <a:t>tehnologija velikih količina podataka (engl. Big Data)</a:t>
            </a:r>
          </a:p>
          <a:p>
            <a:pPr lvl="1"/>
            <a:r>
              <a:rPr lang="hr-HR" dirty="0">
                <a:latin typeface="Merriweather" panose="00000500000000000000" pitchFamily="2" charset="0"/>
              </a:rPr>
              <a:t>tehnologija ulančanih blokova (engl. </a:t>
            </a:r>
            <a:r>
              <a:rPr lang="hr-HR" dirty="0" err="1">
                <a:latin typeface="Merriweather" panose="00000500000000000000" pitchFamily="2" charset="0"/>
              </a:rPr>
              <a:t>blockchain</a:t>
            </a:r>
            <a:r>
              <a:rPr lang="hr-HR" dirty="0">
                <a:latin typeface="Merriweather" panose="00000500000000000000" pitchFamily="2" charset="0"/>
              </a:rPr>
              <a:t>)</a:t>
            </a:r>
          </a:p>
          <a:p>
            <a:pPr lvl="1"/>
            <a:r>
              <a:rPr lang="hr-HR" dirty="0">
                <a:latin typeface="Merriweather" panose="00000500000000000000" pitchFamily="2" charset="0"/>
              </a:rPr>
              <a:t>tehnologija proširene stvarnosti</a:t>
            </a:r>
          </a:p>
          <a:p>
            <a:pPr lvl="1"/>
            <a:r>
              <a:rPr lang="hr-HR" dirty="0">
                <a:latin typeface="Merriweather" panose="00000500000000000000" pitchFamily="2" charset="0"/>
              </a:rPr>
              <a:t>razvoj modela digitalne infrastrukture</a:t>
            </a:r>
          </a:p>
          <a:p>
            <a:pPr lvl="1"/>
            <a:r>
              <a:rPr lang="hr-HR" dirty="0">
                <a:latin typeface="Merriweather" panose="00000500000000000000" pitchFamily="2" charset="0"/>
              </a:rPr>
              <a:t>izrada digitalnih baza</a:t>
            </a:r>
          </a:p>
          <a:p>
            <a:pPr marL="0" indent="0">
              <a:buNone/>
            </a:pPr>
            <a:endParaRPr lang="hr-HR" dirty="0"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hr-HR" dirty="0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94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2DB1F-49B1-A0EF-07B0-563529A8A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B1E18-D003-4D7F-84F3-E7DF8A327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Merriweather" panose="00000500000000000000" pitchFamily="2" charset="0"/>
              </a:rPr>
              <a:t>Načelo „ne nanosi bitnu štetu”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1E07B-D353-966F-60A8-5AEB0C4BF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2730" cy="4351338"/>
          </a:xfrm>
        </p:spPr>
        <p:txBody>
          <a:bodyPr>
            <a:normAutofit/>
          </a:bodyPr>
          <a:lstStyle/>
          <a:p>
            <a:r>
              <a:rPr lang="hr-HR" dirty="0">
                <a:latin typeface="Merriweather" panose="00000500000000000000" pitchFamily="2" charset="0"/>
              </a:rPr>
              <a:t>Okolišni ciljevi: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>
                <a:latin typeface="Merriweather" panose="00000500000000000000" pitchFamily="2" charset="0"/>
              </a:rPr>
              <a:t>Ublažavanje klimatskih promjena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>
                <a:latin typeface="Merriweather" panose="00000500000000000000" pitchFamily="2" charset="0"/>
              </a:rPr>
              <a:t>Prilagodba klimatskim promjenama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>
                <a:latin typeface="Merriweather" panose="00000500000000000000" pitchFamily="2" charset="0"/>
              </a:rPr>
              <a:t>Korištenje i zaštita vodnih i morskih resursa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>
                <a:latin typeface="Merriweather" panose="00000500000000000000" pitchFamily="2" charset="0"/>
              </a:rPr>
              <a:t>Kružno gospodarstvo, uključujući sprječavanje nastanka i recikliranje otpada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>
                <a:latin typeface="Merriweather" panose="00000500000000000000" pitchFamily="2" charset="0"/>
              </a:rPr>
              <a:t>Prevencija i kontrola onečišćenja zraka, vode i tla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>
                <a:latin typeface="Merriweather" panose="00000500000000000000" pitchFamily="2" charset="0"/>
              </a:rPr>
              <a:t>Zaštita i obnova biološke raznolikosti i ekosustava</a:t>
            </a:r>
          </a:p>
          <a:p>
            <a:endParaRPr lang="hr-HR" dirty="0"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hr-HR" dirty="0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8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35800-57B9-2CA2-99FD-141C1DBD7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Merriweather" panose="00000500000000000000" pitchFamily="2" charset="0"/>
              </a:rPr>
              <a:t>Financijska alokacija i iznosi bespovratnih sredstava </a:t>
            </a:r>
            <a:endParaRPr lang="en-US" dirty="0">
              <a:latin typeface="Merriweather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77784-85E1-4BA0-F96A-759CF18D3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772" y="2141537"/>
            <a:ext cx="10515600" cy="4351338"/>
          </a:xfrm>
        </p:spPr>
        <p:txBody>
          <a:bodyPr>
            <a:noAutofit/>
          </a:bodyPr>
          <a:lstStyle/>
          <a:p>
            <a:r>
              <a:rPr lang="hr-HR" sz="2400" dirty="0">
                <a:latin typeface="Merriweather" panose="00000500000000000000" pitchFamily="2" charset="0"/>
              </a:rPr>
              <a:t>Ukupan iznos bespovratnih sredstava: 4.000.000,00 EUR</a:t>
            </a:r>
          </a:p>
          <a:p>
            <a:r>
              <a:rPr lang="hr-HR" sz="2400" dirty="0">
                <a:latin typeface="Merriweather" panose="00000500000000000000" pitchFamily="2" charset="0"/>
              </a:rPr>
              <a:t>Iznos financiranja po projektu: od 60.000,00 do 120.000,00 EUR</a:t>
            </a:r>
          </a:p>
          <a:p>
            <a:r>
              <a:rPr lang="hr-HR" sz="2400" dirty="0">
                <a:latin typeface="Merriweather" panose="00000500000000000000" pitchFamily="2" charset="0"/>
              </a:rPr>
              <a:t>Ukupan broj projekata koji će se financirati: 40</a:t>
            </a:r>
            <a:r>
              <a:rPr lang="hr-HR" sz="2400" b="1" dirty="0">
                <a:latin typeface="Merriweather" panose="00000500000000000000" pitchFamily="2" charset="0"/>
              </a:rPr>
              <a:t> </a:t>
            </a:r>
            <a:r>
              <a:rPr lang="hr-HR" sz="2400" dirty="0">
                <a:latin typeface="Merriweather" panose="00000500000000000000" pitchFamily="2" charset="0"/>
              </a:rPr>
              <a:t>(15 + 25)</a:t>
            </a:r>
          </a:p>
          <a:p>
            <a:r>
              <a:rPr lang="hr-HR" sz="2400" dirty="0">
                <a:latin typeface="Merriweather" panose="00000500000000000000" pitchFamily="2" charset="0"/>
              </a:rPr>
              <a:t>Iznos financiranja za UIP: 1.500.000,00 EUR</a:t>
            </a:r>
          </a:p>
          <a:p>
            <a:r>
              <a:rPr lang="hr-HR" sz="2400" dirty="0">
                <a:latin typeface="Merriweather" panose="00000500000000000000" pitchFamily="2" charset="0"/>
              </a:rPr>
              <a:t>Iznos financiranja za IP: 2.500.000,00 EUR</a:t>
            </a:r>
          </a:p>
          <a:p>
            <a:endParaRPr lang="hr-HR" sz="2400" dirty="0">
              <a:latin typeface="Merriweather" panose="00000500000000000000" pitchFamily="2" charset="0"/>
            </a:endParaRPr>
          </a:p>
          <a:p>
            <a:r>
              <a:rPr lang="hr-HR" sz="2400" dirty="0">
                <a:latin typeface="Merriweather" panose="00000500000000000000" pitchFamily="2" charset="0"/>
              </a:rPr>
              <a:t>Trajanje projekta: </a:t>
            </a:r>
            <a:r>
              <a:rPr lang="hr-HR" sz="2400" b="1" dirty="0">
                <a:latin typeface="Merriweather" panose="00000500000000000000" pitchFamily="2" charset="0"/>
              </a:rPr>
              <a:t>48 mjeseci</a:t>
            </a:r>
          </a:p>
          <a:p>
            <a:r>
              <a:rPr lang="hr-HR" sz="2400" dirty="0">
                <a:latin typeface="Merriweather" panose="00000500000000000000" pitchFamily="2" charset="0"/>
              </a:rPr>
              <a:t>Očekivani početak provedbe projekta: 1. listopada, 2025. godine</a:t>
            </a:r>
          </a:p>
        </p:txBody>
      </p:sp>
    </p:spTree>
    <p:extLst>
      <p:ext uri="{BB962C8B-B14F-4D97-AF65-F5344CB8AC3E}">
        <p14:creationId xmlns:p14="http://schemas.microsoft.com/office/powerpoint/2010/main" val="3757769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632A4-59ED-A9E9-3B7E-C3BDE3063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83789-AF0C-13A4-52B5-938726C30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Merriweather" panose="00000500000000000000" pitchFamily="2" charset="0"/>
              </a:rPr>
              <a:t>Financijska alokacija za projekte po znanstvenim područjima</a:t>
            </a:r>
            <a:endParaRPr lang="en-US" dirty="0">
              <a:latin typeface="Merriweather" panose="00000500000000000000" pitchFamily="2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C30527F-784D-D698-713A-68D4ECCEA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420162"/>
              </p:ext>
            </p:extLst>
          </p:nvPr>
        </p:nvGraphicFramePr>
        <p:xfrm>
          <a:off x="730988" y="1910697"/>
          <a:ext cx="10730023" cy="38246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14015">
                  <a:extLst>
                    <a:ext uri="{9D8B030D-6E8A-4147-A177-3AD203B41FA5}">
                      <a16:colId xmlns:a16="http://schemas.microsoft.com/office/drawing/2014/main" val="2275282651"/>
                    </a:ext>
                  </a:extLst>
                </a:gridCol>
                <a:gridCol w="5816008">
                  <a:extLst>
                    <a:ext uri="{9D8B030D-6E8A-4147-A177-3AD203B41FA5}">
                      <a16:colId xmlns:a16="http://schemas.microsoft.com/office/drawing/2014/main" val="15581298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b="1" dirty="0">
                          <a:effectLst/>
                          <a:latin typeface="Merriweather" panose="00000500000000000000" pitchFamily="2" charset="0"/>
                        </a:rPr>
                        <a:t>Područje znanosti</a:t>
                      </a:r>
                      <a:endParaRPr lang="en-US" sz="2000" b="1" dirty="0">
                        <a:effectLst/>
                        <a:latin typeface="Merriweather" panose="000005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b="1" dirty="0">
                          <a:effectLst/>
                          <a:latin typeface="Merriweather" panose="00000500000000000000" pitchFamily="2" charset="0"/>
                        </a:rPr>
                        <a:t>Maksimalan iznos po znanstvenim područjima (u EUR) za istraživačke projekte</a:t>
                      </a:r>
                      <a:endParaRPr lang="en-US" sz="2000" b="1" dirty="0">
                        <a:effectLst/>
                        <a:latin typeface="Merriweather" panose="000005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4131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>
                          <a:effectLst/>
                          <a:latin typeface="Merriweather" panose="00000500000000000000" pitchFamily="2" charset="0"/>
                        </a:rPr>
                        <a:t>Društvene znanosti</a:t>
                      </a:r>
                      <a:endParaRPr lang="en-US" sz="2000">
                        <a:effectLst/>
                        <a:latin typeface="Merriweather" panose="000005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>
                          <a:effectLst/>
                          <a:latin typeface="Merriweather" panose="00000500000000000000" pitchFamily="2" charset="0"/>
                        </a:rPr>
                        <a:t>610.000,00</a:t>
                      </a:r>
                      <a:endParaRPr lang="en-US" sz="2000">
                        <a:effectLst/>
                        <a:latin typeface="Merriweather" panose="000005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3504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>
                          <a:effectLst/>
                          <a:latin typeface="Merriweather" panose="00000500000000000000" pitchFamily="2" charset="0"/>
                        </a:rPr>
                        <a:t>Humanističke znanosti</a:t>
                      </a:r>
                      <a:endParaRPr lang="en-US" sz="2000" dirty="0">
                        <a:effectLst/>
                        <a:latin typeface="Merriweather" panose="000005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>
                          <a:effectLst/>
                          <a:latin typeface="Merriweather" panose="00000500000000000000" pitchFamily="2" charset="0"/>
                        </a:rPr>
                        <a:t>470.000,00 </a:t>
                      </a:r>
                      <a:endParaRPr lang="en-US" sz="2000">
                        <a:effectLst/>
                        <a:latin typeface="Merriweather" panose="000005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6770515"/>
                  </a:ext>
                </a:extLst>
              </a:tr>
              <a:tr h="12407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Merriweather" panose="00000500000000000000" pitchFamily="2" charset="0"/>
                        </a:rPr>
                        <a:t>Prirodne znanosti</a:t>
                      </a:r>
                      <a:endParaRPr lang="en-US" sz="2000" dirty="0">
                        <a:effectLst/>
                        <a:latin typeface="Merriweather" panose="00000500000000000000" pitchFamily="2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Merriweather" panose="00000500000000000000" pitchFamily="2" charset="0"/>
                        </a:rPr>
                        <a:t>Tehničke znanosti</a:t>
                      </a:r>
                      <a:endParaRPr lang="en-US" sz="2000" dirty="0">
                        <a:effectLst/>
                        <a:latin typeface="Merriweather" panose="00000500000000000000" pitchFamily="2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Merriweather" panose="00000500000000000000" pitchFamily="2" charset="0"/>
                        </a:rPr>
                        <a:t>Biomedicina i zdravstvo</a:t>
                      </a:r>
                      <a:endParaRPr lang="en-US" sz="2000" dirty="0">
                        <a:effectLst/>
                        <a:latin typeface="Merriweather" panose="00000500000000000000" pitchFamily="2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Merriweather" panose="00000500000000000000" pitchFamily="2" charset="0"/>
                        </a:rPr>
                        <a:t>Biotehničke znanosti</a:t>
                      </a:r>
                      <a:endParaRPr lang="en-US" sz="2000" dirty="0">
                        <a:effectLst/>
                        <a:latin typeface="Merriweather" panose="00000500000000000000" pitchFamily="2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Merriweather" panose="00000500000000000000" pitchFamily="2" charset="0"/>
                        </a:rPr>
                        <a:t>Umjetničko područje</a:t>
                      </a:r>
                      <a:endParaRPr lang="en-US" sz="2000" dirty="0">
                        <a:effectLst/>
                        <a:latin typeface="Merriweather" panose="00000500000000000000" pitchFamily="2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Merriweather" panose="00000500000000000000" pitchFamily="2" charset="0"/>
                        </a:rPr>
                        <a:t>Interdisciplinarna područja znanosti</a:t>
                      </a:r>
                      <a:endParaRPr lang="en-US" sz="2000" dirty="0">
                        <a:effectLst/>
                        <a:latin typeface="Merriweather" panose="000005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>
                          <a:effectLst/>
                          <a:latin typeface="Merriweather" panose="00000500000000000000" pitchFamily="2" charset="0"/>
                        </a:rPr>
                        <a:t>890.000,00</a:t>
                      </a:r>
                      <a:endParaRPr lang="en-US" sz="2000" dirty="0">
                        <a:effectLst/>
                        <a:latin typeface="Merriweather" panose="000005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8763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>
                          <a:effectLst/>
                          <a:latin typeface="Merriweather" panose="00000500000000000000" pitchFamily="2" charset="0"/>
                        </a:rPr>
                        <a:t>Interdisciplinarni projekti </a:t>
                      </a:r>
                      <a:endParaRPr lang="en-US" sz="2000">
                        <a:effectLst/>
                        <a:latin typeface="Merriweather" panose="000005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>
                          <a:effectLst/>
                          <a:latin typeface="Merriweather" panose="00000500000000000000" pitchFamily="2" charset="0"/>
                        </a:rPr>
                        <a:t>530.000,00</a:t>
                      </a:r>
                      <a:endParaRPr lang="en-US" sz="2000" dirty="0">
                        <a:effectLst/>
                        <a:latin typeface="Merriweather" panose="000005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8559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b="1" dirty="0">
                          <a:effectLst/>
                          <a:latin typeface="Merriweather" panose="00000500000000000000" pitchFamily="2" charset="0"/>
                        </a:rPr>
                        <a:t>UKUPNO</a:t>
                      </a:r>
                      <a:endParaRPr lang="en-US" sz="2000" b="1" dirty="0">
                        <a:effectLst/>
                        <a:latin typeface="Merriweather" panose="000005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b="1" dirty="0">
                          <a:effectLst/>
                          <a:latin typeface="Merriweather" panose="00000500000000000000" pitchFamily="2" charset="0"/>
                        </a:rPr>
                        <a:t>2.500.000,00   </a:t>
                      </a:r>
                      <a:endParaRPr lang="en-US" sz="2000" b="1" dirty="0">
                        <a:effectLst/>
                        <a:latin typeface="Merriweather" panose="000005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3208437"/>
                  </a:ext>
                </a:extLst>
              </a:tr>
            </a:tbl>
          </a:graphicData>
        </a:graphic>
      </p:graphicFrame>
      <p:sp>
        <p:nvSpPr>
          <p:cNvPr id="20" name="Rectangle 11">
            <a:extLst>
              <a:ext uri="{FF2B5EF4-FFF2-40B4-BE49-F238E27FC236}">
                <a16:creationId xmlns:a16="http://schemas.microsoft.com/office/drawing/2014/main" id="{1FBACCAE-47B1-70C8-2F72-98F87445E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355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48ADDE-3B8A-5804-0F3F-74772DA2E964}"/>
              </a:ext>
            </a:extLst>
          </p:cNvPr>
          <p:cNvSpPr txBox="1"/>
          <p:nvPr/>
        </p:nvSpPr>
        <p:spPr>
          <a:xfrm>
            <a:off x="578217" y="5955311"/>
            <a:ext cx="11249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Merriweather" panose="00000500000000000000" pitchFamily="2" charset="0"/>
              </a:rPr>
              <a:t>Preostali iznos od </a:t>
            </a:r>
            <a:r>
              <a:rPr lang="hr-HR" sz="2000" b="1" dirty="0">
                <a:latin typeface="Merriweather" panose="00000500000000000000" pitchFamily="2" charset="0"/>
              </a:rPr>
              <a:t>1.500.000,00 EUR </a:t>
            </a:r>
            <a:r>
              <a:rPr lang="hr-HR" sz="2000" dirty="0">
                <a:latin typeface="Merriweather" panose="00000500000000000000" pitchFamily="2" charset="0"/>
              </a:rPr>
              <a:t>bit će dodijeljen </a:t>
            </a:r>
            <a:r>
              <a:rPr lang="hr-HR" sz="2000" dirty="0" err="1">
                <a:latin typeface="Merriweather" panose="00000500000000000000" pitchFamily="2" charset="0"/>
              </a:rPr>
              <a:t>uspostavnim</a:t>
            </a:r>
            <a:r>
              <a:rPr lang="hr-HR" sz="2000" dirty="0">
                <a:latin typeface="Merriweather" panose="00000500000000000000" pitchFamily="2" charset="0"/>
              </a:rPr>
              <a:t> istraživačkim projektima neovisno o znanstvenom području</a:t>
            </a:r>
            <a:r>
              <a:rPr lang="hr-HR" sz="2400" dirty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6028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94DA6-AEAA-6596-2094-E703F955B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96B0-0140-E250-31E7-E27B541C5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Merriweather" panose="00000500000000000000" pitchFamily="2" charset="0"/>
              </a:rPr>
              <a:t>Prihvatljivi predlagatelji projektnih prijedloga </a:t>
            </a:r>
            <a:endParaRPr lang="en-US" dirty="0">
              <a:latin typeface="Merriweather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4C8DE-B689-8843-CE4A-284F87864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772" y="2141537"/>
            <a:ext cx="10515600" cy="4351338"/>
          </a:xfrm>
        </p:spPr>
        <p:txBody>
          <a:bodyPr>
            <a:noAutofit/>
          </a:bodyPr>
          <a:lstStyle/>
          <a:p>
            <a:r>
              <a:rPr lang="hr-HR" sz="2400" dirty="0">
                <a:latin typeface="Merriweather" panose="00000500000000000000" pitchFamily="2" charset="0"/>
              </a:rPr>
              <a:t>Voditelji projekata zaposleni su na znanstveno-nastavnim i umjetničko-nastavnim radnim mjestima i u punom radnom vremenu na Sveučilištu u Zadru.</a:t>
            </a:r>
          </a:p>
          <a:p>
            <a:endParaRPr lang="hr-HR" sz="2400" dirty="0">
              <a:latin typeface="Merriweather" panose="00000500000000000000" pitchFamily="2" charset="0"/>
            </a:endParaRPr>
          </a:p>
          <a:p>
            <a:r>
              <a:rPr lang="hr-HR" sz="2400" dirty="0">
                <a:latin typeface="Merriweather" panose="00000500000000000000" pitchFamily="2" charset="0"/>
              </a:rPr>
              <a:t>Voditelji UIP-a: zaposleni na radnom mjestu docenta</a:t>
            </a:r>
          </a:p>
          <a:p>
            <a:r>
              <a:rPr lang="hr-HR" sz="2400" dirty="0">
                <a:latin typeface="Merriweather" panose="00000500000000000000" pitchFamily="2" charset="0"/>
              </a:rPr>
              <a:t>Voditelji IP-a: zaposleni na radnom mjestu izvanrednog profesora, redovitog profesora i redovitog profesora u trajnom izboru</a:t>
            </a:r>
          </a:p>
          <a:p>
            <a:endParaRPr lang="hr-HR" sz="2400" dirty="0">
              <a:latin typeface="Merriweather" panose="00000500000000000000" pitchFamily="2" charset="0"/>
            </a:endParaRPr>
          </a:p>
          <a:p>
            <a:r>
              <a:rPr lang="hr-HR" sz="2400" dirty="0">
                <a:latin typeface="Merriweather" panose="00000500000000000000" pitchFamily="2" charset="0"/>
              </a:rPr>
              <a:t>Jedan znanstvenik može biti voditelj jednog projekta i suradnik na drugom projektu ili suradnik na dva projekta.</a:t>
            </a:r>
          </a:p>
        </p:txBody>
      </p:sp>
    </p:spTree>
    <p:extLst>
      <p:ext uri="{BB962C8B-B14F-4D97-AF65-F5344CB8AC3E}">
        <p14:creationId xmlns:p14="http://schemas.microsoft.com/office/powerpoint/2010/main" val="3440071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1917</Words>
  <Application>Microsoft Office PowerPoint</Application>
  <PresentationFormat>Widescreen</PresentationFormat>
  <Paragraphs>211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Merriweather</vt:lpstr>
      <vt:lpstr>Office Theme</vt:lpstr>
      <vt:lpstr>POZIV ZA FINANCIRANJE INSTITUCIONALNIH ISTRAŽIVAČKIH PROJEKATA  financiran iz izvora 581 – Mehanizam za oporavak i otpornost </vt:lpstr>
      <vt:lpstr>Uvodne informacije</vt:lpstr>
      <vt:lpstr>Uvodne informacije</vt:lpstr>
      <vt:lpstr>Katalog ciljeva i pokazatelja</vt:lpstr>
      <vt:lpstr>Digitalna istraživanja</vt:lpstr>
      <vt:lpstr>Načelo „ne nanosi bitnu štetu”</vt:lpstr>
      <vt:lpstr>Financijska alokacija i iznosi bespovratnih sredstava </vt:lpstr>
      <vt:lpstr>Financijska alokacija za projekte po znanstvenim područjima</vt:lpstr>
      <vt:lpstr>Prihvatljivi predlagatelji projektnih prijedloga </vt:lpstr>
      <vt:lpstr>Prihvatljivi predlagatelji projektnih prijedloga </vt:lpstr>
      <vt:lpstr>Sastav istraživačke grupe </vt:lpstr>
      <vt:lpstr>Prihvatljivi troškovi za provedbu projekata</vt:lpstr>
      <vt:lpstr>Postupak vrednovanja</vt:lpstr>
      <vt:lpstr>Postupak vrednovanja: kriteriji</vt:lpstr>
      <vt:lpstr>Postupak vrednovanja: koraci</vt:lpstr>
      <vt:lpstr>Postupak vrednovanja: administrativna provjera</vt:lpstr>
      <vt:lpstr>Postupak vrednovanja: provjera eliminacijskih kriterija</vt:lpstr>
      <vt:lpstr>Postupak vrednovanja: istorazinsko vrednovanje </vt:lpstr>
      <vt:lpstr>Postupak vrednovanja: završno vrednovanje </vt:lpstr>
      <vt:lpstr>Postupak vrednovanja: etička pitanja</vt:lpstr>
      <vt:lpstr> Sadržaj i način podnošenja projektnog prijedloga</vt:lpstr>
      <vt:lpstr>PowerPoint Presentation</vt:lpstr>
      <vt:lpstr>PowerPoint Presentation</vt:lpstr>
      <vt:lpstr>PowerPoint Presentation</vt:lpstr>
      <vt:lpstr>PowerPoint Presentation</vt:lpstr>
      <vt:lpstr> Sadržaj i način podnošenja projektnog prijedloga</vt:lpstr>
      <vt:lpstr> Provedba projekta: izmjene financijskog plana </vt:lpstr>
      <vt:lpstr> Provedba projekta: izmjene radnog plana i sastava istraživačke grupe</vt:lpstr>
      <vt:lpstr> Provedba projekta: ozbiljne nepravilnosti </vt:lpstr>
      <vt:lpstr> Provedba projekta: financije</vt:lpstr>
      <vt:lpstr> Provedba projekta: praćenje</vt:lpstr>
      <vt:lpstr> Provedba projekta: praćenje</vt:lpstr>
      <vt:lpstr> Provedba projekta: praćenje i nadzor</vt:lpstr>
      <vt:lpstr> Informiranje i vidljivost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Zadar May 2024</dc:title>
  <dc:creator>kkokic21@unizd.hr</dc:creator>
  <cp:lastModifiedBy>Irena Burić</cp:lastModifiedBy>
  <cp:revision>51</cp:revision>
  <dcterms:created xsi:type="dcterms:W3CDTF">2024-05-15T12:08:11Z</dcterms:created>
  <dcterms:modified xsi:type="dcterms:W3CDTF">2025-03-05T18:46:41Z</dcterms:modified>
</cp:coreProperties>
</file>