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9" r:id="rId6"/>
    <p:sldId id="273" r:id="rId7"/>
    <p:sldId id="275" r:id="rId8"/>
    <p:sldId id="258" r:id="rId9"/>
    <p:sldId id="260" r:id="rId10"/>
    <p:sldId id="271" r:id="rId11"/>
    <p:sldId id="267" r:id="rId12"/>
    <p:sldId id="268" r:id="rId13"/>
    <p:sldId id="272" r:id="rId14"/>
    <p:sldId id="261" r:id="rId15"/>
    <p:sldId id="277" r:id="rId16"/>
    <p:sldId id="276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1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2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71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9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3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7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8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8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82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53D5-4C4C-4F9F-B7D1-468B6282E6C0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443C-EC22-4151-A32F-63FF705A3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91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zitorij.unizd.hr/" TargetMode="External"/><Relationship Id="rId2" Type="http://schemas.openxmlformats.org/officeDocument/2006/relationships/hyperlink" Target="https://zir.nsk.h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pozitorij@unizd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ir.nsk.hr/" TargetMode="External"/><Relationship Id="rId2" Type="http://schemas.openxmlformats.org/officeDocument/2006/relationships/hyperlink" Target="https://dabar.src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zitorij.unizd.h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Digitalni repozitorij Sveučilišta u Zadru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95" y="3648590"/>
            <a:ext cx="1609210" cy="16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DVOPREDMETNI </a:t>
            </a:r>
            <a:r>
              <a:rPr lang="hr-HR" dirty="0" smtClean="0"/>
              <a:t>STUDIJI - </a:t>
            </a:r>
            <a:r>
              <a:rPr lang="hr-HR" b="1" dirty="0" smtClean="0"/>
              <a:t>Upute </a:t>
            </a:r>
            <a:r>
              <a:rPr lang="hr-HR" b="1" dirty="0"/>
              <a:t>djelatnicima </a:t>
            </a:r>
            <a:r>
              <a:rPr lang="hr-HR" b="1" dirty="0" smtClean="0"/>
              <a:t>Ureda za preddiplomske i diplomske studije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Djelatnici </a:t>
            </a:r>
            <a:r>
              <a:rPr lang="hr-HR" dirty="0"/>
              <a:t>Ureda za preddiplomske i diplomske studije šalju CD i Izjavu o pohrani u Digitalni repozitorij u </a:t>
            </a:r>
            <a:r>
              <a:rPr lang="hr-HR" b="1" dirty="0"/>
              <a:t>Sveučilišnu </a:t>
            </a:r>
            <a:r>
              <a:rPr lang="hr-HR" b="1" dirty="0" smtClean="0"/>
              <a:t>knjižnicu, </a:t>
            </a:r>
            <a:r>
              <a:rPr lang="hr-HR" dirty="0"/>
              <a:t>a Potvrdu </a:t>
            </a:r>
            <a:r>
              <a:rPr lang="hr-HR" dirty="0" smtClean="0"/>
              <a:t>mentora, </a:t>
            </a:r>
            <a:r>
              <a:rPr lang="hr-HR" dirty="0"/>
              <a:t>uvezani tiskani </a:t>
            </a:r>
            <a:r>
              <a:rPr lang="hr-HR" dirty="0" smtClean="0"/>
              <a:t>primjerak </a:t>
            </a:r>
            <a:r>
              <a:rPr lang="hr-HR" dirty="0"/>
              <a:t>i potpisanu Izjavu o akademskoj čestitosti ulažu u dosje studenta.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ISVU u polje napomena upisuju CD/datum kako bi zabilježili datum predaje CD-a te izdaju Potvrdu o diplomiranju.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44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07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 smtClean="0"/>
              <a:t>Tajništva i Ured </a:t>
            </a:r>
            <a:r>
              <a:rPr lang="hr-HR" dirty="0"/>
              <a:t>za preddiplomske i diplomske studije </a:t>
            </a:r>
            <a:r>
              <a:rPr lang="hr-HR" dirty="0" smtClean="0"/>
              <a:t>pohranjuju u studentskom dosjeu: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46" y="16704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30" y="2871509"/>
            <a:ext cx="3299070" cy="2728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28" y="1516049"/>
            <a:ext cx="1797908" cy="233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" y="5078627"/>
            <a:ext cx="3502634" cy="154435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70600">
            <a:off x="4784184" y="2560179"/>
            <a:ext cx="2077647" cy="24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 rot="20956816">
            <a:off x="4618924" y="5217836"/>
            <a:ext cx="2172471" cy="230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5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Tajništva ili Ured </a:t>
            </a:r>
            <a:r>
              <a:rPr lang="hr-HR" dirty="0"/>
              <a:t>za preddiplomske i diplomske studije</a:t>
            </a:r>
            <a:r>
              <a:rPr lang="hr-HR" dirty="0" smtClean="0"/>
              <a:t> prosljeđuju Sveučilišnoj knjižnici:</a:t>
            </a:r>
            <a:br>
              <a:rPr lang="hr-HR" dirty="0" smtClean="0"/>
            </a:br>
            <a:r>
              <a:rPr lang="hr-HR" dirty="0" smtClean="0"/>
              <a:t>Izjavu o pohrani u Digitalni </a:t>
            </a:r>
            <a:r>
              <a:rPr lang="hr-HR" dirty="0" smtClean="0"/>
              <a:t>repozitorij, Potvrdu mentora </a:t>
            </a:r>
            <a:r>
              <a:rPr lang="hr-HR" dirty="0" smtClean="0"/>
              <a:t>i CD (PDF)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2" descr="Cd, Disc, Colorful, About, Storage Medium, S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18" y="2094412"/>
            <a:ext cx="2553730" cy="25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3174159"/>
            <a:ext cx="2078069" cy="284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8" b="27931"/>
          <a:stretch/>
        </p:blipFill>
        <p:spPr>
          <a:xfrm>
            <a:off x="7824158" y="3540023"/>
            <a:ext cx="3511161" cy="178908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63227">
            <a:off x="3006884" y="3780629"/>
            <a:ext cx="4142748" cy="31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1586530">
            <a:off x="6764067" y="2836768"/>
            <a:ext cx="1317307" cy="2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9" y="4001294"/>
            <a:ext cx="1991421" cy="275912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546862">
            <a:off x="4960102" y="5044494"/>
            <a:ext cx="2676962" cy="31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313"/>
          </a:xfrm>
        </p:spPr>
        <p:txBody>
          <a:bodyPr/>
          <a:lstStyle/>
          <a:p>
            <a:r>
              <a:rPr lang="hr-HR" dirty="0" smtClean="0"/>
              <a:t>Sveučilišna knjižnica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pPr lvl="0"/>
            <a:r>
              <a:rPr lang="hr-HR" dirty="0"/>
              <a:t>Nakon unosa podataka u Digitalni Repozitorij Sveučilišna knjižnica CD i Izjavu o pohrani </a:t>
            </a:r>
            <a:r>
              <a:rPr lang="hr-HR" dirty="0" smtClean="0"/>
              <a:t>i Potvrdu mentora vraća </a:t>
            </a:r>
            <a:r>
              <a:rPr lang="hr-HR" dirty="0"/>
              <a:t>radi ulaganja u dosje </a:t>
            </a:r>
            <a:r>
              <a:rPr lang="hr-HR" dirty="0" smtClean="0"/>
              <a:t>studenta</a:t>
            </a:r>
          </a:p>
          <a:p>
            <a:r>
              <a:rPr lang="hr-HR" dirty="0"/>
              <a:t>Knjižničari Sveučilišne knjižnice u akademskoj godini 2015./2016. unose radove i </a:t>
            </a:r>
            <a:r>
              <a:rPr lang="hr-HR" dirty="0" err="1"/>
              <a:t>metapodatke</a:t>
            </a:r>
            <a:r>
              <a:rPr lang="hr-HR" dirty="0"/>
              <a:t> u Repozitorij. </a:t>
            </a:r>
          </a:p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d, Disc, Colorful, About, Storage Medium, S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6" y="3362031"/>
            <a:ext cx="1658306" cy="16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8" b="27931"/>
          <a:stretch/>
        </p:blipFill>
        <p:spPr>
          <a:xfrm>
            <a:off x="1210961" y="3459945"/>
            <a:ext cx="2417059" cy="126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18" y="4488706"/>
            <a:ext cx="1518755" cy="207693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85374">
            <a:off x="3747575" y="3804955"/>
            <a:ext cx="813735" cy="205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2477306">
            <a:off x="3064385" y="5189155"/>
            <a:ext cx="1106369" cy="19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65" y="3364966"/>
            <a:ext cx="2995584" cy="247786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183707">
            <a:off x="6505937" y="4145833"/>
            <a:ext cx="781696" cy="21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/>
          <p:cNvSpPr/>
          <p:nvPr/>
        </p:nvSpPr>
        <p:spPr>
          <a:xfrm rot="20659436">
            <a:off x="6227028" y="4930758"/>
            <a:ext cx="1551053" cy="182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25" y="5426484"/>
            <a:ext cx="1476862" cy="20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13" y="856735"/>
            <a:ext cx="10515600" cy="5311991"/>
          </a:xfrm>
        </p:spPr>
        <p:txBody>
          <a:bodyPr/>
          <a:lstStyle/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r>
              <a:rPr lang="hr-HR" b="1" dirty="0"/>
              <a:t>Gdje su obrasci</a:t>
            </a:r>
            <a:r>
              <a:rPr lang="hr-HR" b="1" dirty="0" smtClean="0"/>
              <a:t>?</a:t>
            </a:r>
          </a:p>
          <a:p>
            <a:pPr marL="0" lvl="0" indent="0">
              <a:buNone/>
            </a:pPr>
            <a:r>
              <a:rPr lang="hr-HR" dirty="0" smtClean="0"/>
              <a:t>Izjava o akademskoj čestitosti i Izjava o pohrani rada u Repozitorij i Potvrda mentora o prihvaćanju uređenog rada nakon obrane, nalaze se na mrežnoj stranici Ureda za preddiplomske i diplomske studije, a odjelima se preporučuje da ih stave i na svoje stranice uz upute za izradu i obranu </a:t>
            </a:r>
            <a:r>
              <a:rPr lang="hr-HR" dirty="0" smtClean="0"/>
              <a:t>diplomskog ili završnog rada</a:t>
            </a:r>
            <a:r>
              <a:rPr lang="hr-HR" dirty="0" smtClean="0"/>
              <a:t>.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b="1" dirty="0" smtClean="0"/>
              <a:t>Kako student popunjava obrasce?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18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Demonstracija repozitorija i unosa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ZIR </a:t>
            </a:r>
            <a:r>
              <a:rPr lang="hr-HR" dirty="0">
                <a:hlinkClick r:id="rId2"/>
              </a:rPr>
              <a:t>https://zir.nsk.hr/</a:t>
            </a:r>
            <a:r>
              <a:rPr lang="hr-HR" dirty="0"/>
              <a:t> - Nacionalni repozitorij završnih i diplomskih radova ZIR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Digitalni repozitorij Sveučilišta u Zadru </a:t>
            </a:r>
            <a:r>
              <a:rPr lang="hr-HR" dirty="0">
                <a:hlinkClick r:id="rId3"/>
              </a:rPr>
              <a:t>https://repozitorij.unizd.hr/</a:t>
            </a:r>
            <a:r>
              <a:rPr lang="hr-HR" dirty="0"/>
              <a:t> -Repozitorij završnih i diplomskih radova Sveučilišta u Zadru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230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Pitanja?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smtClean="0">
                <a:hlinkClick r:id="rId2"/>
              </a:rPr>
              <a:t>repozitorij@unizd.hr</a:t>
            </a:r>
            <a:endParaRPr lang="hr-HR" u="sng" dirty="0" smtClean="0"/>
          </a:p>
          <a:p>
            <a:endParaRPr lang="hr-HR" u="sng" dirty="0"/>
          </a:p>
          <a:p>
            <a:r>
              <a:rPr lang="hr-HR" dirty="0" smtClean="0"/>
              <a:t>Sveučilišna knjižnica  023/200-566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8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Zakon </a:t>
            </a:r>
            <a:r>
              <a:rPr lang="hr-HR" dirty="0"/>
              <a:t>o izmjenama i dopunama Zakona o znanstvenoj djelatnosti i visokom obrazovanju (ZZDVO,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Članak </a:t>
            </a:r>
            <a:r>
              <a:rPr lang="hr-HR" dirty="0" smtClean="0"/>
              <a:t>83., točka 11.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Završne </a:t>
            </a:r>
            <a:r>
              <a:rPr lang="hr-HR" dirty="0"/>
              <a:t>radove studija sveučilišta i fakulteti dužni su trajno objaviti na javnoj internetskoj bazi sveučilišne knjižnice u sastavu sveučilišta te kopirati u javnu internetsku bazu završnih radova Nacionalne i sveučilišne knjižnice. Veleučilišta i visoke škole dužne su završene radove studija kopirati u javnu internetsku bazu završnih radova Nacionalne i sveučilišne knjižnice.</a:t>
            </a:r>
          </a:p>
        </p:txBody>
      </p:sp>
    </p:spTree>
    <p:extLst>
      <p:ext uri="{BB962C8B-B14F-4D97-AF65-F5344CB8AC3E}">
        <p14:creationId xmlns:p14="http://schemas.microsoft.com/office/powerpoint/2010/main" val="23896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Sustav Dabar i institucionalni repozitoriji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Dabar </a:t>
            </a:r>
            <a:r>
              <a:rPr lang="hr-HR" dirty="0">
                <a:hlinkClick r:id="rId2"/>
              </a:rPr>
              <a:t>https://dabar.srce.hr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- </a:t>
            </a:r>
            <a:r>
              <a:rPr lang="sv-SE" dirty="0"/>
              <a:t>Digitalni akademski arhivi i </a:t>
            </a:r>
            <a:r>
              <a:rPr lang="sv-SE" dirty="0" smtClean="0"/>
              <a:t>repozitoriji</a:t>
            </a:r>
            <a:r>
              <a:rPr lang="hr-HR" dirty="0" smtClean="0"/>
              <a:t> - sustav repozitorija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ZIR </a:t>
            </a:r>
            <a:r>
              <a:rPr lang="hr-HR" dirty="0">
                <a:hlinkClick r:id="rId3"/>
              </a:rPr>
              <a:t>https://zir.nsk.hr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- </a:t>
            </a:r>
            <a:r>
              <a:rPr lang="hr-HR" dirty="0"/>
              <a:t>Nacionalni repozitorij završnih i diplomskih radova </a:t>
            </a:r>
            <a:r>
              <a:rPr lang="hr-HR" dirty="0" smtClean="0"/>
              <a:t>ZIR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Digitalni </a:t>
            </a:r>
            <a:r>
              <a:rPr lang="hr-HR" dirty="0"/>
              <a:t>repozitorij Sveučilišta u Zadru </a:t>
            </a:r>
            <a:r>
              <a:rPr lang="hr-HR" dirty="0">
                <a:hlinkClick r:id="rId4"/>
              </a:rPr>
              <a:t>https://repozitorij.unizd.hr</a:t>
            </a:r>
            <a:r>
              <a:rPr lang="hr-HR" dirty="0" smtClean="0">
                <a:hlinkClick r:id="rId4"/>
              </a:rPr>
              <a:t>/</a:t>
            </a:r>
            <a:r>
              <a:rPr lang="hr-HR" dirty="0"/>
              <a:t> </a:t>
            </a:r>
            <a:r>
              <a:rPr lang="hr-HR" dirty="0" smtClean="0"/>
              <a:t>-Repozitorij </a:t>
            </a:r>
            <a:r>
              <a:rPr lang="hr-HR" dirty="0"/>
              <a:t>završnih i diplomskih radova </a:t>
            </a:r>
            <a:r>
              <a:rPr lang="hr-HR" dirty="0" smtClean="0"/>
              <a:t>Sveučilišta u Zadru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5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Obvezni elementi za Digitalni repozitorij Sveučilišta u Zadru (koje mora sadržavati svaki završni i diplomski rad):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1041"/>
            <a:ext cx="10515600" cy="4351338"/>
          </a:xfrm>
        </p:spPr>
        <p:txBody>
          <a:bodyPr>
            <a:normAutofit fontScale="77500" lnSpcReduction="20000"/>
          </a:bodyPr>
          <a:lstStyle/>
          <a:p>
            <a:endParaRPr lang="hr-HR" dirty="0"/>
          </a:p>
          <a:p>
            <a:pPr lvl="0"/>
            <a:r>
              <a:rPr lang="hr-HR" dirty="0"/>
              <a:t>Naslov rada na hrvatskom i engleskom jeziku</a:t>
            </a:r>
            <a:r>
              <a:rPr lang="hr-HR" dirty="0">
                <a:solidFill>
                  <a:srgbClr val="FF0000"/>
                </a:solidFill>
              </a:rPr>
              <a:t>*</a:t>
            </a:r>
          </a:p>
          <a:p>
            <a:pPr lvl="0"/>
            <a:r>
              <a:rPr lang="hr-HR" dirty="0"/>
              <a:t>Ime mentora (i </a:t>
            </a:r>
            <a:r>
              <a:rPr lang="hr-HR" dirty="0" err="1" smtClean="0"/>
              <a:t>komentora</a:t>
            </a:r>
            <a:r>
              <a:rPr lang="hr-HR" dirty="0" smtClean="0"/>
              <a:t> ako ga ima)</a:t>
            </a:r>
            <a:endParaRPr lang="hr-HR" dirty="0"/>
          </a:p>
          <a:p>
            <a:pPr lvl="0"/>
            <a:r>
              <a:rPr lang="hr-HR" dirty="0"/>
              <a:t>Naziv ustanove koja je dodijelila akademski stupanj</a:t>
            </a:r>
          </a:p>
          <a:p>
            <a:pPr lvl="0"/>
            <a:r>
              <a:rPr lang="hr-HR" dirty="0"/>
              <a:t>Naziv odjela i odsjeka</a:t>
            </a:r>
          </a:p>
          <a:p>
            <a:pPr lvl="0"/>
            <a:r>
              <a:rPr lang="hr-HR" dirty="0"/>
              <a:t>Naziv studijskog programa </a:t>
            </a:r>
            <a:r>
              <a:rPr lang="hr-HR" dirty="0" smtClean="0"/>
              <a:t>(i </a:t>
            </a:r>
            <a:r>
              <a:rPr lang="hr-HR" dirty="0"/>
              <a:t>smjera ako ga </a:t>
            </a:r>
            <a:r>
              <a:rPr lang="hr-HR" dirty="0" smtClean="0"/>
              <a:t>ima)</a:t>
            </a:r>
            <a:endParaRPr lang="hr-HR" dirty="0"/>
          </a:p>
          <a:p>
            <a:pPr lvl="0"/>
            <a:r>
              <a:rPr lang="hr-HR" dirty="0"/>
              <a:t>Kratki sažetak rada (</a:t>
            </a:r>
            <a:r>
              <a:rPr lang="hr-HR" dirty="0" err="1"/>
              <a:t>abstract</a:t>
            </a:r>
            <a:r>
              <a:rPr lang="hr-HR" dirty="0"/>
              <a:t>) na hrvatskom i engleskom jeziku</a:t>
            </a:r>
            <a:r>
              <a:rPr lang="hr-HR" dirty="0">
                <a:solidFill>
                  <a:srgbClr val="FF0000"/>
                </a:solidFill>
              </a:rPr>
              <a:t>*</a:t>
            </a:r>
          </a:p>
          <a:p>
            <a:pPr lvl="0"/>
            <a:r>
              <a:rPr lang="hr-HR" dirty="0"/>
              <a:t>Ključne riječi na hrvatskom i engleskom jeziku</a:t>
            </a:r>
            <a:r>
              <a:rPr lang="hr-HR" dirty="0">
                <a:solidFill>
                  <a:srgbClr val="FF0000"/>
                </a:solidFill>
              </a:rPr>
              <a:t>*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*</a:t>
            </a:r>
            <a:r>
              <a:rPr lang="hr-HR" dirty="0"/>
              <a:t>Ako je rad pisan nekim stranim jezikom osim engleskim, uz kratki sažetak i ključne riječi na jeziku na kojem je pisan rad mora sadržavati i prijevode naslova, kratkog sažetka te ključnih riječi na hrvatski i na engleski jezik. Prijevodi naslova, sažetka i ključnih riječi stavljaju se na kraj rada, nakon popisa literature.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89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Izjava o akademskoj čestitosti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691"/>
            <a:ext cx="3807941" cy="445667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hr-HR" dirty="0"/>
              <a:t>Z</a:t>
            </a:r>
            <a:r>
              <a:rPr lang="hr-HR" dirty="0" smtClean="0"/>
              <a:t>avršni i diplomski radovi moraju sadržavati i Izjavu </a:t>
            </a:r>
            <a:r>
              <a:rPr lang="hr-HR" dirty="0"/>
              <a:t>o akademskoj čestitosti. Izjava o akademskoj čestitosti stavlja se na posebnu stranicu neposredno nakon naslovnice</a:t>
            </a:r>
            <a:r>
              <a:rPr lang="hr-HR" dirty="0" smtClean="0"/>
              <a:t>.</a:t>
            </a:r>
          </a:p>
          <a:p>
            <a:pPr marL="0" lvl="0" indent="0">
              <a:buNone/>
            </a:pPr>
            <a:r>
              <a:rPr lang="hr-HR" dirty="0" smtClean="0"/>
              <a:t>U rad </a:t>
            </a:r>
            <a:r>
              <a:rPr lang="hr-HR" dirty="0"/>
              <a:t>se prilaže </a:t>
            </a:r>
            <a:r>
              <a:rPr lang="hr-HR" b="1" dirty="0"/>
              <a:t>nepotpisana inačica</a:t>
            </a:r>
            <a:r>
              <a:rPr lang="hr-HR" dirty="0"/>
              <a:t> s jasno istaknutim imenom studenta. Sveučilišta primjenjuju ovakvu praksu kako bi izbjegla mogućnost zlouporabe kopiranih osobnih potpisa.</a:t>
            </a: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37995"/>
              </p:ext>
            </p:extLst>
          </p:nvPr>
        </p:nvGraphicFramePr>
        <p:xfrm>
          <a:off x="6668700" y="1998323"/>
          <a:ext cx="3241419" cy="462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619438" imgH="8020022" progId="AcroExch.Document.DC">
                  <p:embed/>
                </p:oleObj>
              </mc:Choice>
              <mc:Fallback>
                <p:oleObj name="Acrobat Document" r:id="rId3" imgW="561943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8700" y="1998323"/>
                        <a:ext cx="3241419" cy="4624984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Potvrda Mentora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80719" cy="4351338"/>
          </a:xfrm>
        </p:spPr>
        <p:txBody>
          <a:bodyPr/>
          <a:lstStyle/>
          <a:p>
            <a:pPr marL="0" lvl="0" indent="0">
              <a:buNone/>
            </a:pPr>
            <a:r>
              <a:rPr lang="hr-HR" dirty="0"/>
              <a:t>Mentor Potvrdom odobrava predaju </a:t>
            </a:r>
            <a:r>
              <a:rPr lang="hr-HR" dirty="0" smtClean="0"/>
              <a:t>elektroničke inačice završnog </a:t>
            </a:r>
            <a:r>
              <a:rPr lang="hr-HR" dirty="0"/>
              <a:t>ili diplomskog rada (PDF na CD-u).</a:t>
            </a:r>
          </a:p>
          <a:p>
            <a:pPr marL="0" lv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06040"/>
              </p:ext>
            </p:extLst>
          </p:nvPr>
        </p:nvGraphicFramePr>
        <p:xfrm>
          <a:off x="6722077" y="1690688"/>
          <a:ext cx="3155092" cy="451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600652" imgH="8020022" progId="AcroExch.Document.DC">
                  <p:embed/>
                </p:oleObj>
              </mc:Choice>
              <mc:Fallback>
                <p:oleObj name="Acrobat Document" r:id="rId3" imgW="5600652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2077" y="1690688"/>
                        <a:ext cx="3155092" cy="4518811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8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Izjava </a:t>
            </a:r>
            <a:r>
              <a:rPr lang="hr-HR" b="1" dirty="0"/>
              <a:t>o pohrani završnog ili diplomskog rada u Digitalni repozitorij Sveučilišta u Zadru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361"/>
            <a:ext cx="3527854" cy="4051601"/>
          </a:xfrm>
        </p:spPr>
        <p:txBody>
          <a:bodyPr/>
          <a:lstStyle/>
          <a:p>
            <a:r>
              <a:rPr lang="hr-HR" dirty="0"/>
              <a:t>Izjava o pohrani završnog ili diplomskog rada u Digitalni repozitorij Sveučilišta u </a:t>
            </a:r>
            <a:r>
              <a:rPr lang="hr-HR" dirty="0" smtClean="0"/>
              <a:t>Zadru kojom </a:t>
            </a:r>
            <a:r>
              <a:rPr lang="pl-PL" dirty="0"/>
              <a:t>autor </a:t>
            </a:r>
            <a:r>
              <a:rPr lang="pl-PL" dirty="0" smtClean="0"/>
              <a:t>daje </a:t>
            </a:r>
            <a:r>
              <a:rPr lang="pl-PL" dirty="0"/>
              <a:t>suglasnost za javnu objavu rada.</a:t>
            </a: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45034"/>
              </p:ext>
            </p:extLst>
          </p:nvPr>
        </p:nvGraphicFramePr>
        <p:xfrm>
          <a:off x="6565557" y="2018002"/>
          <a:ext cx="3015049" cy="426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5667363" imgH="8020022" progId="AcroExch.Document.DC">
                  <p:embed/>
                </p:oleObj>
              </mc:Choice>
              <mc:Fallback>
                <p:oleObj name="Acrobat Document" r:id="rId3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5557" y="2018002"/>
                        <a:ext cx="3015049" cy="4266318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0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6" y="671561"/>
            <a:ext cx="1652799" cy="2289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2805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r-HR" b="1" dirty="0" smtClean="0"/>
              <a:t>Pri predaji završnog ili diplomskog</a:t>
            </a:r>
            <a:br>
              <a:rPr lang="hr-HR" b="1" dirty="0" smtClean="0"/>
            </a:br>
            <a:r>
              <a:rPr lang="hr-HR" b="1" dirty="0" smtClean="0"/>
              <a:t>rada studenti prilažu: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973123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smtClean="0"/>
              <a:t>Potvrdu </a:t>
            </a:r>
            <a:r>
              <a:rPr lang="hr-HR" dirty="0"/>
              <a:t>mentora kojom se </a:t>
            </a:r>
            <a:r>
              <a:rPr lang="hr-HR" dirty="0" smtClean="0"/>
              <a:t>odobrava</a:t>
            </a:r>
            <a:br>
              <a:rPr lang="hr-HR" dirty="0" smtClean="0"/>
            </a:br>
            <a:r>
              <a:rPr lang="hr-HR" dirty="0" smtClean="0"/>
              <a:t>predaja završnog ili diplomskog rada</a:t>
            </a:r>
            <a:br>
              <a:rPr lang="hr-HR" dirty="0" smtClean="0"/>
            </a:br>
            <a:r>
              <a:rPr lang="hr-HR" dirty="0" smtClean="0"/>
              <a:t>nakon </a:t>
            </a:r>
            <a:r>
              <a:rPr lang="hr-HR" dirty="0"/>
              <a:t>održane obrane potpisanu </a:t>
            </a:r>
            <a:r>
              <a:rPr lang="hr-HR" dirty="0" smtClean="0"/>
              <a:t>od</a:t>
            </a:r>
            <a:br>
              <a:rPr lang="hr-HR" dirty="0" smtClean="0"/>
            </a:br>
            <a:r>
              <a:rPr lang="hr-HR" dirty="0" smtClean="0"/>
              <a:t>strane </a:t>
            </a:r>
            <a:r>
              <a:rPr lang="hr-HR" dirty="0"/>
              <a:t>mentora.</a:t>
            </a:r>
          </a:p>
          <a:p>
            <a:pPr lvl="0"/>
            <a:r>
              <a:rPr lang="hr-HR" dirty="0"/>
              <a:t>Izjavu o akademskoj čestitosti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potpisanu </a:t>
            </a:r>
            <a:r>
              <a:rPr lang="hr-HR" dirty="0"/>
              <a:t>od strane studenta (za dosje); nepotpisana se ulaže  u rad.</a:t>
            </a:r>
          </a:p>
          <a:p>
            <a:pPr lvl="0"/>
            <a:r>
              <a:rPr lang="hr-HR" dirty="0"/>
              <a:t>Izjavu o pohrani </a:t>
            </a:r>
            <a:r>
              <a:rPr lang="hr-HR" dirty="0" smtClean="0"/>
              <a:t>završnog ili diplomskog rada </a:t>
            </a:r>
            <a:r>
              <a:rPr lang="hr-HR" dirty="0"/>
              <a:t>u Digitalni repozitorij Sveučilišta u Zadru  potpisanu od strane </a:t>
            </a:r>
            <a:r>
              <a:rPr lang="hr-HR" dirty="0" smtClean="0"/>
              <a:t>studenta </a:t>
            </a:r>
            <a:r>
              <a:rPr lang="hr-HR" dirty="0"/>
              <a:t>(za dosje).</a:t>
            </a:r>
          </a:p>
          <a:p>
            <a:pPr lvl="0"/>
            <a:r>
              <a:rPr lang="hr-HR" dirty="0"/>
              <a:t>Tvrdo ukoričeni tiskani primjerak svog rada (ovisno o tome traži li to odjel).</a:t>
            </a:r>
          </a:p>
          <a:p>
            <a:pPr lvl="0"/>
            <a:r>
              <a:rPr lang="hr-HR" dirty="0"/>
              <a:t>CD s PDF dokumentom </a:t>
            </a:r>
            <a:r>
              <a:rPr lang="hr-HR" dirty="0" smtClean="0"/>
              <a:t>završnog ili diplomskog rada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00" y="1861227"/>
            <a:ext cx="1603178" cy="2173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78" y="3022404"/>
            <a:ext cx="1656206" cy="2215139"/>
          </a:xfrm>
          <a:prstGeom prst="rect">
            <a:avLst/>
          </a:prstGeom>
        </p:spPr>
      </p:pic>
      <p:pic>
        <p:nvPicPr>
          <p:cNvPr id="8" name="Picture 2" descr="Cd, Disc, Colorful, About, Storage Medium,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16" y="5336823"/>
            <a:ext cx="1428873" cy="1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6" y="4254308"/>
            <a:ext cx="2287016" cy="10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87243"/>
          </a:xfrm>
        </p:spPr>
        <p:txBody>
          <a:bodyPr/>
          <a:lstStyle/>
          <a:p>
            <a:pPr algn="ctr"/>
            <a:r>
              <a:rPr lang="hr-HR" dirty="0"/>
              <a:t>JEDNOPREDMETNI </a:t>
            </a:r>
            <a:r>
              <a:rPr lang="hr-HR" dirty="0" smtClean="0"/>
              <a:t>STUDIJI - </a:t>
            </a:r>
            <a:r>
              <a:rPr lang="hr-HR" b="1" dirty="0" smtClean="0"/>
              <a:t>Upute djelatnicima tajništva odjela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hr-HR" dirty="0" smtClean="0"/>
          </a:p>
          <a:p>
            <a:pPr lvl="0"/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Odjelni tajnici šalju CD i Izjavu o pohrani u Digitalni repozitorij u </a:t>
            </a:r>
            <a:r>
              <a:rPr lang="hr-HR" b="1" dirty="0" smtClean="0"/>
              <a:t>Sveučilišnu knjižnicu</a:t>
            </a:r>
            <a:r>
              <a:rPr lang="hr-HR" dirty="0" smtClean="0"/>
              <a:t>,</a:t>
            </a:r>
            <a:r>
              <a:rPr lang="hr-HR" b="1" dirty="0" smtClean="0"/>
              <a:t> </a:t>
            </a:r>
            <a:r>
              <a:rPr lang="hr-HR" dirty="0" smtClean="0"/>
              <a:t>a Potvrdu mentora, uvezani tiskani primjerak i potpisanu Izjavu o akademskoj čestitosti ulažu u dosje studenta. 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U ISVU u polje napomena upisuju CD/datum kako bi zabilježili datum predaje CD-a. Na temelju ovog podatka Ured za preddiplomske i diplomske studije može izdati Potvrdu o diplomiranju. </a:t>
            </a:r>
          </a:p>
        </p:txBody>
      </p:sp>
    </p:spTree>
    <p:extLst>
      <p:ext uri="{BB962C8B-B14F-4D97-AF65-F5344CB8AC3E}">
        <p14:creationId xmlns:p14="http://schemas.microsoft.com/office/powerpoint/2010/main" val="26005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694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Acrobat Document</vt:lpstr>
      <vt:lpstr>Digitalni repozitorij Sveučilišta u Zadru</vt:lpstr>
      <vt:lpstr>Zakon o izmjenama i dopunama Zakona o znanstvenoj djelatnosti i visokom obrazovanju (ZZDVO, 2013)</vt:lpstr>
      <vt:lpstr>Sustav Dabar i institucionalni repozitoriji</vt:lpstr>
      <vt:lpstr>Obvezni elementi za Digitalni repozitorij Sveučilišta u Zadru (koje mora sadržavati svaki završni i diplomski rad): </vt:lpstr>
      <vt:lpstr>Izjava o akademskoj čestitosti</vt:lpstr>
      <vt:lpstr>Potvrda Mentora</vt:lpstr>
      <vt:lpstr>Izjava o pohrani završnog ili diplomskog rada u Digitalni repozitorij Sveučilišta u Zadru</vt:lpstr>
      <vt:lpstr>Pri predaji završnog ili diplomskog rada studenti prilažu:</vt:lpstr>
      <vt:lpstr>JEDNOPREDMETNI STUDIJI - Upute djelatnicima tajništva odjela</vt:lpstr>
      <vt:lpstr>DVOPREDMETNI STUDIJI - Upute djelatnicima Ureda za preddiplomske i diplomske studije</vt:lpstr>
      <vt:lpstr>Tajništva i Ured za preddiplomske i diplomske studije pohranjuju u studentskom dosjeu:</vt:lpstr>
      <vt:lpstr>Tajništva ili Ured za preddiplomske i diplomske studije prosljeđuju Sveučilišnoj knjižnici: Izjavu o pohrani u Digitalni repozitorij, Potvrdu mentora i CD (PDF)</vt:lpstr>
      <vt:lpstr>Sveučilišna knjižnica</vt:lpstr>
      <vt:lpstr>PowerPoint Presentation</vt:lpstr>
      <vt:lpstr>Demonstracija repozitorija i unosa</vt:lpstr>
      <vt:lpstr>Pitanja?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repozitorij Sveučilišta u Zadru</dc:title>
  <dc:creator>Mirta</dc:creator>
  <cp:lastModifiedBy>Mirta</cp:lastModifiedBy>
  <cp:revision>25</cp:revision>
  <dcterms:created xsi:type="dcterms:W3CDTF">2015-11-19T14:55:16Z</dcterms:created>
  <dcterms:modified xsi:type="dcterms:W3CDTF">2015-11-30T17:52:03Z</dcterms:modified>
</cp:coreProperties>
</file>