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0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1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28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05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8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87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43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62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8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98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5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0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48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4B2BB-B5D1-4C82-A979-F324C1A97CA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EEB6-37A0-41FF-8CF3-BE293ED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41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zd.hr/" TargetMode="External"/><Relationship Id="rId2" Type="http://schemas.openxmlformats.org/officeDocument/2006/relationships/hyperlink" Target="https://www.unizd.hr/studiji-i-studenti/uredi-za-studije/ured-za-preddiplomske-i-diplomske-studij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mailto:vkotlar@unizd.h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ermanistika.unizd.hr/studiji-i-studiranje/izvedbeni-planovi/red-predavanj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zd.hr/studiji-i-studenti/akademski-kalendar/raspored-sat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vkotlar@unizd.hr" TargetMode="External"/><Relationship Id="rId2" Type="http://schemas.openxmlformats.org/officeDocument/2006/relationships/hyperlink" Target="https://germanistika.unizd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isvu.hr/studomat/pri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kotlar@unizd.hr" TargetMode="External"/><Relationship Id="rId2" Type="http://schemas.openxmlformats.org/officeDocument/2006/relationships/hyperlink" Target="https://www.unizd.hr/studiji-i-studenti/uredi-za-studije/ured-za-preddiplomske-i-diplomske-studij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s://www.isvu.hr/studomat/prija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8206" y="824372"/>
            <a:ext cx="8768573" cy="3626857"/>
          </a:xfrm>
        </p:spPr>
        <p:txBody>
          <a:bodyPr>
            <a:normAutofit fontScale="90000"/>
          </a:bodyPr>
          <a:lstStyle/>
          <a:p>
            <a:pPr algn="l"/>
            <a:r>
              <a:rPr lang="hr-HR" sz="7200" dirty="0" err="1" smtClean="0"/>
              <a:t>Parcijala</a:t>
            </a:r>
            <a:r>
              <a:rPr lang="hr-HR" sz="7200" dirty="0" smtClean="0"/>
              <a:t/>
            </a:r>
            <a:br>
              <a:rPr lang="hr-HR" sz="7200" dirty="0" smtClean="0"/>
            </a:br>
            <a:r>
              <a:rPr lang="hr-HR" sz="2000" dirty="0" smtClean="0"/>
              <a:t>za početnike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 smtClean="0"/>
              <a:t>upute za studente odjela za germanistiku</a:t>
            </a:r>
            <a:br>
              <a:rPr lang="hr-HR" sz="2000" dirty="0" smtClean="0"/>
            </a:br>
            <a:r>
              <a:rPr lang="hr-HR" sz="2000" dirty="0" smtClean="0"/>
              <a:t>sveučilišta u zadru,</a:t>
            </a:r>
            <a:br>
              <a:rPr lang="hr-HR" sz="2000" dirty="0" smtClean="0"/>
            </a:br>
            <a:r>
              <a:rPr lang="hr-HR" sz="2000" dirty="0" smtClean="0">
                <a:solidFill>
                  <a:srgbClr val="FFFF00"/>
                </a:solidFill>
              </a:rPr>
              <a:t>a možda još nekome budu od </a:t>
            </a:r>
            <a:r>
              <a:rPr lang="hr-HR" sz="2000" dirty="0" smtClean="0">
                <a:solidFill>
                  <a:srgbClr val="FFFF00"/>
                </a:solidFill>
              </a:rPr>
              <a:t>koristi</a:t>
            </a: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>
                <a:solidFill>
                  <a:srgbClr val="FF0000"/>
                </a:solidFill>
              </a:rPr>
              <a:t>(SVAKAKO DA JE! UZ DOZVOLU AUTORICE STAVLJAMO </a:t>
            </a:r>
            <a:br>
              <a:rPr lang="hr-HR" sz="2000" dirty="0" smtClean="0">
                <a:solidFill>
                  <a:srgbClr val="FF0000"/>
                </a:solidFill>
              </a:rPr>
            </a:br>
            <a:r>
              <a:rPr lang="hr-HR" sz="2000" dirty="0" smtClean="0">
                <a:solidFill>
                  <a:srgbClr val="FF0000"/>
                </a:solidFill>
              </a:rPr>
              <a:t>NA RASPOLAGANJE I STUDENTICAMA/IMA TALIJANISTIKE! Hvala!)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6181" y="4839418"/>
            <a:ext cx="5957407" cy="1570007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/>
              <a:t>studiram </a:t>
            </a:r>
            <a:r>
              <a:rPr lang="hr-HR" sz="3600" dirty="0" err="1" smtClean="0"/>
              <a:t>dvopredmetno</a:t>
            </a:r>
            <a:r>
              <a:rPr lang="hr-HR" sz="3600" dirty="0"/>
              <a:t>:</a:t>
            </a:r>
            <a:r>
              <a:rPr lang="hr-HR" sz="3600" dirty="0" smtClean="0"/>
              <a:t> </a:t>
            </a:r>
          </a:p>
          <a:p>
            <a:pPr algn="ctr"/>
            <a:r>
              <a:rPr lang="hr-HR" sz="3600" dirty="0" smtClean="0"/>
              <a:t>kako ću upisati </a:t>
            </a:r>
            <a:r>
              <a:rPr lang="hr-HR" sz="3600" dirty="0" err="1" smtClean="0"/>
              <a:t>parcijalu</a:t>
            </a:r>
            <a:r>
              <a:rPr lang="hr-HR" sz="3600" dirty="0" smtClean="0"/>
              <a:t>? </a:t>
            </a:r>
          </a:p>
          <a:p>
            <a:pPr algn="ctr"/>
            <a:endParaRPr lang="en-US" sz="3600" dirty="0"/>
          </a:p>
        </p:txBody>
      </p:sp>
      <p:pic>
        <p:nvPicPr>
          <p:cNvPr id="1026" name="Picture 2" descr="3d man sitting on a pile of books and reading book | Flic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658" y="1324244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333" y="737559"/>
            <a:ext cx="10929667" cy="165195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prema pravilniku o studijima i studiranju sveučilišta u zadru, ako Nisam ISPUNIO UVJETE ZA UPIS VIŠE GODINE – PADAM GODINU. što sad?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27539" y="2104846"/>
            <a:ext cx="8566023" cy="4554746"/>
          </a:xfrm>
        </p:spPr>
        <p:txBody>
          <a:bodyPr>
            <a:normAutofit fontScale="92500"/>
          </a:bodyPr>
          <a:lstStyle/>
          <a:p>
            <a:r>
              <a:rPr lang="hr-HR" dirty="0"/>
              <a:t>N</a:t>
            </a:r>
            <a:r>
              <a:rPr lang="hr-HR" dirty="0" smtClean="0"/>
              <a:t>ajprije MORAM ponovo upisati predmete koje nisam položio/la (e-mail </a:t>
            </a:r>
            <a:r>
              <a:rPr lang="hr-HR" dirty="0" smtClean="0">
                <a:sym typeface="Symbol" panose="05050102010706020507" pitchFamily="18" charset="2"/>
              </a:rPr>
              <a:t> </a:t>
            </a:r>
            <a:r>
              <a:rPr lang="hr-HR" dirty="0" smtClean="0">
                <a:hlinkClick r:id="rId2"/>
              </a:rPr>
              <a:t>STUDENTSKA REFERADA</a:t>
            </a:r>
            <a:r>
              <a:rPr lang="hr-HR" dirty="0" smtClean="0"/>
              <a:t>), ali prvo </a:t>
            </a:r>
            <a:r>
              <a:rPr lang="hr-HR" dirty="0" smtClean="0">
                <a:hlinkClick r:id="rId3"/>
              </a:rPr>
              <a:t>da</a:t>
            </a:r>
            <a:r>
              <a:rPr lang="hr-HR" dirty="0" smtClean="0">
                <a:sym typeface="Symbol" panose="05050102010706020507" pitchFamily="18" charset="2"/>
                <a:hlinkClick r:id="rId3"/>
              </a:rPr>
              <a:t> provjerim </a:t>
            </a:r>
            <a:r>
              <a:rPr lang="hr-HR" dirty="0" smtClean="0">
                <a:sym typeface="Symbol" panose="05050102010706020507" pitchFamily="18" charset="2"/>
              </a:rPr>
              <a:t>kada počinju upisi!</a:t>
            </a:r>
            <a:endParaRPr lang="hr-HR" dirty="0" smtClean="0"/>
          </a:p>
          <a:p>
            <a:r>
              <a:rPr lang="hr-HR" dirty="0" smtClean="0"/>
              <a:t>Potom MOGU </a:t>
            </a:r>
            <a:r>
              <a:rPr lang="hr-HR" dirty="0"/>
              <a:t>predati zamolbu za </a:t>
            </a:r>
            <a:r>
              <a:rPr lang="hr-HR" dirty="0" err="1" smtClean="0"/>
              <a:t>parcijalu</a:t>
            </a:r>
            <a:r>
              <a:rPr lang="hr-HR" dirty="0" smtClean="0"/>
              <a:t>, tj. upis </a:t>
            </a:r>
            <a:r>
              <a:rPr lang="hr-HR" dirty="0"/>
              <a:t>pojedinih predmeta iz više (naredne) godine studija </a:t>
            </a:r>
            <a:r>
              <a:rPr lang="hr-HR" dirty="0" smtClean="0"/>
              <a:t>do </a:t>
            </a:r>
            <a:r>
              <a:rPr lang="hr-HR" dirty="0"/>
              <a:t>vrijednosti zbirno 30 ECTS bodova po semestru, </a:t>
            </a:r>
            <a:r>
              <a:rPr lang="hr-HR" dirty="0" smtClean="0"/>
              <a:t>što uključuje </a:t>
            </a:r>
            <a:r>
              <a:rPr lang="hr-HR" dirty="0"/>
              <a:t>i ECTS bodove predmeta iz prethodne godine koji još nisu </a:t>
            </a:r>
            <a:r>
              <a:rPr lang="hr-HR" dirty="0" smtClean="0"/>
              <a:t>položeni (e-mail </a:t>
            </a:r>
            <a:r>
              <a:rPr lang="hr-HR" dirty="0" smtClean="0">
                <a:sym typeface="Symbol" panose="05050102010706020507" pitchFamily="18" charset="2"/>
              </a:rPr>
              <a:t> </a:t>
            </a:r>
            <a:r>
              <a:rPr lang="hr-HR" dirty="0">
                <a:sym typeface="Symbol" panose="05050102010706020507" pitchFamily="18" charset="2"/>
                <a:hlinkClick r:id="rId4"/>
              </a:rPr>
              <a:t>TAJNIŠTVO ODJELA</a:t>
            </a:r>
            <a:r>
              <a:rPr lang="hr-HR" dirty="0" smtClean="0">
                <a:sym typeface="Symbol" panose="05050102010706020507" pitchFamily="18" charset="2"/>
              </a:rPr>
              <a:t>)</a:t>
            </a:r>
          </a:p>
          <a:p>
            <a:r>
              <a:rPr lang="hr-HR" dirty="0"/>
              <a:t>A</a:t>
            </a:r>
            <a:r>
              <a:rPr lang="hr-HR" dirty="0" smtClean="0"/>
              <a:t>ko nisam položio/la neki izborni predmet, a ponavljač sam, mogu ga zamijeniti drugim – to ću napisati na zamolbu za </a:t>
            </a:r>
            <a:r>
              <a:rPr lang="hr-HR" dirty="0" err="1" smtClean="0"/>
              <a:t>parcijalu</a:t>
            </a:r>
            <a:r>
              <a:rPr lang="hr-HR" dirty="0" smtClean="0"/>
              <a:t> uz posebnu napomenu da se radi o zamjeni (</a:t>
            </a:r>
            <a:r>
              <a:rPr lang="hr-HR" dirty="0"/>
              <a:t>e-mail </a:t>
            </a:r>
            <a:r>
              <a:rPr lang="hr-HR" dirty="0">
                <a:sym typeface="Symbol" panose="05050102010706020507" pitchFamily="18" charset="2"/>
              </a:rPr>
              <a:t> </a:t>
            </a:r>
            <a:r>
              <a:rPr lang="hr-HR" dirty="0">
                <a:sym typeface="Symbol" panose="05050102010706020507" pitchFamily="18" charset="2"/>
                <a:hlinkClick r:id="rId4"/>
              </a:rPr>
              <a:t>TAJNIŠTVO ODJELA</a:t>
            </a:r>
            <a:r>
              <a:rPr lang="hr-HR" dirty="0" smtClean="0">
                <a:sym typeface="Symbol" panose="05050102010706020507" pitchFamily="18" charset="2"/>
              </a:rPr>
              <a:t>)</a:t>
            </a:r>
            <a:endParaRPr lang="hr-HR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79" y="2458630"/>
            <a:ext cx="1366087" cy="3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6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809" y="178570"/>
            <a:ext cx="9905998" cy="1478570"/>
          </a:xfrm>
        </p:spPr>
        <p:txBody>
          <a:bodyPr/>
          <a:lstStyle/>
          <a:p>
            <a:r>
              <a:rPr lang="hr-HR" dirty="0" smtClean="0"/>
              <a:t>O ČEMU TREBAM VODITI RAČUNA?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160" y="1657138"/>
            <a:ext cx="9905999" cy="5123223"/>
          </a:xfrm>
        </p:spPr>
        <p:txBody>
          <a:bodyPr>
            <a:normAutofit/>
          </a:bodyPr>
          <a:lstStyle/>
          <a:p>
            <a:r>
              <a:rPr lang="hr-HR" dirty="0"/>
              <a:t>P</a:t>
            </a:r>
            <a:r>
              <a:rPr lang="hr-HR" dirty="0" smtClean="0"/>
              <a:t>rvo da razjasnim nešto s prethodne stranice ove prezentacije – dakle ja MOGU, ali i NE MORAM upisivati predmete iz više godine studija!!! Bolje da razmislim prije nego donesem odluku: </a:t>
            </a:r>
          </a:p>
          <a:p>
            <a:pPr lvl="1"/>
            <a:r>
              <a:rPr lang="hr-HR" sz="2200" dirty="0"/>
              <a:t>K</a:t>
            </a:r>
            <a:r>
              <a:rPr lang="hr-HR" sz="2200" dirty="0" smtClean="0"/>
              <a:t>oliko predmeta mi je ostalo </a:t>
            </a:r>
            <a:r>
              <a:rPr lang="hr-HR" sz="2200" dirty="0" err="1" smtClean="0"/>
              <a:t>nepoloženo</a:t>
            </a:r>
            <a:r>
              <a:rPr lang="hr-HR" sz="2200" dirty="0" smtClean="0"/>
              <a:t>, pa ih moram ponovo upisati i slušati?</a:t>
            </a:r>
          </a:p>
          <a:p>
            <a:pPr lvl="1"/>
            <a:r>
              <a:rPr lang="hr-HR" sz="2200" dirty="0"/>
              <a:t>H</a:t>
            </a:r>
            <a:r>
              <a:rPr lang="hr-HR" sz="2200" dirty="0" smtClean="0"/>
              <a:t>oću li stići pored tih predmeta slušati i učiti nešto novo?</a:t>
            </a:r>
          </a:p>
          <a:p>
            <a:pPr lvl="1"/>
            <a:r>
              <a:rPr lang="hr-HR" sz="2200" dirty="0"/>
              <a:t>J</a:t>
            </a:r>
            <a:r>
              <a:rPr lang="hr-HR" sz="2200" dirty="0" smtClean="0"/>
              <a:t>er ako ne stignem položiti predmete iz </a:t>
            </a:r>
            <a:r>
              <a:rPr lang="hr-HR" sz="2200" dirty="0" err="1" smtClean="0"/>
              <a:t>parcijale</a:t>
            </a:r>
            <a:r>
              <a:rPr lang="hr-HR" sz="2200" dirty="0" smtClean="0"/>
              <a:t>, onda ću njih dogodine morati ponovo upisati i plaćati kao </a:t>
            </a:r>
            <a:r>
              <a:rPr lang="hr-HR" sz="2200" dirty="0" err="1" smtClean="0"/>
              <a:t>nepoložene</a:t>
            </a:r>
            <a:r>
              <a:rPr lang="hr-HR" sz="2200" dirty="0" smtClean="0"/>
              <a:t> ECTS... </a:t>
            </a:r>
            <a:r>
              <a:rPr lang="hr-HR" sz="2200" dirty="0" err="1" smtClean="0"/>
              <a:t>hmmm</a:t>
            </a:r>
            <a:r>
              <a:rPr lang="hr-HR" sz="2200" dirty="0" smtClean="0"/>
              <a:t>.... </a:t>
            </a:r>
          </a:p>
          <a:p>
            <a:pPr lvl="1"/>
            <a:r>
              <a:rPr lang="hr-HR" sz="2200" dirty="0"/>
              <a:t>A</a:t>
            </a:r>
            <a:r>
              <a:rPr lang="hr-HR" sz="2200" dirty="0" smtClean="0"/>
              <a:t> možda da upišem samo par predmeta iz više godine, samo na jednom studiju, da se ne opteretim previše? </a:t>
            </a:r>
            <a:endParaRPr lang="hr-HR" sz="2200" dirty="0"/>
          </a:p>
          <a:p>
            <a:pPr lvl="1"/>
            <a:r>
              <a:rPr lang="hr-HR" sz="2200" dirty="0"/>
              <a:t>J</a:t>
            </a:r>
            <a:r>
              <a:rPr lang="hr-HR" sz="2200" dirty="0" smtClean="0"/>
              <a:t>er ako ne položim ponavljačke predmete, </a:t>
            </a:r>
          </a:p>
          <a:p>
            <a:pPr marL="457200" lvl="1" indent="0">
              <a:buNone/>
            </a:pPr>
            <a:r>
              <a:rPr lang="hr-HR" sz="2200" dirty="0" smtClean="0"/>
              <a:t>gubim studentska prava!!!</a:t>
            </a:r>
          </a:p>
        </p:txBody>
      </p:sp>
      <p:pic>
        <p:nvPicPr>
          <p:cNvPr id="2050" name="Picture 2" descr="File:Thinking-03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408" y="5695854"/>
            <a:ext cx="4270075" cy="85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78" y="687541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OK. RAZMISLIO/la SAM. PREDAT ĆU ZAMOLBU za zimski semestar. </a:t>
            </a:r>
            <a:br>
              <a:rPr lang="hr-HR" dirty="0" smtClean="0"/>
            </a:br>
            <a:r>
              <a:rPr lang="hr-HR" sz="2900" dirty="0" smtClean="0"/>
              <a:t>za ljetni se i tako predaje kasnije, tek u veljači, pa imam vremena do tada odlučiti hoću li je tražiti</a:t>
            </a:r>
            <a:endParaRPr lang="en-US" sz="2900" dirty="0"/>
          </a:p>
        </p:txBody>
      </p:sp>
      <p:sp>
        <p:nvSpPr>
          <p:cNvPr id="4" name="AutoShape 2" descr="Time Table - Schedule - Period - For Schools - Ope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Time Table - Schedule - Period - For Schools - Open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https://openclipart.org/image/800px/3004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33" y="3637369"/>
            <a:ext cx="4833967" cy="322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86368" y="2838092"/>
            <a:ext cx="6340117" cy="49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A koje predmete mogu tražiti s više godine? Prvo da pogledam </a:t>
            </a:r>
            <a:r>
              <a:rPr lang="hr-HR" b="1" dirty="0" smtClean="0"/>
              <a:t>nove redove predavanja </a:t>
            </a:r>
            <a:r>
              <a:rPr lang="hr-HR" dirty="0" smtClean="0"/>
              <a:t>na mrežnim stranicama – tamo piše koji se predmeti izvode </a:t>
            </a:r>
            <a:r>
              <a:rPr lang="hr-HR" dirty="0" smtClean="0">
                <a:hlinkClick r:id="rId3"/>
              </a:rPr>
              <a:t>na Odjelu za germanistiku</a:t>
            </a:r>
            <a:r>
              <a:rPr lang="hr-HR" dirty="0" smtClean="0"/>
              <a:t>. Tamo ću provjeriti i preduvjete za upis pojedinih predmeta.</a:t>
            </a:r>
          </a:p>
          <a:p>
            <a:r>
              <a:rPr lang="hr-HR" dirty="0" smtClean="0"/>
              <a:t>A bilo bi mudro provjeriti i </a:t>
            </a:r>
            <a:r>
              <a:rPr lang="hr-HR" b="1" dirty="0" smtClean="0">
                <a:hlinkClick r:id="rId4"/>
              </a:rPr>
              <a:t>sveučilišni raspored </a:t>
            </a:r>
            <a:r>
              <a:rPr lang="hr-HR" dirty="0" smtClean="0"/>
              <a:t>– da mi ne uleti predmet iz </a:t>
            </a:r>
            <a:r>
              <a:rPr lang="hr-HR" dirty="0" err="1" smtClean="0"/>
              <a:t>parcijale</a:t>
            </a:r>
            <a:r>
              <a:rPr lang="hr-HR" dirty="0" smtClean="0"/>
              <a:t> u koliziju!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3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64850"/>
            <a:ext cx="9905998" cy="1478570"/>
          </a:xfrm>
        </p:spPr>
        <p:txBody>
          <a:bodyPr>
            <a:normAutofit/>
          </a:bodyPr>
          <a:lstStyle/>
          <a:p>
            <a:r>
              <a:rPr lang="hr-HR" dirty="0" smtClean="0"/>
              <a:t>Zamolba za PARCIJALU se predaje na obrascu koji je dostupan u tajništvu odjela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026" y="1852672"/>
            <a:ext cx="10696755" cy="4875932"/>
          </a:xfrm>
        </p:spPr>
        <p:txBody>
          <a:bodyPr>
            <a:noAutofit/>
          </a:bodyPr>
          <a:lstStyle/>
          <a:p>
            <a:r>
              <a:rPr lang="hr-HR" sz="2200" dirty="0"/>
              <a:t>Čekaj, studiram </a:t>
            </a:r>
            <a:r>
              <a:rPr lang="hr-HR" sz="2200" dirty="0" err="1" smtClean="0"/>
              <a:t>dvopredmetno</a:t>
            </a:r>
            <a:r>
              <a:rPr lang="hr-HR" sz="2200" dirty="0" smtClean="0"/>
              <a:t>, stoga, </a:t>
            </a:r>
            <a:r>
              <a:rPr lang="hr-HR" sz="2200" dirty="0"/>
              <a:t>ako želim upisati predmete iz više godine s oba studija, tada moram napisati dvije zamolbe za </a:t>
            </a:r>
            <a:r>
              <a:rPr lang="hr-HR" sz="2200" dirty="0" err="1"/>
              <a:t>parcijalu</a:t>
            </a:r>
            <a:r>
              <a:rPr lang="hr-HR" sz="2200" dirty="0"/>
              <a:t> i u svako tajništvo poslati zamolbu za taj studij. </a:t>
            </a:r>
            <a:r>
              <a:rPr lang="hr-HR" sz="2200" dirty="0" smtClean="0"/>
              <a:t>Ali, ako </a:t>
            </a:r>
            <a:r>
              <a:rPr lang="hr-HR" sz="2200" dirty="0"/>
              <a:t>ću upisati predmete samo s jednog studija, onda drugom odjelu ne moram niti slati zamolbu!</a:t>
            </a:r>
          </a:p>
          <a:p>
            <a:pPr marL="3600000"/>
            <a:r>
              <a:rPr lang="hr-HR" sz="2200" dirty="0" smtClean="0"/>
              <a:t>Na </a:t>
            </a:r>
            <a:r>
              <a:rPr lang="hr-HR" sz="2200" dirty="0" smtClean="0">
                <a:hlinkClick r:id="rId2"/>
              </a:rPr>
              <a:t>Odjelu za germanistiku </a:t>
            </a:r>
            <a:endParaRPr lang="hr-HR" sz="2200" dirty="0" smtClean="0"/>
          </a:p>
          <a:p>
            <a:pPr marL="3371400" indent="0">
              <a:buNone/>
            </a:pPr>
            <a:r>
              <a:rPr lang="hr-HR" sz="2200" dirty="0">
                <a:sym typeface="Symbol" panose="05050102010706020507" pitchFamily="18" charset="2"/>
              </a:rPr>
              <a:t> </a:t>
            </a:r>
            <a:r>
              <a:rPr lang="hr-HR" sz="2200" dirty="0" smtClean="0">
                <a:sym typeface="Symbol" panose="05050102010706020507" pitchFamily="18" charset="2"/>
              </a:rPr>
              <a:t>   </a:t>
            </a:r>
            <a:r>
              <a:rPr lang="hr-HR" sz="2200" dirty="0" smtClean="0"/>
              <a:t>obrazac se preuzima s mrežnih stranica Odjela, ispunjava </a:t>
            </a:r>
          </a:p>
          <a:p>
            <a:pPr marL="3600000" indent="0">
              <a:spcBef>
                <a:spcPts val="0"/>
              </a:spcBef>
              <a:buNone/>
            </a:pPr>
            <a:r>
              <a:rPr lang="hr-HR" sz="2200" dirty="0" smtClean="0"/>
              <a:t>računalom i šalje na </a:t>
            </a:r>
            <a:r>
              <a:rPr lang="hr-HR" sz="2200" dirty="0" smtClean="0">
                <a:hlinkClick r:id="rId3"/>
              </a:rPr>
              <a:t>e-mail tajnice Odjela</a:t>
            </a:r>
            <a:r>
              <a:rPr lang="hr-HR" sz="2200" dirty="0" smtClean="0"/>
              <a:t>, čim se obavi upis u </a:t>
            </a:r>
          </a:p>
          <a:p>
            <a:pPr marL="36000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2200" dirty="0" smtClean="0"/>
              <a:t>referadi, a najkasnije do 7. listopada.</a:t>
            </a:r>
          </a:p>
          <a:p>
            <a:pPr marL="3600000"/>
            <a:r>
              <a:rPr lang="hr-HR" sz="2200" dirty="0" smtClean="0"/>
              <a:t>Na drugim odjelima je praksa slična, ali ne nužno i ista –  zato ću prvo provjeriti upute na njihovim mrežnim stranicama</a:t>
            </a:r>
          </a:p>
        </p:txBody>
      </p:sp>
      <p:pic>
        <p:nvPicPr>
          <p:cNvPr id="1026" name="Picture 2" descr="student, difficult, read, think, knowledge, university, female, books,  studying, lesson, girl | Pikis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94" b="13910"/>
          <a:stretch/>
        </p:blipFill>
        <p:spPr bwMode="auto">
          <a:xfrm>
            <a:off x="450347" y="3873261"/>
            <a:ext cx="3276264" cy="254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9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ISPUNIO/la SAM OBRAZAC ZA ZIMSKI SEMESTAR I POSLAO U TAJNIŠTVO. ŠTO SAD?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63456"/>
          </a:xfrm>
        </p:spPr>
        <p:txBody>
          <a:bodyPr>
            <a:normAutofit/>
          </a:bodyPr>
          <a:lstStyle/>
          <a:p>
            <a:r>
              <a:rPr lang="hr-HR" dirty="0" smtClean="0"/>
              <a:t>Pričekat ću da netko pregleda i odobri moju zamolbu. Nadam se da će mi odobriti sve što sam tražio/la ... </a:t>
            </a:r>
            <a:r>
              <a:rPr lang="hr-HR" dirty="0" err="1" smtClean="0"/>
              <a:t>hmmm</a:t>
            </a:r>
            <a:r>
              <a:rPr lang="hr-HR" dirty="0" smtClean="0"/>
              <a:t>... Nisam provjerio/la imaju li predmeti neke preduvjete za upis – a ništa, sad ću čekati odgovor. </a:t>
            </a:r>
            <a:endParaRPr lang="hr-HR" dirty="0"/>
          </a:p>
          <a:p>
            <a:r>
              <a:rPr lang="hr-HR" dirty="0" smtClean="0"/>
              <a:t>Jučer sam predao/la zamolbu, nastava počinje uskoro, provjerit ću na </a:t>
            </a:r>
            <a:r>
              <a:rPr lang="hr-HR" dirty="0" err="1" smtClean="0">
                <a:hlinkClick r:id="rId2"/>
              </a:rPr>
              <a:t>Studomatu</a:t>
            </a:r>
            <a:r>
              <a:rPr lang="hr-HR" dirty="0" smtClean="0"/>
              <a:t> koji su mi predmeti odobreni. </a:t>
            </a:r>
          </a:p>
          <a:p>
            <a:r>
              <a:rPr lang="hr-HR" dirty="0" smtClean="0"/>
              <a:t>Gle – na </a:t>
            </a:r>
            <a:r>
              <a:rPr lang="hr-HR" dirty="0" err="1" smtClean="0"/>
              <a:t>Studomatu</a:t>
            </a:r>
            <a:r>
              <a:rPr lang="hr-HR" dirty="0" smtClean="0"/>
              <a:t> vidim da sam upisan na te predmete! </a:t>
            </a:r>
            <a:endParaRPr lang="en-US" dirty="0"/>
          </a:p>
        </p:txBody>
      </p:sp>
      <p:pic>
        <p:nvPicPr>
          <p:cNvPr id="4098" name="Picture 2" descr="Smile Smiley Wink - Free image on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261" y="4454633"/>
            <a:ext cx="3220828" cy="205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tudom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251" y="5399639"/>
            <a:ext cx="34004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0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77" y="12442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znam već sve što ovdje piše, jer sam lani bio/bila na </a:t>
            </a:r>
            <a:r>
              <a:rPr lang="hr-HR" dirty="0" err="1" smtClean="0"/>
              <a:t>parcijali</a:t>
            </a:r>
            <a:r>
              <a:rPr lang="hr-HR" dirty="0" smtClean="0"/>
              <a:t> – nego što je meni sada činiti?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268" y="1706023"/>
            <a:ext cx="10262407" cy="5031207"/>
          </a:xfrm>
        </p:spPr>
        <p:txBody>
          <a:bodyPr>
            <a:normAutofit fontScale="92500" lnSpcReduction="20000"/>
          </a:bodyPr>
          <a:lstStyle/>
          <a:p>
            <a:r>
              <a:rPr lang="hr-HR" dirty="0" err="1"/>
              <a:t>O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 smtClean="0"/>
              <a:t>ostvario</a:t>
            </a:r>
            <a:r>
              <a:rPr lang="hr-HR" dirty="0" smtClean="0"/>
              <a:t>/la</a:t>
            </a:r>
            <a:r>
              <a:rPr lang="en-US" dirty="0" smtClean="0"/>
              <a:t> </a:t>
            </a:r>
            <a:r>
              <a:rPr lang="en-US" dirty="0" err="1"/>
              <a:t>uvjete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u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imam </a:t>
            </a:r>
            <a:r>
              <a:rPr lang="en-US" dirty="0" err="1" smtClean="0"/>
              <a:t>položene</a:t>
            </a:r>
            <a:r>
              <a:rPr lang="hr-HR" dirty="0" smtClean="0"/>
              <a:t> (</a:t>
            </a:r>
            <a:r>
              <a:rPr lang="en-US" dirty="0" err="1" smtClean="0"/>
              <a:t>sve</a:t>
            </a:r>
            <a:r>
              <a:rPr lang="hr-HR" dirty="0" smtClean="0"/>
              <a:t>/neke)</a:t>
            </a:r>
            <a:r>
              <a:rPr lang="en-US" dirty="0" smtClean="0"/>
              <a:t> </a:t>
            </a:r>
            <a:r>
              <a:rPr lang="en-US" dirty="0" err="1"/>
              <a:t>predmete</a:t>
            </a:r>
            <a:r>
              <a:rPr lang="en-US" dirty="0"/>
              <a:t> 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godine</a:t>
            </a:r>
            <a:r>
              <a:rPr lang="hr-HR" dirty="0"/>
              <a:t> </a:t>
            </a:r>
            <a:r>
              <a:rPr lang="hr-HR" dirty="0" smtClean="0"/>
              <a:t>s jednog/oba studija.</a:t>
            </a:r>
            <a:r>
              <a:rPr lang="en-US" dirty="0" smtClean="0"/>
              <a:t> </a:t>
            </a:r>
            <a:endParaRPr lang="hr-HR" dirty="0" smtClean="0"/>
          </a:p>
          <a:p>
            <a:r>
              <a:rPr lang="hr-HR" dirty="0" smtClean="0"/>
              <a:t>I ja se moram najprije upisati u novu akademsku godinu (e-mail </a:t>
            </a:r>
            <a:r>
              <a:rPr lang="hr-HR" dirty="0">
                <a:sym typeface="Symbol" panose="05050102010706020507" pitchFamily="18" charset="2"/>
              </a:rPr>
              <a:t> </a:t>
            </a:r>
            <a:r>
              <a:rPr lang="hr-HR" dirty="0">
                <a:hlinkClick r:id="rId2"/>
              </a:rPr>
              <a:t>STUDENTSKA REFERADA</a:t>
            </a:r>
            <a:r>
              <a:rPr lang="hr-HR" dirty="0"/>
              <a:t>)</a:t>
            </a:r>
            <a:endParaRPr lang="hr-HR" dirty="0" smtClean="0"/>
          </a:p>
          <a:p>
            <a:r>
              <a:rPr lang="hr-HR" dirty="0" smtClean="0"/>
              <a:t>Želim upisati neke predmete iz više godine, pa ću ispuniti zamolbu za </a:t>
            </a:r>
            <a:r>
              <a:rPr lang="hr-HR" dirty="0" err="1" smtClean="0"/>
              <a:t>parcijalu</a:t>
            </a:r>
            <a:r>
              <a:rPr lang="hr-HR" dirty="0" smtClean="0"/>
              <a:t> – idem potražiti obrazac na mrežnim stranicama, ne moram zato ići u tajništvo </a:t>
            </a:r>
            <a:r>
              <a:rPr lang="hr-HR" dirty="0"/>
              <a:t>(e-mail </a:t>
            </a:r>
            <a:r>
              <a:rPr lang="hr-HR" dirty="0">
                <a:sym typeface="Symbol" panose="05050102010706020507" pitchFamily="18" charset="2"/>
              </a:rPr>
              <a:t> </a:t>
            </a:r>
            <a:r>
              <a:rPr lang="hr-HR" dirty="0">
                <a:sym typeface="Symbol" panose="05050102010706020507" pitchFamily="18" charset="2"/>
                <a:hlinkClick r:id="rId3"/>
              </a:rPr>
              <a:t>TAJNIŠTVO ODJELA</a:t>
            </a:r>
            <a:r>
              <a:rPr lang="hr-HR" dirty="0">
                <a:sym typeface="Symbol" panose="05050102010706020507" pitchFamily="18" charset="2"/>
              </a:rPr>
              <a:t>)</a:t>
            </a:r>
          </a:p>
          <a:p>
            <a:r>
              <a:rPr lang="hr-HR" dirty="0" smtClean="0"/>
              <a:t>Dan-dva kasnije ću provjeriti na </a:t>
            </a:r>
            <a:r>
              <a:rPr lang="hr-HR" dirty="0" smtClean="0">
                <a:hlinkClick r:id="rId4"/>
              </a:rPr>
              <a:t>Studomatu</a:t>
            </a:r>
            <a:r>
              <a:rPr lang="hr-HR" dirty="0" smtClean="0"/>
              <a:t> jesu li mi                                             odobreni i upisani predmeti koje sam tražio.</a:t>
            </a:r>
          </a:p>
          <a:p>
            <a:endParaRPr lang="hr-HR" dirty="0" smtClean="0"/>
          </a:p>
          <a:p>
            <a:pPr marL="3240000"/>
            <a:r>
              <a:rPr lang="hr-HR" dirty="0" smtClean="0"/>
              <a:t>Ah, što je dobro sve </a:t>
            </a:r>
          </a:p>
          <a:p>
            <a:pPr marL="3240000" indent="0">
              <a:spcBef>
                <a:spcPts val="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            rješavati online!  </a:t>
            </a:r>
            <a:endParaRPr lang="en-US" dirty="0"/>
          </a:p>
        </p:txBody>
      </p:sp>
      <p:pic>
        <p:nvPicPr>
          <p:cNvPr id="1026" name="Picture 2" descr="Image may contain: coffee cup, coffee, screen and drin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55" y="4178721"/>
            <a:ext cx="4366846" cy="267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9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357</TotalTime>
  <Words>673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Symbol</vt:lpstr>
      <vt:lpstr>Trebuchet MS</vt:lpstr>
      <vt:lpstr>Tw Cen MT</vt:lpstr>
      <vt:lpstr>Circuit</vt:lpstr>
      <vt:lpstr>Parcijala za početnike     upute za studente odjela za germanistiku sveučilišta u zadru, a možda još nekome budu od koristi (SVAKAKO DA JE! UZ DOZVOLU AUTORICE STAVLJAMO  NA RASPOLAGANJE I STUDENTICAMA/IMA TALIJANISTIKE! Hvala!)</vt:lpstr>
      <vt:lpstr>prema pravilniku o studijima i studiranju sveučilišta u zadru, ako Nisam ISPUNIO UVJETE ZA UPIS VIŠE GODINE – PADAM GODINU. što sad?  </vt:lpstr>
      <vt:lpstr>O ČEMU TREBAM VODITI RAČUNA?</vt:lpstr>
      <vt:lpstr>OK. RAZMISLIO/la SAM. PREDAT ĆU ZAMOLBU za zimski semestar.  za ljetni se i tako predaje kasnije, tek u veljači, pa imam vremena do tada odlučiti hoću li je tražiti</vt:lpstr>
      <vt:lpstr>Zamolba za PARCIJALU se predaje na obrascu koji je dostupan u tajništvu odjela</vt:lpstr>
      <vt:lpstr>ISPUNIO/la SAM OBRAZAC ZA ZIMSKI SEMESTAR I POSLAO U TAJNIŠTVO. ŠTO SAD?</vt:lpstr>
      <vt:lpstr>znam već sve što ovdje piše, jer sam lani bio/bila na parcijali – nego što je meni sada činiti?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Parcijala</dc:title>
  <dc:creator>vikotlar</dc:creator>
  <cp:lastModifiedBy>mbotic</cp:lastModifiedBy>
  <cp:revision>33</cp:revision>
  <dcterms:created xsi:type="dcterms:W3CDTF">2020-09-10T13:29:47Z</dcterms:created>
  <dcterms:modified xsi:type="dcterms:W3CDTF">2020-09-24T06:45:27Z</dcterms:modified>
</cp:coreProperties>
</file>