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76" r:id="rId3"/>
    <p:sldId id="278" r:id="rId4"/>
    <p:sldId id="258" r:id="rId5"/>
    <p:sldId id="280" r:id="rId6"/>
    <p:sldId id="259" r:id="rId7"/>
    <p:sldId id="260" r:id="rId8"/>
    <p:sldId id="261" r:id="rId9"/>
    <p:sldId id="281" r:id="rId10"/>
    <p:sldId id="262" r:id="rId11"/>
    <p:sldId id="282" r:id="rId12"/>
    <p:sldId id="263" r:id="rId13"/>
    <p:sldId id="264" r:id="rId14"/>
    <p:sldId id="265" r:id="rId15"/>
    <p:sldId id="267" r:id="rId16"/>
    <p:sldId id="273" r:id="rId17"/>
    <p:sldId id="269" r:id="rId18"/>
    <p:sldId id="270" r:id="rId19"/>
    <p:sldId id="274" r:id="rId20"/>
    <p:sldId id="275" r:id="rId21"/>
    <p:sldId id="272" r:id="rId2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dran Vuković" initials="VV" lastIdx="2" clrIdx="0">
    <p:extLst>
      <p:ext uri="{19B8F6BF-5375-455C-9EA6-DF929625EA0E}">
        <p15:presenceInfo xmlns:p15="http://schemas.microsoft.com/office/powerpoint/2012/main" userId="Vedran Vukovi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86936" autoAdjust="0"/>
  </p:normalViewPr>
  <p:slideViewPr>
    <p:cSldViewPr snapToGrid="0">
      <p:cViewPr varScale="1">
        <p:scale>
          <a:sx n="101" d="100"/>
          <a:sy n="101" d="100"/>
        </p:scale>
        <p:origin x="193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426257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3191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6438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7706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1444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7859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6013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8681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hr-HR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3039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6264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-HR" sz="1400" b="1" dirty="0">
                <a:solidFill>
                  <a:schemeClr val="bg1"/>
                </a:solidFill>
              </a:rPr>
              <a:t>NAPOMENA :</a:t>
            </a:r>
            <a:r>
              <a:rPr lang="hr-HR" sz="1400" b="0" dirty="0">
                <a:solidFill>
                  <a:schemeClr val="bg1"/>
                </a:solidFill>
              </a:rPr>
              <a:t> Preporučena praksa (Točka 13.) je da se otvori zaseban kolegij za provjeru</a:t>
            </a:r>
            <a:r>
              <a:rPr lang="hr-HR" sz="1400" b="1" dirty="0">
                <a:solidFill>
                  <a:schemeClr val="bg1"/>
                </a:solidFill>
              </a:rPr>
              <a:t> RADNE verzije rada </a:t>
            </a:r>
            <a:r>
              <a:rPr lang="hr-HR" sz="1400" b="0" dirty="0">
                <a:solidFill>
                  <a:schemeClr val="bg1"/>
                </a:solidFill>
              </a:rPr>
              <a:t>s postavkom </a:t>
            </a:r>
            <a:r>
              <a:rPr lang="hr-HR" sz="1400" b="1" i="1" dirty="0">
                <a:solidFill>
                  <a:schemeClr val="bg1"/>
                </a:solidFill>
              </a:rPr>
              <a:t>NO REPOSITORY</a:t>
            </a:r>
            <a:r>
              <a:rPr lang="hr-HR" sz="1400" b="0" dirty="0">
                <a:solidFill>
                  <a:schemeClr val="bg1"/>
                </a:solidFill>
              </a:rPr>
              <a:t>, te drugi kolegij za </a:t>
            </a:r>
            <a:r>
              <a:rPr lang="hr-HR" sz="1400" b="1" dirty="0">
                <a:solidFill>
                  <a:schemeClr val="bg1"/>
                </a:solidFill>
              </a:rPr>
              <a:t>KONAČNU verziju rada </a:t>
            </a:r>
            <a:r>
              <a:rPr lang="hr-HR" sz="1400" b="0" dirty="0">
                <a:solidFill>
                  <a:schemeClr val="bg1"/>
                </a:solidFill>
              </a:rPr>
              <a:t>s postavkom </a:t>
            </a:r>
            <a:r>
              <a:rPr lang="hr-HR" sz="1400" b="1" i="1" dirty="0">
                <a:solidFill>
                  <a:schemeClr val="bg1"/>
                </a:solidFill>
              </a:rPr>
              <a:t>STANDARD PAPER REPOSITORY</a:t>
            </a:r>
            <a:r>
              <a:rPr lang="hr-HR" sz="1400" b="0" dirty="0">
                <a:solidFill>
                  <a:schemeClr val="bg1"/>
                </a:solidFill>
              </a:rPr>
              <a:t>. Nakon što se radna verzija rada uredi do završnog stanja onda se završno provjerava u zadatku koji se kreira za provjeru konačne verzije radova (s postavkom </a:t>
            </a:r>
            <a:r>
              <a:rPr lang="hr-HR" sz="1400" b="0" i="1" dirty="0">
                <a:solidFill>
                  <a:schemeClr val="bg1"/>
                </a:solidFill>
              </a:rPr>
              <a:t>Standard </a:t>
            </a:r>
            <a:r>
              <a:rPr lang="hr-HR" sz="1400" b="0" i="1" dirty="0" err="1">
                <a:solidFill>
                  <a:schemeClr val="bg1"/>
                </a:solidFill>
              </a:rPr>
              <a:t>Paper</a:t>
            </a:r>
            <a:r>
              <a:rPr lang="hr-HR" sz="1400" b="0" i="1" dirty="0">
                <a:solidFill>
                  <a:schemeClr val="bg1"/>
                </a:solidFill>
              </a:rPr>
              <a:t> </a:t>
            </a:r>
            <a:r>
              <a:rPr lang="hr-HR" sz="1400" b="0" i="1" dirty="0" err="1">
                <a:solidFill>
                  <a:schemeClr val="bg1"/>
                </a:solidFill>
              </a:rPr>
              <a:t>Repository</a:t>
            </a:r>
            <a:r>
              <a:rPr lang="hr-HR" sz="1400" b="0" dirty="0">
                <a:solidFill>
                  <a:schemeClr val="bg1"/>
                </a:solidFill>
              </a:rPr>
              <a:t>) ! </a:t>
            </a:r>
            <a:r>
              <a:rPr lang="hr-HR" sz="1400" b="1" dirty="0">
                <a:solidFill>
                  <a:schemeClr val="bg1"/>
                </a:solidFill>
              </a:rPr>
              <a:t>Nikada nemojte sami brisati radove iz zadatka sa uključenom postavkom </a:t>
            </a:r>
            <a:r>
              <a:rPr lang="hr-HR" sz="1400" b="1" i="1" dirty="0">
                <a:solidFill>
                  <a:schemeClr val="bg1"/>
                </a:solidFill>
              </a:rPr>
              <a:t>Standard </a:t>
            </a:r>
            <a:r>
              <a:rPr lang="hr-HR" sz="1400" b="1" i="1" dirty="0" err="1">
                <a:solidFill>
                  <a:schemeClr val="bg1"/>
                </a:solidFill>
              </a:rPr>
              <a:t>Paper</a:t>
            </a:r>
            <a:r>
              <a:rPr lang="hr-HR" sz="1400" b="1" i="1" dirty="0">
                <a:solidFill>
                  <a:schemeClr val="bg1"/>
                </a:solidFill>
              </a:rPr>
              <a:t> </a:t>
            </a:r>
            <a:r>
              <a:rPr lang="hr-HR" sz="1400" b="1" i="1" dirty="0" err="1">
                <a:solidFill>
                  <a:schemeClr val="bg1"/>
                </a:solidFill>
              </a:rPr>
              <a:t>Repository</a:t>
            </a:r>
            <a:r>
              <a:rPr lang="hr-HR" sz="1400" b="1" i="1" dirty="0">
                <a:solidFill>
                  <a:schemeClr val="bg1"/>
                </a:solidFill>
              </a:rPr>
              <a:t> !</a:t>
            </a:r>
            <a:r>
              <a:rPr lang="hr-HR" sz="1400" b="0" i="0" dirty="0">
                <a:solidFill>
                  <a:schemeClr val="bg1"/>
                </a:solidFill>
              </a:rPr>
              <a:t> Obratite se na </a:t>
            </a:r>
            <a:r>
              <a:rPr lang="hr-HR" sz="1400" b="1" i="0" dirty="0">
                <a:solidFill>
                  <a:schemeClr val="bg1"/>
                </a:solidFill>
              </a:rPr>
              <a:t>turnitin@unizd.hr </a:t>
            </a:r>
            <a:r>
              <a:rPr lang="hr-HR" sz="1400" b="0" i="0" dirty="0">
                <a:solidFill>
                  <a:schemeClr val="bg1"/>
                </a:solidFill>
              </a:rPr>
              <a:t>sa zahtjevom za brisanje rada .</a:t>
            </a:r>
            <a:endParaRPr lang="hr-HR" sz="1400" b="1" i="1" dirty="0">
              <a:solidFill>
                <a:schemeClr val="bg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hr-HR" sz="1400" b="1" dirty="0">
                <a:solidFill>
                  <a:schemeClr val="bg1"/>
                </a:solidFill>
              </a:rPr>
              <a:t>Npr. </a:t>
            </a:r>
          </a:p>
          <a:p>
            <a:pPr lvl="0">
              <a:spcBef>
                <a:spcPts val="0"/>
              </a:spcBef>
              <a:buNone/>
            </a:pPr>
            <a:r>
              <a:rPr lang="hr-HR" sz="1400" b="0" dirty="0">
                <a:solidFill>
                  <a:schemeClr val="bg1"/>
                </a:solidFill>
              </a:rPr>
              <a:t>Zadatak 1. – Završni rad Hrvoja Horvata – RADNA verzija (</a:t>
            </a:r>
            <a:r>
              <a:rPr lang="hr-HR" sz="1400" b="0" i="1" dirty="0">
                <a:solidFill>
                  <a:schemeClr val="bg1"/>
                </a:solidFill>
              </a:rPr>
              <a:t>No </a:t>
            </a:r>
            <a:r>
              <a:rPr lang="hr-HR" sz="1400" b="0" i="1" dirty="0" err="1">
                <a:solidFill>
                  <a:schemeClr val="bg1"/>
                </a:solidFill>
              </a:rPr>
              <a:t>Repository</a:t>
            </a:r>
            <a:r>
              <a:rPr lang="hr-HR" sz="1400" b="0" dirty="0">
                <a:solidFill>
                  <a:schemeClr val="bg1"/>
                </a:solidFill>
              </a:rPr>
              <a:t>)</a:t>
            </a:r>
          </a:p>
          <a:p>
            <a:pPr lvl="0">
              <a:spcBef>
                <a:spcPts val="0"/>
              </a:spcBef>
              <a:buNone/>
            </a:pPr>
            <a:r>
              <a:rPr lang="hr-HR" sz="1400" b="0" dirty="0">
                <a:solidFill>
                  <a:schemeClr val="bg1"/>
                </a:solidFill>
              </a:rPr>
              <a:t>Zadatak 2. – Završni rad Hrvoja Horvata – KONAČNA verzija (</a:t>
            </a:r>
            <a:r>
              <a:rPr lang="hr-HR" sz="1400" b="0" i="1" dirty="0">
                <a:solidFill>
                  <a:schemeClr val="bg1"/>
                </a:solidFill>
              </a:rPr>
              <a:t>Standard </a:t>
            </a:r>
            <a:r>
              <a:rPr lang="hr-HR" sz="1400" b="0" i="1" dirty="0" err="1">
                <a:solidFill>
                  <a:schemeClr val="bg1"/>
                </a:solidFill>
              </a:rPr>
              <a:t>Paper</a:t>
            </a:r>
            <a:r>
              <a:rPr lang="hr-HR" sz="1400" b="0" i="1" dirty="0">
                <a:solidFill>
                  <a:schemeClr val="bg1"/>
                </a:solidFill>
              </a:rPr>
              <a:t> </a:t>
            </a:r>
            <a:r>
              <a:rPr lang="hr-HR" sz="1400" b="0" i="1" dirty="0" err="1">
                <a:solidFill>
                  <a:schemeClr val="bg1"/>
                </a:solidFill>
              </a:rPr>
              <a:t>Repository</a:t>
            </a:r>
            <a:r>
              <a:rPr lang="hr-HR" sz="1400" b="0" dirty="0">
                <a:solidFill>
                  <a:schemeClr val="bg1"/>
                </a:solidFill>
              </a:rPr>
              <a:t>)</a:t>
            </a:r>
          </a:p>
          <a:p>
            <a:pPr lvl="0">
              <a:spcBef>
                <a:spcPts val="0"/>
              </a:spcBef>
              <a:buNone/>
            </a:pPr>
            <a:endParaRPr sz="1400" b="0" dirty="0">
              <a:solidFill>
                <a:schemeClr val="bg1"/>
              </a:solidFill>
            </a:endParaRPr>
          </a:p>
        </p:txBody>
      </p:sp>
      <p:sp>
        <p:nvSpPr>
          <p:cNvPr id="186" name="Shape 18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hr-HR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4228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193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hr-HR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2094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hr-HR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657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50" y="2171687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7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00" cy="63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hr-H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iedu.hr/statistika-i-stanje-sustava/maticne-ustanove/popis" TargetMode="External"/><Relationship Id="rId2" Type="http://schemas.openxmlformats.org/officeDocument/2006/relationships/hyperlink" Target="https://shibboleth.turnitin.com/Shibboleth.sso/Login?SAML=1&amp;target=https://shibboleth.turnitin.com/shibboleth&amp;entityID=https://login.aaiedu.hr/edugain/saml2/idp/metadata.ph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582266" y="234888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64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hr-HR" sz="3200" b="0" i="0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Korisničke upute za nastavnike</a:t>
            </a:r>
          </a:p>
          <a:p>
            <a:pPr marL="0" marR="0" lvl="0" indent="0" algn="ctr" rtl="0">
              <a:spcBef>
                <a:spcPts val="640"/>
              </a:spcBef>
              <a:buClr>
                <a:srgbClr val="888888"/>
              </a:buClr>
              <a:buSzPct val="25000"/>
              <a:buFont typeface="Arial"/>
              <a:buNone/>
            </a:pPr>
            <a:endParaRPr lang="hr-HR" sz="3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 l="32469" t="44727" r="32469" b="40173"/>
          <a:stretch/>
        </p:blipFill>
        <p:spPr>
          <a:xfrm>
            <a:off x="2610691" y="2636911"/>
            <a:ext cx="4237892" cy="102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 rotWithShape="1">
          <a:blip r:embed="rId4">
            <a:alphaModFix/>
          </a:blip>
          <a:srcRect l="35748" t="35570" r="36512" b="29904"/>
          <a:stretch/>
        </p:blipFill>
        <p:spPr>
          <a:xfrm>
            <a:off x="3491880" y="188640"/>
            <a:ext cx="1953172" cy="1367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-HR"/>
              <a:t> 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93075" y="162395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-HR" dirty="0"/>
              <a:t> 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602550" y="274636"/>
            <a:ext cx="3124720" cy="2897189"/>
          </a:xfrm>
          <a:prstGeom prst="rect">
            <a:avLst/>
          </a:prstGeom>
          <a:noFill/>
          <a:ln w="349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152400" lvl="0">
              <a:buClr>
                <a:srgbClr val="FF9900"/>
              </a:buClr>
              <a:buSzPct val="100000"/>
            </a:pPr>
            <a:endParaRPr lang="hr-HR" sz="1600" b="1" u="sng" dirty="0">
              <a:solidFill>
                <a:srgbClr val="FF0000"/>
              </a:solidFill>
            </a:endParaRPr>
          </a:p>
          <a:p>
            <a:pPr marL="152400" lvl="0">
              <a:buClr>
                <a:srgbClr val="FF9900"/>
              </a:buClr>
              <a:buSzPct val="100000"/>
            </a:pPr>
            <a:endParaRPr lang="hr-HR" sz="1600" b="1" u="sng" dirty="0">
              <a:solidFill>
                <a:srgbClr val="FF0000"/>
              </a:solidFill>
            </a:endParaRPr>
          </a:p>
          <a:p>
            <a:pPr marL="152400" lvl="0">
              <a:buClr>
                <a:srgbClr val="FF9900"/>
              </a:buClr>
              <a:buSzPct val="100000"/>
            </a:pPr>
            <a:endParaRPr lang="hr-HR" sz="1600" b="1" u="sng" dirty="0">
              <a:solidFill>
                <a:srgbClr val="FF0000"/>
              </a:solidFill>
            </a:endParaRPr>
          </a:p>
          <a:p>
            <a:pPr marL="152400" lvl="0">
              <a:buClr>
                <a:srgbClr val="FF9900"/>
              </a:buClr>
              <a:buSzPct val="100000"/>
            </a:pPr>
            <a:r>
              <a:rPr lang="hr-HR" sz="1600" b="1" u="sng" dirty="0">
                <a:solidFill>
                  <a:srgbClr val="FF0000"/>
                </a:solidFill>
              </a:rPr>
              <a:t>13. VAŽNO</a:t>
            </a:r>
          </a:p>
          <a:p>
            <a:pPr marL="438150" lvl="0" indent="-285750">
              <a:buClr>
                <a:srgbClr val="FF9900"/>
              </a:buClr>
              <a:buSzPct val="100000"/>
              <a:buFontTx/>
              <a:buChar char="-"/>
            </a:pPr>
            <a:r>
              <a:rPr lang="hr-HR" dirty="0">
                <a:solidFill>
                  <a:schemeClr val="tx1"/>
                </a:solidFill>
              </a:rPr>
              <a:t>Ako provjeravate </a:t>
            </a:r>
            <a:r>
              <a:rPr lang="hr-HR" b="1" u="sng" dirty="0">
                <a:solidFill>
                  <a:schemeClr val="tx1"/>
                </a:solidFill>
              </a:rPr>
              <a:t>RADNU verziju</a:t>
            </a:r>
            <a:r>
              <a:rPr lang="hr-HR" b="1" dirty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rada koja će se još dorađivati i provjeravati u tom kolegiju odaberite </a:t>
            </a:r>
            <a:r>
              <a:rPr lang="hr-HR" b="1" i="1" u="sng" dirty="0">
                <a:solidFill>
                  <a:schemeClr val="tx1"/>
                </a:solidFill>
              </a:rPr>
              <a:t>NO REPOSITORY</a:t>
            </a:r>
          </a:p>
          <a:p>
            <a:pPr marL="152400" lvl="0">
              <a:buClr>
                <a:srgbClr val="FF9900"/>
              </a:buClr>
              <a:buSzPct val="100000"/>
            </a:pPr>
            <a:endParaRPr lang="hr-HR" b="1" i="1" u="sng" dirty="0">
              <a:solidFill>
                <a:schemeClr val="tx1"/>
              </a:solidFill>
            </a:endParaRPr>
          </a:p>
          <a:p>
            <a:pPr marL="438150" lvl="0" indent="-285750">
              <a:buClr>
                <a:srgbClr val="FF9900"/>
              </a:buClr>
              <a:buSzPct val="100000"/>
              <a:buFontTx/>
              <a:buChar char="-"/>
            </a:pPr>
            <a:r>
              <a:rPr lang="hr-HR" dirty="0">
                <a:solidFill>
                  <a:schemeClr val="tx1"/>
                </a:solidFill>
              </a:rPr>
              <a:t>Ako provjeravate </a:t>
            </a:r>
            <a:r>
              <a:rPr lang="hr-HR" b="1" u="sng" dirty="0">
                <a:solidFill>
                  <a:schemeClr val="tx1"/>
                </a:solidFill>
              </a:rPr>
              <a:t>KONAČNU verziju </a:t>
            </a:r>
            <a:r>
              <a:rPr lang="hr-HR" dirty="0">
                <a:solidFill>
                  <a:schemeClr val="tx1"/>
                </a:solidFill>
              </a:rPr>
              <a:t>rada koja se trajno pohranjuje u sustavu odaberite </a:t>
            </a:r>
            <a:r>
              <a:rPr lang="hr-HR" b="1" i="1" u="sng" dirty="0">
                <a:solidFill>
                  <a:schemeClr val="tx1"/>
                </a:solidFill>
              </a:rPr>
              <a:t>STANDARD PAPER REPOSITORY</a:t>
            </a:r>
            <a:r>
              <a:rPr lang="hr-HR" b="1" i="1" dirty="0">
                <a:solidFill>
                  <a:schemeClr val="tx1"/>
                </a:solidFill>
              </a:rPr>
              <a:t> </a:t>
            </a:r>
            <a:r>
              <a:rPr lang="hr-HR" dirty="0">
                <a:solidFill>
                  <a:schemeClr val="tx1"/>
                </a:solidFill>
              </a:rPr>
              <a:t>pri kreiranju zadatka</a:t>
            </a:r>
          </a:p>
          <a:p>
            <a:pPr marL="152400" lvl="0">
              <a:buClr>
                <a:srgbClr val="FF9900"/>
              </a:buClr>
              <a:buSzPct val="100000"/>
            </a:pPr>
            <a:endParaRPr lang="hr-HR" b="1" i="1" dirty="0">
              <a:solidFill>
                <a:schemeClr val="tx1"/>
              </a:solidFill>
            </a:endParaRPr>
          </a:p>
          <a:p>
            <a:pPr marL="152400" lvl="0">
              <a:buClr>
                <a:srgbClr val="FF9900"/>
              </a:buClr>
              <a:buSzPct val="100000"/>
            </a:pPr>
            <a:endParaRPr lang="hr-HR" b="1" i="1" dirty="0">
              <a:solidFill>
                <a:schemeClr val="tx1"/>
              </a:solidFill>
            </a:endParaRPr>
          </a:p>
          <a:p>
            <a:pPr marL="152400" lvl="0">
              <a:buClr>
                <a:srgbClr val="FF9900"/>
              </a:buClr>
              <a:buSzPct val="100000"/>
            </a:pPr>
            <a:endParaRPr lang="hr-HR" sz="2000" u="sng" dirty="0">
              <a:solidFill>
                <a:srgbClr val="FF0000"/>
              </a:solidFill>
            </a:endParaRPr>
          </a:p>
        </p:txBody>
      </p:sp>
      <p:pic>
        <p:nvPicPr>
          <p:cNvPr id="201" name="Shape 201"/>
          <p:cNvPicPr preferRelativeResize="0"/>
          <p:nvPr/>
        </p:nvPicPr>
        <p:blipFill rotWithShape="1">
          <a:blip r:embed="rId3">
            <a:alphaModFix/>
          </a:blip>
          <a:srcRect l="723" t="23989" r="38493" b="43701"/>
          <a:stretch/>
        </p:blipFill>
        <p:spPr>
          <a:xfrm>
            <a:off x="602549" y="4195232"/>
            <a:ext cx="6908964" cy="216111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/>
          <p:nvPr/>
        </p:nvSpPr>
        <p:spPr>
          <a:xfrm>
            <a:off x="602549" y="4107202"/>
            <a:ext cx="4719676" cy="5049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693075" y="5703612"/>
            <a:ext cx="1212000" cy="2826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 txBox="1"/>
          <p:nvPr/>
        </p:nvSpPr>
        <p:spPr>
          <a:xfrm>
            <a:off x="7511513" y="4249584"/>
            <a:ext cx="1175287" cy="1305342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-HR" dirty="0"/>
              <a:t>Izgled sučelja </a:t>
            </a:r>
          </a:p>
          <a:p>
            <a:pPr lvl="0">
              <a:spcBef>
                <a:spcPts val="0"/>
              </a:spcBef>
              <a:buNone/>
            </a:pPr>
            <a:r>
              <a:rPr lang="hr-HR" dirty="0"/>
              <a:t>nakon dodavanja zadatka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hr-H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094D2E2-AA2F-4ED4-9349-C8DF8D6ED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100" y="274638"/>
            <a:ext cx="4376700" cy="373130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16A7A1FF-F546-4F85-8D93-E0D1B78839F7}"/>
              </a:ext>
            </a:extLst>
          </p:cNvPr>
          <p:cNvCxnSpPr>
            <a:cxnSpLocks/>
          </p:cNvCxnSpPr>
          <p:nvPr/>
        </p:nvCxnSpPr>
        <p:spPr>
          <a:xfrm>
            <a:off x="3727270" y="817636"/>
            <a:ext cx="889236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Shape 198"/>
          <p:cNvSpPr txBox="1"/>
          <p:nvPr/>
        </p:nvSpPr>
        <p:spPr>
          <a:xfrm>
            <a:off x="4616506" y="1043938"/>
            <a:ext cx="4070294" cy="1123007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hr-HR" b="1" dirty="0">
                <a:solidFill>
                  <a:schemeClr val="dk1"/>
                </a:solidFill>
              </a:rPr>
              <a:t>14.</a:t>
            </a:r>
            <a:r>
              <a:rPr lang="hr-HR" dirty="0">
                <a:solidFill>
                  <a:schemeClr val="dk1"/>
                </a:solidFill>
              </a:rPr>
              <a:t> Mogućnosti pretraživanja: </a:t>
            </a:r>
          </a:p>
          <a:p>
            <a:pPr marL="152400" lvl="0" algn="r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hr-HR" dirty="0">
                <a:solidFill>
                  <a:schemeClr val="dk1"/>
                </a:solidFill>
              </a:rPr>
              <a:t>- repozitorij studentskih radova</a:t>
            </a:r>
          </a:p>
          <a:p>
            <a:pPr marL="152400" lvl="0" algn="r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hr-HR" dirty="0">
                <a:solidFill>
                  <a:schemeClr val="dk1"/>
                </a:solidFill>
              </a:rPr>
              <a:t>- trenutni i arhivirani web</a:t>
            </a:r>
          </a:p>
          <a:p>
            <a:pPr marL="152400" lvl="0" algn="r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hr-HR" dirty="0">
                <a:solidFill>
                  <a:schemeClr val="dk1"/>
                </a:solidFill>
              </a:rPr>
              <a:t>- periodika, časopisi i knj</a:t>
            </a:r>
            <a:r>
              <a:rPr lang="hr-HR" sz="1200" dirty="0">
                <a:solidFill>
                  <a:schemeClr val="dk1"/>
                </a:solidFill>
              </a:rPr>
              <a:t>ige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4616506" y="2269162"/>
            <a:ext cx="4070294" cy="785611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228600" lvl="0" algn="r" rtl="0">
              <a:spcBef>
                <a:spcPts val="0"/>
              </a:spcBef>
              <a:buClr>
                <a:schemeClr val="dk1"/>
              </a:buClr>
            </a:pPr>
            <a:endParaRPr lang="hr-HR" dirty="0">
              <a:solidFill>
                <a:schemeClr val="dk1"/>
              </a:solidFill>
            </a:endParaRPr>
          </a:p>
          <a:p>
            <a:pPr marL="228600" lvl="0" algn="r" rtl="0">
              <a:spcBef>
                <a:spcPts val="0"/>
              </a:spcBef>
              <a:buClr>
                <a:schemeClr val="dk1"/>
              </a:buClr>
            </a:pPr>
            <a:r>
              <a:rPr lang="hr-HR" b="1" dirty="0">
                <a:solidFill>
                  <a:schemeClr val="dk1"/>
                </a:solidFill>
              </a:rPr>
              <a:t>15. </a:t>
            </a:r>
            <a:r>
              <a:rPr lang="hr-HR" dirty="0">
                <a:solidFill>
                  <a:schemeClr val="dk1"/>
                </a:solidFill>
              </a:rPr>
              <a:t>Želite li spremiti postavke </a:t>
            </a:r>
          </a:p>
          <a:p>
            <a:pPr marL="228600" lvl="0" algn="r" rtl="0">
              <a:spcBef>
                <a:spcPts val="0"/>
              </a:spcBef>
              <a:buClr>
                <a:schemeClr val="dk1"/>
              </a:buClr>
            </a:pPr>
            <a:r>
              <a:rPr lang="hr-HR" dirty="0">
                <a:solidFill>
                  <a:schemeClr val="dk1"/>
                </a:solidFill>
              </a:rPr>
              <a:t>kao zadane za buduće zadatke?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D24BCA0-BE64-41F7-A110-747EBEAC5B55}"/>
              </a:ext>
            </a:extLst>
          </p:cNvPr>
          <p:cNvSpPr/>
          <p:nvPr/>
        </p:nvSpPr>
        <p:spPr>
          <a:xfrm>
            <a:off x="4616506" y="463927"/>
            <a:ext cx="1374991" cy="477724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0" name="Shape 200"/>
          <p:cNvSpPr/>
          <p:nvPr/>
        </p:nvSpPr>
        <p:spPr>
          <a:xfrm>
            <a:off x="4293525" y="3510441"/>
            <a:ext cx="1028700" cy="386614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20246D-4971-4B2E-B4A4-B03B2EF16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b="1" u="sng" dirty="0"/>
              <a:t>Dodavanje novog zadatka u istom kolegiju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F73BF78-6EA3-4632-8551-82172A9419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hr-H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CD0F7D6-3C2D-490B-810B-C976A82E1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65" y="2179984"/>
            <a:ext cx="4135646" cy="40293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F54D650-2C55-434A-8572-10D9C76F0B7D}"/>
              </a:ext>
            </a:extLst>
          </p:cNvPr>
          <p:cNvSpPr txBox="1"/>
          <p:nvPr/>
        </p:nvSpPr>
        <p:spPr>
          <a:xfrm>
            <a:off x="457200" y="191588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724379D-EE1D-46A2-8A01-C29F12931966}"/>
              </a:ext>
            </a:extLst>
          </p:cNvPr>
          <p:cNvSpPr txBox="1"/>
          <p:nvPr/>
        </p:nvSpPr>
        <p:spPr>
          <a:xfrm>
            <a:off x="457200" y="1372234"/>
            <a:ext cx="8229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Ako u istom kolegiju (</a:t>
            </a:r>
            <a:r>
              <a:rPr lang="hr-HR" sz="2000" i="1" dirty="0" err="1"/>
              <a:t>Class</a:t>
            </a:r>
            <a:r>
              <a:rPr lang="hr-HR" sz="2000" dirty="0"/>
              <a:t>) dodajete novi zadatak (</a:t>
            </a:r>
            <a:r>
              <a:rPr lang="hr-HR" sz="2000" i="1" dirty="0" err="1"/>
              <a:t>Assignment</a:t>
            </a:r>
            <a:r>
              <a:rPr lang="hr-HR" sz="2000" dirty="0"/>
              <a:t>) pored već postojećeg, potrebno je odabrati opciju </a:t>
            </a:r>
            <a:r>
              <a:rPr lang="hr-HR" sz="2000" b="1" i="1" u="sng" dirty="0" err="1"/>
              <a:t>Paper</a:t>
            </a:r>
            <a:r>
              <a:rPr lang="hr-HR" sz="2000" b="1" i="1" u="sng" dirty="0"/>
              <a:t> </a:t>
            </a:r>
            <a:r>
              <a:rPr lang="hr-HR" sz="2000" b="1" i="1" u="sng" dirty="0" err="1"/>
              <a:t>Assignment</a:t>
            </a:r>
            <a:endParaRPr lang="hr-HR" sz="2000" b="1" i="1" u="sng" dirty="0"/>
          </a:p>
          <a:p>
            <a:endParaRPr lang="hr-H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269094-5AE1-4BA5-B792-060842379ECB}"/>
              </a:ext>
            </a:extLst>
          </p:cNvPr>
          <p:cNvSpPr txBox="1"/>
          <p:nvPr/>
        </p:nvSpPr>
        <p:spPr>
          <a:xfrm>
            <a:off x="549565" y="4116289"/>
            <a:ext cx="1836584" cy="1600438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/>
              <a:t>Nakon odabira </a:t>
            </a:r>
          </a:p>
          <a:p>
            <a:r>
              <a:rPr lang="hr-HR" b="1" i="1" dirty="0" err="1"/>
              <a:t>Paper</a:t>
            </a:r>
            <a:r>
              <a:rPr lang="hr-HR" b="1" i="1" dirty="0"/>
              <a:t> </a:t>
            </a:r>
            <a:r>
              <a:rPr lang="hr-HR" b="1" i="1" dirty="0" err="1"/>
              <a:t>Assignment</a:t>
            </a:r>
            <a:r>
              <a:rPr lang="hr-HR" b="1" i="1" dirty="0"/>
              <a:t> </a:t>
            </a:r>
          </a:p>
          <a:p>
            <a:r>
              <a:rPr lang="hr-HR" dirty="0"/>
              <a:t>nastavlja se uobičajen </a:t>
            </a:r>
          </a:p>
          <a:p>
            <a:r>
              <a:rPr lang="hr-HR" dirty="0"/>
              <a:t>postupak otvaranja </a:t>
            </a:r>
          </a:p>
          <a:p>
            <a:r>
              <a:rPr lang="hr-HR" dirty="0"/>
              <a:t>kolegija kako je </a:t>
            </a:r>
          </a:p>
          <a:p>
            <a:r>
              <a:rPr lang="hr-HR" dirty="0"/>
              <a:t>prethodno opisan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92A60F3-6280-4BE9-96D7-6923DD5F8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577" y="2223663"/>
            <a:ext cx="3909224" cy="3942006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51C97CD4-5AAD-42DF-8E1C-EDF924632C48}"/>
              </a:ext>
            </a:extLst>
          </p:cNvPr>
          <p:cNvCxnSpPr>
            <a:cxnSpLocks/>
          </p:cNvCxnSpPr>
          <p:nvPr/>
        </p:nvCxnSpPr>
        <p:spPr>
          <a:xfrm flipV="1">
            <a:off x="888274" y="3509554"/>
            <a:ext cx="0" cy="606736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EE7152E4-5CE6-4D1D-9D35-A77CF7423228}"/>
              </a:ext>
            </a:extLst>
          </p:cNvPr>
          <p:cNvCxnSpPr>
            <a:cxnSpLocks/>
          </p:cNvCxnSpPr>
          <p:nvPr/>
        </p:nvCxnSpPr>
        <p:spPr>
          <a:xfrm>
            <a:off x="2386149" y="5120640"/>
            <a:ext cx="2656114" cy="0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3878AEB-7BC6-4A2F-845A-51B3A82591E4}"/>
              </a:ext>
            </a:extLst>
          </p:cNvPr>
          <p:cNvSpPr txBox="1"/>
          <p:nvPr/>
        </p:nvSpPr>
        <p:spPr>
          <a:xfrm>
            <a:off x="549566" y="3578255"/>
            <a:ext cx="260796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800" b="1" dirty="0"/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2E05B95-EAF0-4625-9910-E9FA523CDA09}"/>
              </a:ext>
            </a:extLst>
          </p:cNvPr>
          <p:cNvSpPr txBox="1"/>
          <p:nvPr/>
        </p:nvSpPr>
        <p:spPr>
          <a:xfrm>
            <a:off x="3857897" y="5230279"/>
            <a:ext cx="252549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800" b="1" dirty="0"/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589A676E-D5B6-4C4F-8A44-8A45E975485D}"/>
              </a:ext>
            </a:extLst>
          </p:cNvPr>
          <p:cNvSpPr/>
          <p:nvPr/>
        </p:nvSpPr>
        <p:spPr>
          <a:xfrm>
            <a:off x="810362" y="5747859"/>
            <a:ext cx="896517" cy="3222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9777A6A2-DEF8-46BA-B928-64F867B01640}"/>
              </a:ext>
            </a:extLst>
          </p:cNvPr>
          <p:cNvSpPr/>
          <p:nvPr/>
        </p:nvSpPr>
        <p:spPr>
          <a:xfrm>
            <a:off x="5042263" y="4807132"/>
            <a:ext cx="1027611" cy="4057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8333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457200" y="274647"/>
            <a:ext cx="8229600" cy="93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hr-HR" sz="44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Upisivanje studenata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171450" y="1429575"/>
            <a:ext cx="8848800" cy="4696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81000" algn="l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hr-HR" sz="2400" dirty="0">
                <a:latin typeface="Arial"/>
                <a:ea typeface="Arial"/>
                <a:cs typeface="Arial"/>
                <a:sym typeface="Arial"/>
              </a:rPr>
              <a:t>kliknite na </a:t>
            </a:r>
            <a:r>
              <a:rPr lang="hr-HR" sz="2400" dirty="0" err="1">
                <a:latin typeface="Arial"/>
                <a:ea typeface="Arial"/>
                <a:cs typeface="Arial"/>
                <a:sym typeface="Arial"/>
              </a:rPr>
              <a:t>Students</a:t>
            </a:r>
            <a:r>
              <a:rPr lang="hr-HR" sz="2400" dirty="0">
                <a:latin typeface="Arial"/>
                <a:ea typeface="Arial"/>
                <a:cs typeface="Arial"/>
                <a:sym typeface="Arial"/>
              </a:rPr>
              <a:t> →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spcBef>
                <a:spcPts val="0"/>
              </a:spcBef>
              <a:buSzPct val="100000"/>
            </a:pPr>
            <a:r>
              <a:rPr lang="hr-HR" sz="2400" dirty="0">
                <a:latin typeface="Arial"/>
                <a:ea typeface="Arial"/>
                <a:cs typeface="Arial"/>
                <a:sym typeface="Arial"/>
              </a:rPr>
              <a:t>načini dodavanja studenata:</a:t>
            </a:r>
          </a:p>
          <a:p>
            <a:pPr marL="914400" marR="0" lvl="1" indent="-381000" algn="l" rtl="0">
              <a:spcBef>
                <a:spcPts val="0"/>
              </a:spcBef>
              <a:buSzPct val="100000"/>
            </a:pPr>
            <a:r>
              <a:rPr lang="hr-HR" sz="2400" dirty="0">
                <a:latin typeface="Arial"/>
                <a:ea typeface="Arial"/>
                <a:cs typeface="Arial"/>
                <a:sym typeface="Arial"/>
              </a:rPr>
              <a:t>pozvati ih da se sami upišu pomoću identifikatora (</a:t>
            </a:r>
            <a:r>
              <a:rPr lang="hr-HR" sz="2400" i="1" dirty="0" err="1">
                <a:latin typeface="Arial"/>
                <a:ea typeface="Arial"/>
                <a:cs typeface="Arial"/>
                <a:sym typeface="Arial"/>
              </a:rPr>
              <a:t>Class</a:t>
            </a:r>
            <a:r>
              <a:rPr lang="hr-HR" sz="2400" i="1" dirty="0">
                <a:latin typeface="Arial"/>
                <a:ea typeface="Arial"/>
                <a:cs typeface="Arial"/>
                <a:sym typeface="Arial"/>
              </a:rPr>
              <a:t> ID</a:t>
            </a:r>
            <a:r>
              <a:rPr lang="hr-HR" sz="2400" dirty="0">
                <a:latin typeface="Arial"/>
                <a:ea typeface="Arial"/>
                <a:cs typeface="Arial"/>
                <a:sym typeface="Arial"/>
              </a:rPr>
              <a:t>) i lozinke (</a:t>
            </a:r>
            <a:r>
              <a:rPr lang="hr-HR" sz="2400" i="1" dirty="0" err="1">
                <a:latin typeface="Arial"/>
                <a:ea typeface="Arial"/>
                <a:cs typeface="Arial"/>
                <a:sym typeface="Arial"/>
              </a:rPr>
              <a:t>Enrollment</a:t>
            </a:r>
            <a:r>
              <a:rPr lang="hr-HR" sz="2400" i="1" dirty="0">
                <a:latin typeface="Arial"/>
                <a:ea typeface="Arial"/>
                <a:cs typeface="Arial"/>
                <a:sym typeface="Arial"/>
              </a:rPr>
              <a:t> password</a:t>
            </a:r>
            <a:r>
              <a:rPr lang="hr-HR" sz="2400" dirty="0">
                <a:latin typeface="Arial"/>
                <a:ea typeface="Arial"/>
                <a:cs typeface="Arial"/>
                <a:sym typeface="Arial"/>
              </a:rPr>
              <a:t>) kolegija</a:t>
            </a:r>
          </a:p>
          <a:p>
            <a:pPr marL="914400" marR="0" lvl="1" indent="-381000" algn="l" rtl="0">
              <a:spcBef>
                <a:spcPts val="0"/>
              </a:spcBef>
              <a:buSzPct val="100000"/>
            </a:pPr>
            <a:r>
              <a:rPr lang="hr-HR" sz="2400" dirty="0">
                <a:latin typeface="Arial"/>
                <a:ea typeface="Arial"/>
                <a:cs typeface="Arial"/>
                <a:sym typeface="Arial"/>
              </a:rPr>
              <a:t>ručno dodavanje svakog studenta</a:t>
            </a:r>
          </a:p>
          <a:p>
            <a:pPr marL="914400" marR="0" lvl="1" indent="-381000" algn="l" rtl="0">
              <a:spcBef>
                <a:spcPts val="0"/>
              </a:spcBef>
              <a:buSzPct val="100000"/>
            </a:pPr>
            <a:r>
              <a:rPr lang="hr-HR" sz="2400" dirty="0">
                <a:latin typeface="Arial"/>
                <a:ea typeface="Arial"/>
                <a:cs typeface="Arial"/>
                <a:sym typeface="Arial"/>
              </a:rPr>
              <a:t>ručno dodavanje popisa studenata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13" name="Shape 2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Shape 214"/>
          <p:cNvPicPr preferRelativeResize="0"/>
          <p:nvPr/>
        </p:nvPicPr>
        <p:blipFill rotWithShape="1">
          <a:blip r:embed="rId3">
            <a:alphaModFix/>
          </a:blip>
          <a:srcRect t="10741" r="76667" b="71117"/>
          <a:stretch/>
        </p:blipFill>
        <p:spPr>
          <a:xfrm>
            <a:off x="3867024" y="1152600"/>
            <a:ext cx="3136425" cy="13716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215" name="Shape 215"/>
          <p:cNvSpPr/>
          <p:nvPr/>
        </p:nvSpPr>
        <p:spPr>
          <a:xfrm>
            <a:off x="4695825" y="1628850"/>
            <a:ext cx="933300" cy="4191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16" name="Shape 216"/>
          <p:cNvPicPr preferRelativeResize="0"/>
          <p:nvPr/>
        </p:nvPicPr>
        <p:blipFill rotWithShape="1">
          <a:blip r:embed="rId4">
            <a:alphaModFix/>
          </a:blip>
          <a:srcRect t="31078" r="941" b="50740"/>
          <a:stretch/>
        </p:blipFill>
        <p:spPr>
          <a:xfrm>
            <a:off x="42875" y="4770374"/>
            <a:ext cx="9058250" cy="93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/>
          <p:cNvPicPr preferRelativeResize="0"/>
          <p:nvPr/>
        </p:nvPicPr>
        <p:blipFill rotWithShape="1">
          <a:blip r:embed="rId4">
            <a:alphaModFix/>
          </a:blip>
          <a:srcRect l="78122" t="32686" r="16043" b="63551"/>
          <a:stretch/>
        </p:blipFill>
        <p:spPr>
          <a:xfrm>
            <a:off x="5895975" y="3707926"/>
            <a:ext cx="809625" cy="29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 rotWithShape="1">
          <a:blip r:embed="rId4">
            <a:alphaModFix/>
          </a:blip>
          <a:srcRect l="83539" t="32527" r="8544" b="63044"/>
          <a:stretch/>
        </p:blipFill>
        <p:spPr>
          <a:xfrm>
            <a:off x="5895975" y="4001624"/>
            <a:ext cx="1160565" cy="3651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/>
          <p:nvPr/>
        </p:nvSpPr>
        <p:spPr>
          <a:xfrm>
            <a:off x="7191525" y="4818000"/>
            <a:ext cx="552300" cy="2937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/>
          <p:nvPr/>
        </p:nvSpPr>
        <p:spPr>
          <a:xfrm>
            <a:off x="7696200" y="4782300"/>
            <a:ext cx="723900" cy="3651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457200" y="274647"/>
            <a:ext cx="8229600" cy="94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hr-HR" sz="3600"/>
              <a:t>Opcija </a:t>
            </a:r>
            <a:r>
              <a:rPr lang="hr-HR" sz="3600" i="1"/>
              <a:t>Add Student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457200" y="161925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hr-HR"/>
              <a:t>13</a:t>
            </a:fld>
            <a:endParaRPr lang="hr-HR" dirty="0"/>
          </a:p>
        </p:txBody>
      </p:sp>
      <p:pic>
        <p:nvPicPr>
          <p:cNvPr id="229" name="Shape 229"/>
          <p:cNvPicPr preferRelativeResize="0"/>
          <p:nvPr/>
        </p:nvPicPr>
        <p:blipFill rotWithShape="1">
          <a:blip r:embed="rId3">
            <a:alphaModFix/>
          </a:blip>
          <a:srcRect l="2499" t="31111" r="68228" b="16853"/>
          <a:stretch/>
        </p:blipFill>
        <p:spPr>
          <a:xfrm>
            <a:off x="1905000" y="1274775"/>
            <a:ext cx="3105148" cy="3105149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 txBox="1"/>
          <p:nvPr/>
        </p:nvSpPr>
        <p:spPr>
          <a:xfrm>
            <a:off x="1266825" y="2698725"/>
            <a:ext cx="571500" cy="4176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hr-HR" sz="1600"/>
              <a:t>IME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695325" y="3163850"/>
            <a:ext cx="1143000" cy="4176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hr-HR" sz="1600"/>
              <a:t>PREZIME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952500" y="3629025"/>
            <a:ext cx="885900" cy="41760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hr-HR" sz="1600"/>
              <a:t>E-MAIL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228600" y="1685925"/>
            <a:ext cx="1609800" cy="5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-HR" sz="3000"/>
              <a:t>Upišite:</a:t>
            </a:r>
          </a:p>
        </p:txBody>
      </p:sp>
      <p:sp>
        <p:nvSpPr>
          <p:cNvPr id="234" name="Shape 234"/>
          <p:cNvSpPr/>
          <p:nvPr/>
        </p:nvSpPr>
        <p:spPr>
          <a:xfrm>
            <a:off x="2009775" y="3914775"/>
            <a:ext cx="885900" cy="3144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35" name="Shape 235"/>
          <p:cNvPicPr preferRelativeResize="0"/>
          <p:nvPr/>
        </p:nvPicPr>
        <p:blipFill rotWithShape="1">
          <a:blip r:embed="rId4">
            <a:alphaModFix/>
          </a:blip>
          <a:srcRect l="47500" t="28518" r="21562" b="19259"/>
          <a:stretch/>
        </p:blipFill>
        <p:spPr>
          <a:xfrm>
            <a:off x="5648325" y="1685925"/>
            <a:ext cx="2828925" cy="268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 txBox="1"/>
          <p:nvPr/>
        </p:nvSpPr>
        <p:spPr>
          <a:xfrm>
            <a:off x="5248275" y="1066800"/>
            <a:ext cx="3533700" cy="5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-HR"/>
              <a:t>Nakon upisa studenti primaju obavijest na mail kao na slici:</a:t>
            </a:r>
          </a:p>
        </p:txBody>
      </p:sp>
      <p:pic>
        <p:nvPicPr>
          <p:cNvPr id="237" name="Shape 237"/>
          <p:cNvPicPr preferRelativeResize="0"/>
          <p:nvPr/>
        </p:nvPicPr>
        <p:blipFill rotWithShape="1">
          <a:blip r:embed="rId5">
            <a:alphaModFix/>
          </a:blip>
          <a:srcRect l="836" t="31884" r="718" b="54073"/>
          <a:stretch/>
        </p:blipFill>
        <p:spPr>
          <a:xfrm>
            <a:off x="142874" y="5164200"/>
            <a:ext cx="9001125" cy="722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/>
          <p:nvPr/>
        </p:nvSpPr>
        <p:spPr>
          <a:xfrm>
            <a:off x="142875" y="4638675"/>
            <a:ext cx="7153200" cy="41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-HR" dirty="0"/>
              <a:t>Student je sada na popisu, gdje je vidljiv njegov korisnički identifikator (</a:t>
            </a:r>
            <a:r>
              <a:rPr lang="hr-HR" i="1" dirty="0"/>
              <a:t>User ID</a:t>
            </a:r>
            <a:r>
              <a:rPr lang="hr-HR" dirty="0"/>
              <a:t>) i e-mail</a:t>
            </a:r>
          </a:p>
        </p:txBody>
      </p:sp>
      <p:sp>
        <p:nvSpPr>
          <p:cNvPr id="239" name="Shape 239"/>
          <p:cNvSpPr/>
          <p:nvPr/>
        </p:nvSpPr>
        <p:spPr>
          <a:xfrm>
            <a:off x="228600" y="5429250"/>
            <a:ext cx="638100" cy="3651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40" name="Shape 240"/>
          <p:cNvCxnSpPr/>
          <p:nvPr/>
        </p:nvCxnSpPr>
        <p:spPr>
          <a:xfrm flipH="1">
            <a:off x="1523925" y="4962525"/>
            <a:ext cx="314400" cy="324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1" name="Shape 241"/>
          <p:cNvCxnSpPr/>
          <p:nvPr/>
        </p:nvCxnSpPr>
        <p:spPr>
          <a:xfrm>
            <a:off x="695325" y="5753100"/>
            <a:ext cx="219000" cy="2952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42" name="Shape 242"/>
          <p:cNvSpPr txBox="1"/>
          <p:nvPr/>
        </p:nvSpPr>
        <p:spPr>
          <a:xfrm>
            <a:off x="619125" y="5994375"/>
            <a:ext cx="7715100" cy="61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-HR" dirty="0"/>
              <a:t>Ružičasto obojani datum upisa znači da se student još nije prijavio, te mu klikom na isti možete ponovno poslati poziv. Nakon što se student prijavi u sustav i kolegij kućica postaje bijela.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hr-HR" sz="3600"/>
              <a:t>Opcija </a:t>
            </a:r>
            <a:r>
              <a:rPr lang="hr-HR" sz="3600" i="1"/>
              <a:t>Upload Student List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-HR" dirty="0"/>
              <a:t> 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hr-HR"/>
              <a:t>14</a:t>
            </a:fld>
            <a:endParaRPr lang="hr-HR"/>
          </a:p>
        </p:txBody>
      </p:sp>
      <p:pic>
        <p:nvPicPr>
          <p:cNvPr id="251" name="Shape 251"/>
          <p:cNvPicPr preferRelativeResize="0"/>
          <p:nvPr/>
        </p:nvPicPr>
        <p:blipFill rotWithShape="1">
          <a:blip r:embed="rId3">
            <a:alphaModFix/>
          </a:blip>
          <a:srcRect l="2328" t="31340" r="68273" b="27226"/>
          <a:stretch/>
        </p:blipFill>
        <p:spPr>
          <a:xfrm>
            <a:off x="612475" y="1370150"/>
            <a:ext cx="3448051" cy="27336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718649" y="1417637"/>
            <a:ext cx="39681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Ukoliko želite upisati više studenata odjednom potrebno je u Wordu ili Excelu napravili listu studenata formata: ime, prezime, e-mail adresa. Odaberite opciju </a:t>
            </a:r>
            <a:r>
              <a:rPr lang="hr-HR" dirty="0" err="1"/>
              <a:t>Upload</a:t>
            </a:r>
            <a:r>
              <a:rPr lang="hr-HR" dirty="0"/>
              <a:t> List i pratite daljnje upute.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l="29432" t="16755" r="50562" b="41799"/>
          <a:stretch/>
        </p:blipFill>
        <p:spPr bwMode="auto">
          <a:xfrm>
            <a:off x="5469148" y="2915729"/>
            <a:ext cx="2286000" cy="2484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hr-HR" sz="3959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Provjera radova – postupak</a:t>
            </a:r>
          </a:p>
        </p:txBody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hr-HR" sz="2400" dirty="0"/>
              <a:t>1. Odaberite kolegij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hr-HR" sz="2400" b="0" i="0" u="none" strike="noStrike" cap="none" dirty="0">
                <a:solidFill>
                  <a:schemeClr val="dk1"/>
                </a:solidFill>
                <a:sym typeface="Calibri"/>
              </a:rPr>
              <a:t>2. Odaberite zadatak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hr-HR" sz="2400" dirty="0"/>
              <a:t>3. Odaberite akciju </a:t>
            </a:r>
            <a:r>
              <a:rPr lang="hr-HR" sz="2400" i="1" dirty="0" err="1"/>
              <a:t>View</a:t>
            </a:r>
            <a:endParaRPr lang="hr-HR" sz="2400" i="1" dirty="0"/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hr-HR" sz="2400" i="1" dirty="0"/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hr-HR" sz="2400" i="1" dirty="0"/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hr-HR" sz="2400" i="1" dirty="0"/>
              <a:t>	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hr-HR" sz="2400" dirty="0"/>
              <a:t>4. Odaberite opciju </a:t>
            </a:r>
            <a:r>
              <a:rPr lang="hr-HR" sz="2400" dirty="0" err="1"/>
              <a:t>Submit</a:t>
            </a:r>
            <a:r>
              <a:rPr lang="hr-HR" sz="2400" dirty="0"/>
              <a:t> File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hr-HR" sz="3200" b="0" i="1" u="none" strike="noStrike" cap="none" dirty="0">
              <a:solidFill>
                <a:schemeClr val="dk1"/>
              </a:solidFill>
              <a:sym typeface="Calibri"/>
            </a:endParaRPr>
          </a:p>
        </p:txBody>
      </p:sp>
      <p:sp>
        <p:nvSpPr>
          <p:cNvPr id="269" name="Shape 2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t="32492" r="870" b="42353"/>
          <a:stretch/>
        </p:blipFill>
        <p:spPr bwMode="auto">
          <a:xfrm>
            <a:off x="2720896" y="2849916"/>
            <a:ext cx="5649601" cy="871268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 1"/>
          <p:cNvSpPr/>
          <p:nvPr/>
        </p:nvSpPr>
        <p:spPr>
          <a:xfrm>
            <a:off x="6035615" y="3427886"/>
            <a:ext cx="517585" cy="2932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929" t="29158" r="59648" b="51111"/>
          <a:stretch/>
        </p:blipFill>
        <p:spPr>
          <a:xfrm>
            <a:off x="2720896" y="4659208"/>
            <a:ext cx="4747679" cy="133661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0" name="Oval 9"/>
          <p:cNvSpPr/>
          <p:nvPr/>
        </p:nvSpPr>
        <p:spPr>
          <a:xfrm>
            <a:off x="2619905" y="5119686"/>
            <a:ext cx="1008590" cy="4156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70752"/>
          </a:xfrm>
        </p:spPr>
        <p:txBody>
          <a:bodyPr/>
          <a:lstStyle/>
          <a:p>
            <a:r>
              <a:rPr lang="hr-HR" sz="4000" b="1" u="sng" dirty="0"/>
              <a:t>Provjera radova – nastavak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948906"/>
            <a:ext cx="8686800" cy="5177394"/>
          </a:xfrm>
        </p:spPr>
        <p:txBody>
          <a:bodyPr/>
          <a:lstStyle/>
          <a:p>
            <a:r>
              <a:rPr lang="hr-HR" sz="1800" dirty="0"/>
              <a:t>Izvještaj o izvornosti se može generirati za sljedeće vrste dokumenata: Microsoft Word, PowerPoint, </a:t>
            </a:r>
            <a:r>
              <a:rPr lang="hr-HR" sz="1800" dirty="0" err="1"/>
              <a:t>WordPerfect</a:t>
            </a:r>
            <a:r>
              <a:rPr lang="hr-HR" sz="1800" dirty="0"/>
              <a:t>, </a:t>
            </a:r>
            <a:r>
              <a:rPr lang="hr-HR" sz="1800" dirty="0" err="1"/>
              <a:t>PostScript</a:t>
            </a:r>
            <a:r>
              <a:rPr lang="hr-HR" sz="1800" dirty="0"/>
              <a:t>, PDF, HTML, RTF, </a:t>
            </a:r>
            <a:r>
              <a:rPr lang="hr-HR" sz="1800" dirty="0" err="1"/>
              <a:t>OpenOffice</a:t>
            </a:r>
            <a:r>
              <a:rPr lang="hr-HR" sz="1800" dirty="0"/>
              <a:t> (ODT), </a:t>
            </a:r>
            <a:r>
              <a:rPr lang="hr-HR" sz="1800" dirty="0" err="1"/>
              <a:t>Hangul</a:t>
            </a:r>
            <a:r>
              <a:rPr lang="hr-HR" sz="1800" dirty="0"/>
              <a:t> (HWP), Google </a:t>
            </a:r>
            <a:r>
              <a:rPr lang="hr-HR" sz="1800" dirty="0" err="1"/>
              <a:t>Docs</a:t>
            </a:r>
            <a:r>
              <a:rPr lang="hr-HR" sz="1800" dirty="0"/>
              <a:t> (predano kroz Google </a:t>
            </a:r>
            <a:r>
              <a:rPr lang="hr-HR" sz="1800" dirty="0" err="1"/>
              <a:t>Drive</a:t>
            </a:r>
            <a:r>
              <a:rPr lang="hr-HR" sz="1800" dirty="0"/>
              <a:t>), </a:t>
            </a:r>
            <a:r>
              <a:rPr lang="hr-HR" sz="1800" dirty="0" err="1"/>
              <a:t>plain</a:t>
            </a:r>
            <a:r>
              <a:rPr lang="hr-HR" sz="1800" dirty="0"/>
              <a:t> </a:t>
            </a:r>
            <a:r>
              <a:rPr lang="hr-HR" sz="1800" dirty="0" err="1"/>
              <a:t>text</a:t>
            </a:r>
            <a:r>
              <a:rPr lang="hr-HR" sz="1800" dirty="0"/>
              <a:t> </a:t>
            </a:r>
            <a:r>
              <a:rPr lang="hr-HR" sz="1800" dirty="0" err="1"/>
              <a:t>files</a:t>
            </a:r>
            <a:r>
              <a:rPr lang="hr-HR" sz="1800" dirty="0"/>
              <a:t>.</a:t>
            </a:r>
          </a:p>
          <a:p>
            <a:r>
              <a:rPr lang="hr-HR" sz="1800" dirty="0"/>
              <a:t>Moguće je pregledavati pojedinačne dokumente, skupove dokumenata, dijelove dokumenta i komprimirane datoteke.</a:t>
            </a:r>
          </a:p>
          <a:p>
            <a:r>
              <a:rPr lang="hr-HR" sz="1800" dirty="0"/>
              <a:t>Autor rada može biti upisani ili neupisani student. Ako je autor rada upisani student birate ga iz padajućeg izbornika, a ako nije upisan upisujete ga naknadno.</a:t>
            </a:r>
            <a:endParaRPr lang="hr-HR" sz="1800" i="1" dirty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hr-H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9688" r="49405" b="12405"/>
          <a:stretch/>
        </p:blipFill>
        <p:spPr bwMode="auto">
          <a:xfrm>
            <a:off x="2177030" y="3182687"/>
            <a:ext cx="5034653" cy="34337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7877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hr-HR" sz="36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Generiranje izvještaja o izvornosti rada</a:t>
            </a:r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457200" y="162401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hr-HR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Popis predanih radova u postavljenom zadatku: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hr-HR" dirty="0"/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hr-HR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hr-HR" dirty="0"/>
          </a:p>
          <a:p>
            <a:pPr marL="0" indent="0">
              <a:spcBef>
                <a:spcPts val="0"/>
              </a:spcBef>
              <a:buNone/>
            </a:pPr>
            <a:r>
              <a:rPr lang="hr-HR" sz="2400" dirty="0"/>
              <a:t>	</a:t>
            </a:r>
          </a:p>
          <a:p>
            <a:pPr marL="0" indent="0">
              <a:spcBef>
                <a:spcPts val="0"/>
              </a:spcBef>
              <a:buNone/>
            </a:pPr>
            <a:endParaRPr lang="hr-HR" sz="2400" dirty="0"/>
          </a:p>
          <a:p>
            <a:pPr marL="0" indent="0">
              <a:spcBef>
                <a:spcPts val="0"/>
              </a:spcBef>
              <a:buNone/>
            </a:pPr>
            <a:r>
              <a:rPr lang="hr-HR" sz="2400" dirty="0"/>
              <a:t>Nakon učitavanja rada u sustav potrebno je nekoliko minuta za proces provjere. Kada je izvještaj o izvornosti spreman, na popisu radova prikazat će se postotak podudarnosti i pravokutnik odgovarajuće boje. Ako izvještaj još nije gotov pokraj naziva rada bit će prikazan sivi pravokutnik.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hr-HR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Shape 28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t="10876" r="1786" b="38859"/>
          <a:stretch/>
        </p:blipFill>
        <p:spPr bwMode="auto">
          <a:xfrm>
            <a:off x="984069" y="2396241"/>
            <a:ext cx="6949440" cy="1870959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hr-HR" sz="44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Tumačenje izvještaja</a:t>
            </a:r>
          </a:p>
        </p:txBody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spcBef>
                <a:spcPts val="0"/>
              </a:spcBef>
              <a:buNone/>
            </a:pPr>
            <a:r>
              <a:rPr lang="hr-HR" sz="2400" dirty="0"/>
              <a:t>Izvještaj o izvornosti rada sadrži popis i postotke  svih nađenih  </a:t>
            </a:r>
          </a:p>
          <a:p>
            <a:pPr indent="-342900">
              <a:spcBef>
                <a:spcPts val="0"/>
              </a:spcBef>
              <a:buNone/>
            </a:pPr>
            <a:r>
              <a:rPr lang="hr-HR" sz="2400" dirty="0"/>
              <a:t>podudarnosti.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Shape 29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Content Placeholder 15"/>
          <p:cNvPicPr>
            <a:picLocks noGrp="1" noChangeAspect="1"/>
          </p:cNvPicPr>
          <p:nvPr/>
        </p:nvPicPr>
        <p:blipFill rotWithShape="1">
          <a:blip r:embed="rId3"/>
          <a:srcRect l="7833" t="5970" r="38607" b="19436"/>
          <a:stretch/>
        </p:blipFill>
        <p:spPr bwMode="auto">
          <a:xfrm>
            <a:off x="2706387" y="2225521"/>
            <a:ext cx="5505959" cy="43133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u="sng" dirty="0"/>
              <a:t>Vrste prikaza podudarnosti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i="1" dirty="0"/>
              <a:t>Match Overview</a:t>
            </a:r>
            <a:r>
              <a:rPr lang="en-US" sz="2400" i="1" dirty="0"/>
              <a:t> </a:t>
            </a:r>
            <a:r>
              <a:rPr lang="en-US" sz="2400" dirty="0"/>
              <a:t>(</a:t>
            </a:r>
            <a:r>
              <a:rPr lang="hr-HR" sz="2400" dirty="0"/>
              <a:t>prikaz grupiranih najvećih podudarnosti</a:t>
            </a:r>
            <a:r>
              <a:rPr lang="en-US" sz="2400" dirty="0"/>
              <a:t>): </a:t>
            </a:r>
            <a:r>
              <a:rPr lang="hr-HR" sz="2400" dirty="0"/>
              <a:t>Popis svih područja podudarnosti. Podudarnosti su prikazane u bojama, grupirane i sortirane od najvišeg do najmanjeg postotka. </a:t>
            </a:r>
          </a:p>
          <a:p>
            <a:r>
              <a:rPr lang="en-US" sz="2400" b="1" i="1" dirty="0"/>
              <a:t>All Sources</a:t>
            </a:r>
            <a:r>
              <a:rPr lang="en-US" sz="2400" b="1" dirty="0"/>
              <a:t>: </a:t>
            </a:r>
            <a:r>
              <a:rPr lang="hr-HR" sz="2400" dirty="0"/>
              <a:t>Popis svih podudarnosti. </a:t>
            </a:r>
          </a:p>
          <a:p>
            <a:r>
              <a:rPr lang="en-US" sz="2400" b="1" i="1" dirty="0"/>
              <a:t>Match Breakdown:</a:t>
            </a:r>
            <a:r>
              <a:rPr lang="en-US" sz="2400" i="1" dirty="0"/>
              <a:t> </a:t>
            </a:r>
            <a:r>
              <a:rPr lang="hr-HR" sz="2400" dirty="0"/>
              <a:t>Prikaz pojedinih podudarnosti unutar grupiranih najvećih podudarnosti (</a:t>
            </a:r>
            <a:r>
              <a:rPr lang="hr-HR" sz="2400" i="1" dirty="0" err="1"/>
              <a:t>Match</a:t>
            </a:r>
            <a:r>
              <a:rPr lang="hr-HR" sz="2400" i="1" dirty="0"/>
              <a:t> </a:t>
            </a:r>
            <a:r>
              <a:rPr lang="hr-HR" sz="2400" i="1" dirty="0" err="1"/>
              <a:t>Overview</a:t>
            </a:r>
            <a:r>
              <a:rPr lang="hr-HR" sz="2400" dirty="0"/>
              <a:t>)</a:t>
            </a:r>
            <a:endParaRPr lang="en-US" sz="2400" dirty="0"/>
          </a:p>
          <a:p>
            <a:r>
              <a:rPr lang="en-US" sz="2400" b="1" i="1" dirty="0"/>
              <a:t>Direct Source Comparison:</a:t>
            </a:r>
            <a:r>
              <a:rPr lang="en-US" sz="2400" dirty="0"/>
              <a:t> </a:t>
            </a:r>
            <a:r>
              <a:rPr lang="hr-HR" sz="2400" dirty="0"/>
              <a:t>Usporedni prikaz studentskog rada i izvornika. </a:t>
            </a:r>
            <a:endParaRPr lang="en-US" sz="2400" dirty="0"/>
          </a:p>
          <a:p>
            <a:endParaRPr lang="hr-HR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hr-H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79893" t="15688" r="-392" b="74314"/>
          <a:stretch/>
        </p:blipFill>
        <p:spPr bwMode="auto">
          <a:xfrm>
            <a:off x="2230606" y="2867924"/>
            <a:ext cx="1180465" cy="323850"/>
          </a:xfrm>
          <a:prstGeom prst="rect">
            <a:avLst/>
          </a:prstGeom>
          <a:ln w="3175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/>
          <a:srcRect l="84198" t="15798" r="1370" b="78654"/>
          <a:stretch/>
        </p:blipFill>
        <p:spPr bwMode="auto">
          <a:xfrm>
            <a:off x="5589917" y="3191774"/>
            <a:ext cx="1406106" cy="3184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4"/>
          <a:srcRect l="85488" t="15439" r="81" b="78655"/>
          <a:stretch/>
        </p:blipFill>
        <p:spPr bwMode="auto">
          <a:xfrm>
            <a:off x="7443374" y="4002657"/>
            <a:ext cx="1243426" cy="384551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5"/>
          <a:srcRect l="80800" t="16039" r="81" b="68162"/>
          <a:stretch/>
        </p:blipFill>
        <p:spPr bwMode="auto">
          <a:xfrm>
            <a:off x="2339304" y="4934309"/>
            <a:ext cx="1844507" cy="829561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44547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u="sng" dirty="0"/>
              <a:t>O sustavu </a:t>
            </a:r>
            <a:r>
              <a:rPr lang="hr-HR" sz="3200" b="1" i="1" u="sng" dirty="0"/>
              <a:t>Turnitin</a:t>
            </a:r>
            <a:endParaRPr lang="hr-HR" sz="3200" b="1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600200"/>
            <a:ext cx="8376249" cy="4526100"/>
          </a:xfrm>
        </p:spPr>
        <p:txBody>
          <a:bodyPr/>
          <a:lstStyle/>
          <a:p>
            <a:pPr marL="203200" indent="0">
              <a:buNone/>
            </a:pPr>
            <a:r>
              <a:rPr lang="hr-HR" sz="2800" dirty="0"/>
              <a:t>Sustav </a:t>
            </a:r>
            <a:r>
              <a:rPr lang="hr-HR" sz="2800" i="1" dirty="0"/>
              <a:t>Turnitin </a:t>
            </a:r>
            <a:r>
              <a:rPr lang="hr-HR" sz="2800" dirty="0"/>
              <a:t>uspoređuje studentske radove s radovima objavljenim u javno dostupnim i komercijalnim bazama podataka, trenutno dostupnim i arhiviranim mrežnim mjestima, te s bazom već pregledanih studentskih radova unutar sustava </a:t>
            </a:r>
            <a:r>
              <a:rPr lang="hr-HR" sz="2800" i="1" dirty="0"/>
              <a:t>Turnitin</a:t>
            </a:r>
            <a:r>
              <a:rPr lang="hr-HR" sz="2800" dirty="0"/>
              <a:t>. Učitavanjem rada u sustav </a:t>
            </a:r>
            <a:r>
              <a:rPr lang="hr-HR" sz="2800" i="1" dirty="0"/>
              <a:t>Turnitin </a:t>
            </a:r>
            <a:r>
              <a:rPr lang="hr-HR" sz="2800" dirty="0"/>
              <a:t>te određivanjem nekoliko parametara, sustav generira </a:t>
            </a:r>
            <a:r>
              <a:rPr lang="hr-HR" sz="2800" i="1" dirty="0"/>
              <a:t>izvještaj o izvornosti </a:t>
            </a:r>
            <a:r>
              <a:rPr lang="hr-HR" sz="2800" dirty="0"/>
              <a:t>rada na kojem je vidljiva eventualna istovjetnost ili sličnost dijelova teksta s tekstom nađenim u jednoj ili više spomenutih baza.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hr-H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8954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9" y="274637"/>
            <a:ext cx="8577943" cy="1143000"/>
          </a:xfrm>
        </p:spPr>
        <p:txBody>
          <a:bodyPr>
            <a:noAutofit/>
          </a:bodyPr>
          <a:lstStyle/>
          <a:p>
            <a:r>
              <a:rPr lang="hr-HR" sz="3200" b="1" u="sng" dirty="0"/>
              <a:t>Isključivanje citiranog teksta, popisa literature ili manjih podudarnosti iz izvještaja o podudarnosti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1" y="1524000"/>
            <a:ext cx="3660710" cy="3466011"/>
          </a:xfrm>
        </p:spPr>
        <p:txBody>
          <a:bodyPr>
            <a:normAutofit/>
          </a:bodyPr>
          <a:lstStyle/>
          <a:p>
            <a:pPr marL="385763" indent="-385763">
              <a:buFont typeface="+mj-lt"/>
              <a:buAutoNum type="arabicPeriod" startAt="3"/>
            </a:pPr>
            <a:r>
              <a:rPr lang="hr-HR" sz="1400" dirty="0">
                <a:solidFill>
                  <a:schemeClr val="tx1"/>
                </a:solidFill>
              </a:rPr>
              <a:t>Ovaj filter treba biti prethodno već postavljen kod otvaranja kolegija na vrijednost 5 riječi. Ovdje ga je moguće primijeniti ako je prethodno zaboravljen</a:t>
            </a:r>
          </a:p>
          <a:p>
            <a:pPr marL="385763" indent="-385763">
              <a:buFont typeface="+mj-lt"/>
              <a:buAutoNum type="arabicPeriod" startAt="3"/>
            </a:pPr>
            <a:endParaRPr lang="hr-HR" sz="1400" dirty="0"/>
          </a:p>
          <a:p>
            <a:pPr marL="385763" indent="-385763">
              <a:buFont typeface="+mj-lt"/>
              <a:buAutoNum type="arabicPeriod" startAt="3"/>
            </a:pPr>
            <a:endParaRPr lang="hr-HR" sz="1400" dirty="0"/>
          </a:p>
          <a:p>
            <a:pPr marL="385763" indent="-385763">
              <a:buFont typeface="+mj-lt"/>
              <a:buAutoNum type="arabicPeriod" startAt="3"/>
            </a:pPr>
            <a:endParaRPr lang="hr-HR" sz="1400" dirty="0"/>
          </a:p>
          <a:p>
            <a:pPr marL="385763" indent="-385763">
              <a:buFont typeface="+mj-lt"/>
              <a:buAutoNum type="arabicPeriod" startAt="3"/>
            </a:pPr>
            <a:endParaRPr lang="hr-HR" sz="1400" dirty="0"/>
          </a:p>
          <a:p>
            <a:pPr marL="385763" indent="-385763">
              <a:buFont typeface="+mj-lt"/>
              <a:buAutoNum type="arabicPeriod" startAt="3"/>
            </a:pPr>
            <a:endParaRPr lang="hr-HR" sz="1400" dirty="0"/>
          </a:p>
          <a:p>
            <a:pPr marL="385763" indent="-385763">
              <a:buFont typeface="+mj-lt"/>
              <a:buAutoNum type="arabicPeriod" startAt="3"/>
            </a:pPr>
            <a:r>
              <a:rPr lang="hr-HR" sz="1400" dirty="0"/>
              <a:t>Odaberite </a:t>
            </a:r>
            <a:r>
              <a:rPr lang="hr-HR" sz="1400" dirty="0" err="1"/>
              <a:t>Apply</a:t>
            </a:r>
            <a:r>
              <a:rPr lang="hr-HR" sz="1400" dirty="0"/>
              <a:t> </a:t>
            </a:r>
            <a:r>
              <a:rPr lang="hr-HR" sz="1400" dirty="0" err="1"/>
              <a:t>Changes</a:t>
            </a:r>
            <a:r>
              <a:rPr lang="hr-HR" sz="1400" dirty="0"/>
              <a:t> opciju na dnu stranice. </a:t>
            </a:r>
          </a:p>
          <a:p>
            <a:pPr marL="0" indent="0">
              <a:buNone/>
            </a:pPr>
            <a:endParaRPr lang="hr-HR" sz="1400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0926" y="1524000"/>
            <a:ext cx="3590265" cy="363017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5763" indent="-385763">
              <a:buFont typeface="+mj-lt"/>
              <a:buAutoNum type="arabicPeriod"/>
            </a:pPr>
            <a:r>
              <a:rPr lang="hr-HR" sz="1400" dirty="0">
                <a:latin typeface="Calibri" panose="020F0502020204030204" pitchFamily="34" charset="0"/>
                <a:cs typeface="Calibri" panose="020F0502020204030204" pitchFamily="34" charset="0"/>
              </a:rPr>
              <a:t>Odaberite ikonu  Filter </a:t>
            </a:r>
            <a:r>
              <a:rPr lang="hr-H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hr-HR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Settings</a:t>
            </a:r>
            <a:r>
              <a:rPr lang="hr-HR" sz="1400" dirty="0">
                <a:latin typeface="Calibri" panose="020F0502020204030204" pitchFamily="34" charset="0"/>
                <a:cs typeface="Calibri" panose="020F0502020204030204" pitchFamily="34" charset="0"/>
              </a:rPr>
              <a:t> na dnu stranice izvještaja</a:t>
            </a:r>
          </a:p>
          <a:p>
            <a:pPr marL="385763" indent="-385763">
              <a:buFont typeface="+mj-lt"/>
              <a:buAutoNum type="arabicPeriod"/>
            </a:pPr>
            <a:endParaRPr lang="hr-H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5763" indent="-385763">
              <a:buFont typeface="+mj-lt"/>
              <a:buAutoNum type="arabicPeriod"/>
            </a:pPr>
            <a:endParaRPr lang="hr-H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5763" indent="-385763">
              <a:buFont typeface="+mj-lt"/>
              <a:buAutoNum type="arabicPeriod"/>
            </a:pPr>
            <a:endParaRPr lang="hr-H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5763" indent="-385763">
              <a:buFont typeface="+mj-lt"/>
              <a:buAutoNum type="arabicPeriod"/>
            </a:pPr>
            <a:r>
              <a:rPr lang="hr-HR" sz="1400" dirty="0">
                <a:latin typeface="Calibri" panose="020F0502020204030204" pitchFamily="34" charset="0"/>
                <a:cs typeface="Calibri" panose="020F0502020204030204" pitchFamily="34" charset="0"/>
              </a:rPr>
              <a:t>U desnom prozoru će se otvoriti </a:t>
            </a:r>
            <a:r>
              <a:rPr lang="hr-H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Filters</a:t>
            </a:r>
            <a:r>
              <a:rPr lang="hr-HR" sz="1400" dirty="0"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hr-H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Settings</a:t>
            </a:r>
            <a:r>
              <a:rPr lang="hr-HR" sz="1400" dirty="0">
                <a:latin typeface="Calibri" panose="020F0502020204030204" pitchFamily="34" charset="0"/>
                <a:cs typeface="Calibri" panose="020F0502020204030204" pitchFamily="34" charset="0"/>
              </a:rPr>
              <a:t> opcije. Kako biste iz izvještaja isključili citirani tekst odaberite opciju </a:t>
            </a:r>
            <a:r>
              <a:rPr lang="hr-H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Exclude</a:t>
            </a:r>
            <a:r>
              <a:rPr lang="hr-HR" sz="1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hr-H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Quotes</a:t>
            </a:r>
            <a:r>
              <a:rPr lang="hr-HR" sz="1400" dirty="0">
                <a:latin typeface="Calibri" panose="020F0502020204030204" pitchFamily="34" charset="0"/>
                <a:cs typeface="Calibri" panose="020F0502020204030204" pitchFamily="34" charset="0"/>
              </a:rPr>
              <a:t>, a kako biste isključili popis literature odaberite </a:t>
            </a:r>
            <a:r>
              <a:rPr lang="hr-H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Exclude</a:t>
            </a:r>
            <a:r>
              <a:rPr lang="hr-HR" sz="1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hr-H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Bibliography</a:t>
            </a:r>
            <a:r>
              <a:rPr lang="hr-HR" sz="1400" dirty="0">
                <a:latin typeface="Calibri" panose="020F0502020204030204" pitchFamily="34" charset="0"/>
                <a:cs typeface="Calibri" panose="020F0502020204030204" pitchFamily="34" charset="0"/>
              </a:rPr>
              <a:t> opciju</a:t>
            </a:r>
          </a:p>
          <a:p>
            <a:pPr marL="385763" indent="-385763">
              <a:buFont typeface="+mj-lt"/>
              <a:buAutoNum type="arabicPeriod"/>
            </a:pPr>
            <a:endParaRPr lang="hr-H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1200" dirty="0"/>
          </a:p>
          <a:p>
            <a:endParaRPr lang="hr-HR" sz="1200" dirty="0"/>
          </a:p>
        </p:txBody>
      </p:sp>
      <p:pic>
        <p:nvPicPr>
          <p:cNvPr id="5" name="image31.png" descr="Screen Shot 2015-04-27 at 9.01.09 AM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04827" y="2109287"/>
            <a:ext cx="1767422" cy="6000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image32.png" descr="Screen Shot 2015-04-27 at 9.03.32 A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4827" y="4417583"/>
            <a:ext cx="3116364" cy="147319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image33.png" descr="Screen Shot 2015-04-27 at 9.08.50 AM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826198" y="5069857"/>
            <a:ext cx="3512975" cy="82091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hr-H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2C62B45-7C7B-48FC-88CA-A3C9E2CEE1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198" y="2533650"/>
            <a:ext cx="3165277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01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hr-HR" sz="4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Translated</a:t>
            </a:r>
            <a:r>
              <a:rPr lang="hr-HR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4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matching</a:t>
            </a:r>
            <a:r>
              <a:rPr lang="hr-HR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(Beta)</a:t>
            </a:r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hr-HR" sz="2400" dirty="0" err="1"/>
              <a:t>Translated</a:t>
            </a:r>
            <a:r>
              <a:rPr lang="hr-HR" sz="2400" dirty="0"/>
              <a:t> </a:t>
            </a:r>
            <a:r>
              <a:rPr lang="hr-HR" sz="2400" dirty="0" err="1"/>
              <a:t>Matching</a:t>
            </a:r>
            <a:r>
              <a:rPr lang="hr-HR" sz="2400" dirty="0"/>
              <a:t> je dodatna usluga (u razvojnoj fazi ????)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hr-HR" sz="2400" dirty="0"/>
              <a:t>koja radove na drugim jezicima prevodi na engleski jezik i          uspoređuje s engleskim izvorima.</a:t>
            </a:r>
            <a:endParaRPr lang="hr-HR" dirty="0"/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hr-HR" dirty="0"/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hr-HR" dirty="0"/>
              <a:t>	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Shape 3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5905" t="9368" r="47926" b="3605"/>
          <a:stretch/>
        </p:blipFill>
        <p:spPr bwMode="auto">
          <a:xfrm>
            <a:off x="690113" y="3226998"/>
            <a:ext cx="2658745" cy="2819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3"/>
          <a:srcRect l="85813" t="9368" r="-96" b="3605"/>
          <a:stretch/>
        </p:blipFill>
        <p:spPr bwMode="auto">
          <a:xfrm>
            <a:off x="3348858" y="3226998"/>
            <a:ext cx="822325" cy="2818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642979" y="3226998"/>
            <a:ext cx="3540551" cy="281876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n w="3175">
                <a:solidFill>
                  <a:schemeClr val="tx1"/>
                </a:solidFill>
              </a:ln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4"/>
          <a:srcRect l="59937" t="47913" r="35047" b="43563"/>
          <a:stretch/>
        </p:blipFill>
        <p:spPr bwMode="auto">
          <a:xfrm>
            <a:off x="4416443" y="3063097"/>
            <a:ext cx="1190727" cy="1103462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5144" y="3794147"/>
            <a:ext cx="31572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Koji jezici su uključeni u uslugu </a:t>
            </a:r>
            <a:r>
              <a:rPr lang="hr-HR" i="1" dirty="0" err="1"/>
              <a:t>translated</a:t>
            </a:r>
            <a:r>
              <a:rPr lang="hr-HR" i="1" dirty="0"/>
              <a:t> </a:t>
            </a:r>
            <a:r>
              <a:rPr lang="hr-HR" i="1" dirty="0" err="1"/>
              <a:t>matching</a:t>
            </a:r>
            <a:r>
              <a:rPr lang="hr-HR" dirty="0"/>
              <a:t>?  </a:t>
            </a:r>
          </a:p>
          <a:p>
            <a:r>
              <a:rPr lang="hr-HR" dirty="0"/>
              <a:t/>
            </a:r>
            <a:br>
              <a:rPr lang="hr-HR" dirty="0"/>
            </a:br>
            <a:r>
              <a:rPr lang="hr-HR" dirty="0"/>
              <a:t>Arapski, kineski, češki, danski, nizozemski, farsi, finski, francuski, njemački, grčki, hebrejski, mađarski, talijanski, japanski, korejski, norveški, portugalski, rumunjski ruski, srpski, slovački, slovenski, španjolski, švedski, tajlandski i turski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4AA37B-5584-4BB1-AAAC-6F268F776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1885"/>
            <a:ext cx="8229600" cy="966652"/>
          </a:xfrm>
        </p:spPr>
        <p:txBody>
          <a:bodyPr/>
          <a:lstStyle/>
          <a:p>
            <a:r>
              <a:rPr lang="hr-HR" sz="3200" b="1" u="sng" dirty="0"/>
              <a:t>Pristup sustavu</a:t>
            </a:r>
            <a:r>
              <a:rPr lang="hr-HR" sz="4800" dirty="0"/>
              <a:t/>
            </a:r>
            <a:br>
              <a:rPr lang="hr-HR" sz="4800" dirty="0"/>
            </a:br>
            <a:endParaRPr lang="hr-H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53C2D3-DEB1-4EC0-AA10-33865C901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936171"/>
            <a:ext cx="8229600" cy="5190129"/>
          </a:xfrm>
        </p:spPr>
        <p:txBody>
          <a:bodyPr/>
          <a:lstStyle/>
          <a:p>
            <a:pPr marL="203200" indent="0">
              <a:buNone/>
            </a:pPr>
            <a:r>
              <a:rPr lang="hr-HR" sz="2400" dirty="0"/>
              <a:t>Sustavu se pristupa odabirom sljedeće poveznice  </a:t>
            </a:r>
            <a:r>
              <a:rPr lang="hr-HR" sz="2400" dirty="0">
                <a:hlinkClick r:id="rId2"/>
              </a:rPr>
              <a:t>https://shibboleth.turnitin.com/Shibboleth.sso/Login?SAML=1&amp;target=https://shibboleth.turnitin.com/shibboleth&amp;entityID=https://login.aaiedu.hr/edugain/saml2/idp/metadata.php</a:t>
            </a:r>
            <a:endParaRPr lang="hr-HR" sz="2400" dirty="0"/>
          </a:p>
          <a:p>
            <a:pPr marL="203200" indent="0">
              <a:buNone/>
            </a:pPr>
            <a:r>
              <a:rPr lang="hr-HR" sz="2400" dirty="0"/>
              <a:t> </a:t>
            </a:r>
          </a:p>
          <a:p>
            <a:r>
              <a:rPr lang="hr-HR" sz="2400" dirty="0"/>
              <a:t>Za dodjelu elektroničkih identiteta u sustavu </a:t>
            </a:r>
            <a:r>
              <a:rPr lang="hr-HR" sz="2400" dirty="0" err="1"/>
              <a:t>AAI@EduHr</a:t>
            </a:r>
            <a:r>
              <a:rPr lang="hr-HR" sz="2400" dirty="0"/>
              <a:t> zadužene su kontakt-osobe za otvaranje elektroničkih identiteta u pojedinoj ustanovi (</a:t>
            </a:r>
            <a:r>
              <a:rPr lang="hr-HR" sz="2400" dirty="0">
                <a:hlinkClick r:id="rId3"/>
              </a:rPr>
              <a:t>http://www.aaiedu.hr/statistika-i-stanje-sustava/maticne-ustanove/popis</a:t>
            </a:r>
            <a:r>
              <a:rPr lang="hr-HR" sz="2400" dirty="0"/>
              <a:t>). </a:t>
            </a:r>
          </a:p>
          <a:p>
            <a:pPr marL="203200" indent="0">
              <a:buNone/>
            </a:pPr>
            <a:endParaRPr lang="hr-HR" sz="2000" dirty="0"/>
          </a:p>
          <a:p>
            <a:pPr marL="203200" indent="0">
              <a:buNone/>
            </a:pPr>
            <a:endParaRPr lang="hr-HR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FB3AE78-4E75-4C82-8140-7033B45FD7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hr-HR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0159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11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hr-HR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548679"/>
            <a:ext cx="8229600" cy="557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 algn="ctr">
              <a:buNone/>
            </a:pPr>
            <a:r>
              <a:rPr lang="hr-HR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Prija</a:t>
            </a:r>
            <a:r>
              <a:rPr lang="hr-HR" b="1" dirty="0"/>
              <a:t>va u sustav</a:t>
            </a:r>
            <a:endParaRPr lang="hr-HR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hr-HR" sz="2400" dirty="0"/>
              <a:t>Nakon odabira poveznice Pristupna URL adresa za softver Turnitin, otvorit će se sučelje za prijavu putem elektroničkog identiteta u sustavu </a:t>
            </a:r>
            <a:r>
              <a:rPr lang="hr-HR" sz="2400" dirty="0" err="1"/>
              <a:t>AAI@EduHr</a:t>
            </a:r>
            <a:r>
              <a:rPr lang="hr-HR" sz="2400" dirty="0"/>
              <a:t>. </a:t>
            </a:r>
          </a:p>
          <a:p>
            <a:r>
              <a:rPr lang="hr-HR" sz="2400" dirty="0"/>
              <a:t>Upišite Vaše korisničko ime i lozinku (Slika 1.) te odaberite </a:t>
            </a:r>
            <a:r>
              <a:rPr lang="hr-HR" sz="2400" b="1" dirty="0"/>
              <a:t>Prijavi se</a:t>
            </a:r>
            <a:r>
              <a:rPr lang="hr-HR" sz="2400" dirty="0"/>
              <a:t>. </a:t>
            </a:r>
            <a:endParaRPr lang="hr-HR"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>
              <a:buNone/>
            </a:pPr>
            <a:endParaRPr lang="hr-HR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hr-HR" sz="1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0817279-B9FE-4FF5-B3B9-D8679B2B0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1" y="2838451"/>
            <a:ext cx="3962400" cy="32878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28A32FF-95D5-4733-A18E-0B5D800CC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44137"/>
            <a:ext cx="8229600" cy="5664746"/>
          </a:xfrm>
        </p:spPr>
        <p:txBody>
          <a:bodyPr/>
          <a:lstStyle/>
          <a:p>
            <a:r>
              <a:rPr lang="hr-HR" dirty="0"/>
              <a:t>Po prijavi, potrebno je pročitati uvjete korištenja (</a:t>
            </a:r>
            <a:r>
              <a:rPr lang="hr-HR" b="1" dirty="0"/>
              <a:t>Turnitin </a:t>
            </a:r>
            <a:r>
              <a:rPr lang="hr-HR" b="1" dirty="0" err="1"/>
              <a:t>End</a:t>
            </a:r>
            <a:r>
              <a:rPr lang="hr-HR" b="1" dirty="0"/>
              <a:t> User Licence </a:t>
            </a:r>
            <a:r>
              <a:rPr lang="hr-HR" b="1" dirty="0" err="1"/>
              <a:t>Agreement</a:t>
            </a:r>
            <a:r>
              <a:rPr lang="hr-HR" dirty="0"/>
              <a:t>), prihvatiti ih označivanjem kvačice u kvadratiću ispod teksta te potvrditi dugmetom </a:t>
            </a:r>
            <a:r>
              <a:rPr lang="hr-HR" b="1" dirty="0" err="1"/>
              <a:t>Agree</a:t>
            </a:r>
            <a:r>
              <a:rPr lang="hr-HR" dirty="0"/>
              <a:t>. </a:t>
            </a:r>
          </a:p>
          <a:p>
            <a:r>
              <a:rPr lang="hr-HR" dirty="0"/>
              <a:t>Nakon toga, u sučelju za kreiranje Turnitin profila (</a:t>
            </a:r>
            <a:r>
              <a:rPr lang="hr-HR" b="1" dirty="0" err="1"/>
              <a:t>Create</a:t>
            </a:r>
            <a:r>
              <a:rPr lang="hr-HR" b="1" dirty="0"/>
              <a:t> Turnitin User</a:t>
            </a:r>
            <a:r>
              <a:rPr lang="hr-HR" dirty="0"/>
              <a:t>) u pripadajućim će se poljima pojaviti Vaše ime i prezime (</a:t>
            </a:r>
            <a:r>
              <a:rPr lang="hr-HR" b="1" dirty="0"/>
              <a:t>First </a:t>
            </a:r>
            <a:r>
              <a:rPr lang="hr-HR" b="1" dirty="0" err="1"/>
              <a:t>name</a:t>
            </a:r>
            <a:r>
              <a:rPr lang="hr-HR" b="1" dirty="0"/>
              <a:t> </a:t>
            </a:r>
            <a:r>
              <a:rPr lang="hr-HR" dirty="0"/>
              <a:t>i </a:t>
            </a:r>
            <a:r>
              <a:rPr lang="hr-HR" b="1" dirty="0" err="1"/>
              <a:t>Last</a:t>
            </a:r>
            <a:r>
              <a:rPr lang="hr-HR" b="1" dirty="0"/>
              <a:t> Name</a:t>
            </a:r>
            <a:r>
              <a:rPr lang="hr-HR" dirty="0"/>
              <a:t>) te polje za dodavanje broja telefona (</a:t>
            </a:r>
            <a:r>
              <a:rPr lang="hr-HR" b="1" dirty="0"/>
              <a:t>Phone</a:t>
            </a:r>
            <a:r>
              <a:rPr lang="hr-HR" dirty="0"/>
              <a:t>) koje nije obavezno. </a:t>
            </a:r>
          </a:p>
          <a:p>
            <a:r>
              <a:rPr lang="pt-BR" dirty="0"/>
              <a:t>Kreiranje profila potvrdite </a:t>
            </a:r>
            <a:r>
              <a:rPr lang="hr-HR"/>
              <a:t>klikom na</a:t>
            </a:r>
            <a:r>
              <a:rPr lang="pt-BR"/>
              <a:t> </a:t>
            </a:r>
            <a:r>
              <a:rPr lang="pt-BR" b="1" dirty="0"/>
              <a:t>Save</a:t>
            </a:r>
            <a:r>
              <a:rPr lang="pt-BR" dirty="0"/>
              <a:t>. 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640352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196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hr-HR" sz="32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Kreiranje kolegija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Shape 13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90294" t="31282" r="1303" b="61984"/>
          <a:stretch/>
        </p:blipFill>
        <p:spPr>
          <a:xfrm>
            <a:off x="3989163" y="987471"/>
            <a:ext cx="2039765" cy="61958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138" name="Shape 138"/>
          <p:cNvSpPr txBox="1"/>
          <p:nvPr/>
        </p:nvSpPr>
        <p:spPr>
          <a:xfrm>
            <a:off x="755575" y="1088572"/>
            <a:ext cx="2880320" cy="1036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hr-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1.kliknite na </a:t>
            </a:r>
            <a:r>
              <a:rPr lang="hr-H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</a:t>
            </a:r>
            <a:r>
              <a:rPr lang="hr-H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</a:t>
            </a:r>
            <a:r>
              <a:rPr lang="hr-HR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hr-H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2.popunite obrazac.</a:t>
            </a: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4">
            <a:alphaModFix/>
          </a:blip>
          <a:srcRect l="-1792" t="24144" r="38703" b="18994"/>
          <a:stretch/>
        </p:blipFill>
        <p:spPr>
          <a:xfrm>
            <a:off x="699811" y="2124891"/>
            <a:ext cx="6492296" cy="4163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>
            <a:off x="4971898" y="3338994"/>
            <a:ext cx="1897500" cy="338700"/>
          </a:xfrm>
          <a:prstGeom prst="rect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NAZIV KOLEGIJA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6028928" y="4165848"/>
            <a:ext cx="1296143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Shape 142"/>
          <p:cNvSpPr txBox="1"/>
          <p:nvPr/>
        </p:nvSpPr>
        <p:spPr>
          <a:xfrm>
            <a:off x="6181328" y="4318248"/>
            <a:ext cx="1296143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 txBox="1"/>
          <p:nvPr/>
        </p:nvSpPr>
        <p:spPr>
          <a:xfrm>
            <a:off x="6333728" y="4470648"/>
            <a:ext cx="1296143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 txBox="1"/>
          <p:nvPr/>
        </p:nvSpPr>
        <p:spPr>
          <a:xfrm>
            <a:off x="6486128" y="4623048"/>
            <a:ext cx="1296143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Shape 145"/>
          <p:cNvSpPr txBox="1"/>
          <p:nvPr/>
        </p:nvSpPr>
        <p:spPr>
          <a:xfrm>
            <a:off x="4971898" y="3746359"/>
            <a:ext cx="3528391" cy="553997"/>
          </a:xfrm>
          <a:prstGeom prst="rect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LOZINKA za upis u kolegij  </a:t>
            </a:r>
            <a:r>
              <a:rPr lang="hr-H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(izmišljate ju sami, mala slova i brojevi, npr. ip2016)</a:t>
            </a:r>
          </a:p>
        </p:txBody>
      </p:sp>
      <p:sp>
        <p:nvSpPr>
          <p:cNvPr id="146" name="Shape 146"/>
          <p:cNvSpPr/>
          <p:nvPr/>
        </p:nvSpPr>
        <p:spPr>
          <a:xfrm>
            <a:off x="4962009" y="4394849"/>
            <a:ext cx="2888704" cy="584774"/>
          </a:xfrm>
          <a:prstGeom prst="rect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PODRUČJE i RAZINA KOLEGIJA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(birate iz padajućeg izbornika)</a:t>
            </a:r>
          </a:p>
        </p:txBody>
      </p:sp>
      <p:sp>
        <p:nvSpPr>
          <p:cNvPr id="147" name="Shape 147"/>
          <p:cNvSpPr/>
          <p:nvPr/>
        </p:nvSpPr>
        <p:spPr>
          <a:xfrm>
            <a:off x="4971898" y="5258598"/>
            <a:ext cx="3528391" cy="338554"/>
          </a:xfrm>
          <a:prstGeom prst="rect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hr-HR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DATUMI POČETKA i ZAVRŠETKA kolegija</a:t>
            </a:r>
          </a:p>
        </p:txBody>
      </p:sp>
      <p:sp>
        <p:nvSpPr>
          <p:cNvPr id="148" name="Shape 148"/>
          <p:cNvSpPr/>
          <p:nvPr/>
        </p:nvSpPr>
        <p:spPr>
          <a:xfrm>
            <a:off x="3761618" y="5904750"/>
            <a:ext cx="913551" cy="286847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B987611-F72C-4FFC-B027-73BD8B7362FE}"/>
              </a:ext>
            </a:extLst>
          </p:cNvPr>
          <p:cNvSpPr txBox="1"/>
          <p:nvPr/>
        </p:nvSpPr>
        <p:spPr>
          <a:xfrm>
            <a:off x="4971898" y="2950453"/>
            <a:ext cx="3477224" cy="307777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/>
              <a:t>VRSTA KOLEGIJA (uvijek </a:t>
            </a:r>
            <a:r>
              <a:rPr lang="hr-HR" b="1" dirty="0"/>
              <a:t>STANDARD)</a:t>
            </a:r>
            <a:endParaRPr lang="hr-HR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42633C41-3B6E-45B3-9974-8B7EA09BBD66}"/>
              </a:ext>
            </a:extLst>
          </p:cNvPr>
          <p:cNvCxnSpPr>
            <a:cxnSpLocks/>
          </p:cNvCxnSpPr>
          <p:nvPr/>
        </p:nvCxnSpPr>
        <p:spPr>
          <a:xfrm flipH="1">
            <a:off x="3558029" y="3178628"/>
            <a:ext cx="1323704" cy="0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E923BEC8-9EE6-48B6-9185-E42F362197C8}"/>
              </a:ext>
            </a:extLst>
          </p:cNvPr>
          <p:cNvCxnSpPr/>
          <p:nvPr/>
        </p:nvCxnSpPr>
        <p:spPr>
          <a:xfrm flipH="1">
            <a:off x="3526971" y="3560397"/>
            <a:ext cx="1323704" cy="0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4FBDBEB9-B4FB-4613-8F49-A1F05C820CBC}"/>
              </a:ext>
            </a:extLst>
          </p:cNvPr>
          <p:cNvCxnSpPr>
            <a:cxnSpLocks/>
          </p:cNvCxnSpPr>
          <p:nvPr/>
        </p:nvCxnSpPr>
        <p:spPr>
          <a:xfrm flipH="1">
            <a:off x="3526971" y="3953691"/>
            <a:ext cx="1323704" cy="0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E19A22E9-6724-4530-943D-1711E6D08FF7}"/>
              </a:ext>
            </a:extLst>
          </p:cNvPr>
          <p:cNvCxnSpPr>
            <a:cxnSpLocks/>
          </p:cNvCxnSpPr>
          <p:nvPr/>
        </p:nvCxnSpPr>
        <p:spPr>
          <a:xfrm flipH="1" flipV="1">
            <a:off x="3558029" y="4436326"/>
            <a:ext cx="1320730" cy="1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567431CC-D45E-4FE7-86B5-42FE09507739}"/>
              </a:ext>
            </a:extLst>
          </p:cNvPr>
          <p:cNvCxnSpPr>
            <a:cxnSpLocks/>
          </p:cNvCxnSpPr>
          <p:nvPr/>
        </p:nvCxnSpPr>
        <p:spPr>
          <a:xfrm flipH="1">
            <a:off x="3558029" y="4728553"/>
            <a:ext cx="1292647" cy="0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14E239D1-DE43-49CC-B3E1-18D6DFA69B03}"/>
              </a:ext>
            </a:extLst>
          </p:cNvPr>
          <p:cNvCxnSpPr/>
          <p:nvPr/>
        </p:nvCxnSpPr>
        <p:spPr>
          <a:xfrm flipH="1">
            <a:off x="3635895" y="5495109"/>
            <a:ext cx="1284448" cy="0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-HR"/>
              <a:t>  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114300" y="274651"/>
            <a:ext cx="4248300" cy="31543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hr-HR" sz="2400" dirty="0"/>
              <a:t>Nakon kreiranja kolegija pojavljuje se prozor s identifikatorom i lozinkom koji će Vam trebati ako se odlučite omogućiti studentima predavanje radova u kreirani kolegij (lozinka kolegija je uvijek vidljiva iz Vašeg profila)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hr-HR"/>
              <a:t>7</a:t>
            </a:fld>
            <a:endParaRPr lang="hr-HR"/>
          </a:p>
        </p:txBody>
      </p:sp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 l="34374" t="32963" r="34166" b="26851"/>
          <a:stretch/>
        </p:blipFill>
        <p:spPr>
          <a:xfrm>
            <a:off x="4448175" y="484199"/>
            <a:ext cx="4429125" cy="2825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 rotWithShape="1">
          <a:blip r:embed="rId4">
            <a:alphaModFix/>
          </a:blip>
          <a:srcRect t="17037" b="46666"/>
          <a:stretch/>
        </p:blipFill>
        <p:spPr>
          <a:xfrm>
            <a:off x="133350" y="3518987"/>
            <a:ext cx="8877300" cy="2837363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/>
          <p:nvPr/>
        </p:nvSpPr>
        <p:spPr>
          <a:xfrm>
            <a:off x="1008834" y="5477692"/>
            <a:ext cx="1047900" cy="209006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5267400" y="1349231"/>
            <a:ext cx="2571600" cy="6762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84137"/>
            <a:ext cx="8229600" cy="820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hr-HR" sz="44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Dodavanje zadataka i postavke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104775" y="929705"/>
            <a:ext cx="8877300" cy="51964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hr-HR" dirty="0"/>
              <a:t>kliknite na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buNone/>
            </a:pPr>
            <a:endParaRPr sz="2400" dirty="0"/>
          </a:p>
          <a:p>
            <a:pPr marL="0" marR="0" lvl="0" indent="0" algn="l" rtl="0">
              <a:spcBef>
                <a:spcPts val="0"/>
              </a:spcBef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hr-HR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Shape 170"/>
          <p:cNvPicPr preferRelativeResize="0"/>
          <p:nvPr/>
        </p:nvPicPr>
        <p:blipFill rotWithShape="1">
          <a:blip r:embed="rId3">
            <a:alphaModFix/>
          </a:blip>
          <a:srcRect l="88002" t="33275" r="750" b="59964"/>
          <a:stretch/>
        </p:blipFill>
        <p:spPr>
          <a:xfrm>
            <a:off x="2664823" y="1011303"/>
            <a:ext cx="2061428" cy="65746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172" name="Shape 172"/>
          <p:cNvSpPr txBox="1"/>
          <p:nvPr/>
        </p:nvSpPr>
        <p:spPr>
          <a:xfrm>
            <a:off x="1133475" y="2228850"/>
            <a:ext cx="3228900" cy="46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 txBox="1"/>
          <p:nvPr/>
        </p:nvSpPr>
        <p:spPr>
          <a:xfrm>
            <a:off x="350195" y="4370916"/>
            <a:ext cx="3772280" cy="1677187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-HR" b="1" dirty="0"/>
              <a:t>7. </a:t>
            </a:r>
            <a:r>
              <a:rPr lang="hr-HR" dirty="0"/>
              <a:t>Generiraj izvješće o izvornosti za studentske radove</a:t>
            </a:r>
          </a:p>
          <a:p>
            <a:pPr marL="457200" lvl="0" indent="-304800">
              <a:buClr>
                <a:srgbClr val="FF9900"/>
              </a:buClr>
              <a:buSzPct val="100000"/>
              <a:buChar char="●"/>
            </a:pPr>
            <a:r>
              <a:rPr lang="hr-HR" dirty="0">
                <a:solidFill>
                  <a:schemeClr val="dk1"/>
                </a:solidFill>
              </a:rPr>
              <a:t>odmah (prvi izvještaj je konačni)</a:t>
            </a:r>
          </a:p>
          <a:p>
            <a:pPr marL="457200" lvl="0" indent="-304800">
              <a:buClr>
                <a:srgbClr val="FF9900"/>
              </a:buClr>
              <a:buSzPct val="100000"/>
              <a:buChar char="●"/>
            </a:pPr>
            <a:r>
              <a:rPr lang="hr-HR" dirty="0">
                <a:solidFill>
                  <a:schemeClr val="dk1"/>
                </a:solidFill>
              </a:rPr>
              <a:t>odmah (izvještaj se može mijenjati do roka predaje)</a:t>
            </a:r>
          </a:p>
          <a:p>
            <a:pPr marL="457200" lvl="0" indent="-304800">
              <a:buClr>
                <a:srgbClr val="FF9900"/>
              </a:buClr>
              <a:buSzPct val="100000"/>
              <a:buChar char="●"/>
            </a:pPr>
            <a:r>
              <a:rPr lang="hr-HR" dirty="0">
                <a:solidFill>
                  <a:schemeClr val="dk1"/>
                </a:solidFill>
              </a:rPr>
              <a:t>na dan roka predaje</a:t>
            </a:r>
          </a:p>
          <a:p>
            <a:pPr lvl="0" rtl="0">
              <a:spcBef>
                <a:spcPts val="0"/>
              </a:spcBef>
              <a:buNone/>
            </a:pPr>
            <a:endParaRPr lang="hr-HR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78F93A87-7E70-4FD4-8165-59522927ECC4}"/>
              </a:ext>
            </a:extLst>
          </p:cNvPr>
          <p:cNvCxnSpPr>
            <a:cxnSpLocks/>
          </p:cNvCxnSpPr>
          <p:nvPr/>
        </p:nvCxnSpPr>
        <p:spPr>
          <a:xfrm flipH="1">
            <a:off x="5791200" y="4572000"/>
            <a:ext cx="1012917" cy="0"/>
          </a:xfrm>
          <a:prstGeom prst="straightConnector1">
            <a:avLst/>
          </a:prstGeom>
          <a:ln w="222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98537BD0-8BA3-4DDA-B3BE-E4F3C1F6870E}"/>
              </a:ext>
            </a:extLst>
          </p:cNvPr>
          <p:cNvCxnSpPr>
            <a:cxnSpLocks/>
          </p:cNvCxnSpPr>
          <p:nvPr/>
        </p:nvCxnSpPr>
        <p:spPr>
          <a:xfrm flipH="1">
            <a:off x="5791200" y="5303520"/>
            <a:ext cx="1012918" cy="0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05E3E31-476D-4317-9E74-1A0FD26B1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527" y="1630247"/>
            <a:ext cx="3665272" cy="4417856"/>
          </a:xfrm>
          <a:prstGeom prst="rect">
            <a:avLst/>
          </a:prstGeom>
        </p:spPr>
      </p:pic>
      <p:sp>
        <p:nvSpPr>
          <p:cNvPr id="173" name="Shape 173"/>
          <p:cNvSpPr txBox="1"/>
          <p:nvPr/>
        </p:nvSpPr>
        <p:spPr>
          <a:xfrm>
            <a:off x="2995574" y="2142773"/>
            <a:ext cx="3653267" cy="330769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-HR" b="1" dirty="0"/>
              <a:t>2.NAZIV ZADATKA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6804117" y="1011303"/>
            <a:ext cx="2223577" cy="2080240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-HR" b="1" dirty="0"/>
              <a:t>1.ROK</a:t>
            </a:r>
            <a:r>
              <a:rPr lang="hr-HR" dirty="0"/>
              <a:t> za predaju radova (ne može biti dulji od roka prethodno postavljenog za trajanje kolegija)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5338355" y="4336868"/>
            <a:ext cx="3503720" cy="613341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hr-HR" b="1" dirty="0"/>
              <a:t>5.</a:t>
            </a:r>
            <a:r>
              <a:rPr lang="hr-HR" dirty="0"/>
              <a:t>Omogući predaju radova 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hr-HR" dirty="0"/>
              <a:t>nakon predviđenog roka 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5338354" y="5028257"/>
            <a:ext cx="3503720" cy="593726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hr-HR" b="1" dirty="0">
                <a:solidFill>
                  <a:schemeClr val="dk1"/>
                </a:solidFill>
              </a:rPr>
              <a:t>6. </a:t>
            </a:r>
            <a:r>
              <a:rPr lang="hr-HR" dirty="0">
                <a:solidFill>
                  <a:schemeClr val="dk1"/>
                </a:solidFill>
              </a:rPr>
              <a:t>Generiraj izvješće 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hr-HR" dirty="0">
                <a:solidFill>
                  <a:schemeClr val="dk1"/>
                </a:solidFill>
              </a:rPr>
              <a:t>o izvornosti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301925" y="2533185"/>
            <a:ext cx="6346915" cy="587523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hr-HR" b="1" dirty="0"/>
              <a:t>3. ODABERITE</a:t>
            </a:r>
            <a:r>
              <a:rPr lang="hr-HR" dirty="0"/>
              <a:t>: </a:t>
            </a:r>
            <a:r>
              <a:rPr lang="hr-HR" u="sng" dirty="0"/>
              <a:t>Omogući samo one vrste datoteka za </a:t>
            </a:r>
          </a:p>
          <a:p>
            <a:pPr lvl="0" algn="just" rtl="0">
              <a:spcBef>
                <a:spcPts val="0"/>
              </a:spcBef>
              <a:buNone/>
            </a:pPr>
            <a:r>
              <a:rPr lang="hr-HR" u="sng" dirty="0"/>
              <a:t>koje Turnitin može provjeriti izvornost 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F2964513-4A8F-413B-A8BC-49FBB1C38967}"/>
              </a:ext>
            </a:extLst>
          </p:cNvPr>
          <p:cNvCxnSpPr>
            <a:cxnSpLocks/>
          </p:cNvCxnSpPr>
          <p:nvPr/>
        </p:nvCxnSpPr>
        <p:spPr>
          <a:xfrm>
            <a:off x="4122474" y="5869577"/>
            <a:ext cx="1215880" cy="0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3C74794-3CCD-4F4E-B7BB-40B230F669D0}"/>
              </a:ext>
            </a:extLst>
          </p:cNvPr>
          <p:cNvSpPr txBox="1"/>
          <p:nvPr/>
        </p:nvSpPr>
        <p:spPr>
          <a:xfrm>
            <a:off x="350195" y="3791967"/>
            <a:ext cx="3772279" cy="307777"/>
          </a:xfrm>
          <a:prstGeom prst="rect">
            <a:avLst/>
          </a:prstGeom>
          <a:noFill/>
          <a:ln w="2540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r>
              <a:rPr lang="hr-HR" b="1" dirty="0"/>
              <a:t>4. </a:t>
            </a:r>
            <a:r>
              <a:rPr lang="hr-HR" dirty="0"/>
              <a:t>Napomene nastavnika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D19D3E24-CF03-4B53-A1D1-0E6E9C86BA23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4122474" y="3945856"/>
            <a:ext cx="1215880" cy="0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2CBDF77-3C11-4A9F-B375-803684A7FC7B}"/>
              </a:ext>
            </a:extLst>
          </p:cNvPr>
          <p:cNvSpPr txBox="1"/>
          <p:nvPr/>
        </p:nvSpPr>
        <p:spPr>
          <a:xfrm>
            <a:off x="1604453" y="3216727"/>
            <a:ext cx="4491546" cy="307777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hr-HR" i="1" dirty="0"/>
              <a:t>Otvoriti opcije zadatka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D5697F7-DE0B-459A-ABEA-E575351D3F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hr-HR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0C8150E-9508-4E9F-BA22-48BE800C6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777" y="673610"/>
            <a:ext cx="3918857" cy="56395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F360D53-3BED-4A3B-86AE-C7FEA9F612E5}"/>
              </a:ext>
            </a:extLst>
          </p:cNvPr>
          <p:cNvSpPr txBox="1"/>
          <p:nvPr/>
        </p:nvSpPr>
        <p:spPr>
          <a:xfrm>
            <a:off x="457200" y="638586"/>
            <a:ext cx="7502434" cy="769441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hr-HR" sz="1600" b="1" dirty="0"/>
              <a:t>8. ISKLJUČITI</a:t>
            </a:r>
            <a:r>
              <a:rPr lang="hr-HR" dirty="0"/>
              <a:t> bibliografiju iz </a:t>
            </a:r>
          </a:p>
          <a:p>
            <a:r>
              <a:rPr lang="hr-HR" dirty="0" err="1"/>
              <a:t>indexa</a:t>
            </a:r>
            <a:r>
              <a:rPr lang="hr-HR" dirty="0"/>
              <a:t> podudarnosti za </a:t>
            </a:r>
          </a:p>
          <a:p>
            <a:r>
              <a:rPr lang="hr-HR" dirty="0"/>
              <a:t>sve radove </a:t>
            </a:r>
            <a:r>
              <a:rPr lang="hr-HR" b="1" dirty="0"/>
              <a:t>(OBAVEZNO)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7D6DD08-4319-4FA8-80CB-6B3A47CA944F}"/>
              </a:ext>
            </a:extLst>
          </p:cNvPr>
          <p:cNvSpPr txBox="1"/>
          <p:nvPr/>
        </p:nvSpPr>
        <p:spPr>
          <a:xfrm>
            <a:off x="457198" y="1530572"/>
            <a:ext cx="7267305" cy="769441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hr-HR" sz="1600" b="1" dirty="0"/>
              <a:t>9. </a:t>
            </a:r>
            <a:r>
              <a:rPr lang="hr-HR" b="1" dirty="0"/>
              <a:t>ISKLJUČITI</a:t>
            </a:r>
            <a:r>
              <a:rPr lang="hr-HR" dirty="0"/>
              <a:t> citate iz </a:t>
            </a:r>
            <a:r>
              <a:rPr lang="hr-HR" dirty="0" err="1"/>
              <a:t>indexa</a:t>
            </a:r>
            <a:r>
              <a:rPr lang="hr-HR" dirty="0"/>
              <a:t> </a:t>
            </a:r>
          </a:p>
          <a:p>
            <a:r>
              <a:rPr lang="hr-HR" dirty="0"/>
              <a:t>podudarnosti za sve radove</a:t>
            </a:r>
            <a:r>
              <a:rPr lang="hr-HR" b="1" dirty="0"/>
              <a:t>(OBAVEZNO)</a:t>
            </a:r>
          </a:p>
          <a:p>
            <a:endParaRPr lang="hr-HR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8916D3E-BAFB-4787-A9A4-A9BDFF369298}"/>
              </a:ext>
            </a:extLst>
          </p:cNvPr>
          <p:cNvSpPr txBox="1"/>
          <p:nvPr/>
        </p:nvSpPr>
        <p:spPr>
          <a:xfrm>
            <a:off x="457198" y="2421772"/>
            <a:ext cx="5569133" cy="2062103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hr-HR" sz="1600" b="1" u="sng" dirty="0">
                <a:solidFill>
                  <a:schemeClr val="tx1"/>
                </a:solidFill>
              </a:rPr>
              <a:t>10. ISKLJUČITI </a:t>
            </a:r>
            <a:r>
              <a:rPr lang="hr-HR" sz="1600" u="sng" dirty="0">
                <a:solidFill>
                  <a:schemeClr val="tx1"/>
                </a:solidFill>
              </a:rPr>
              <a:t>izvore od 5 riječi</a:t>
            </a:r>
          </a:p>
          <a:p>
            <a:r>
              <a:rPr lang="hr-HR" sz="1600" u="sng" dirty="0">
                <a:solidFill>
                  <a:schemeClr val="tx1"/>
                </a:solidFill>
              </a:rPr>
              <a:t>podudarnosti</a:t>
            </a:r>
            <a:r>
              <a:rPr lang="hr-HR" sz="1600" b="1" u="sng" dirty="0">
                <a:solidFill>
                  <a:schemeClr val="tx1"/>
                </a:solidFill>
              </a:rPr>
              <a:t> (OBAVEZNO)</a:t>
            </a:r>
          </a:p>
          <a:p>
            <a:endParaRPr lang="hr-HR" sz="1600" b="1" u="sng" dirty="0">
              <a:solidFill>
                <a:schemeClr val="tx1"/>
              </a:solidFill>
            </a:endParaRPr>
          </a:p>
          <a:p>
            <a:r>
              <a:rPr lang="hr-HR" sz="1600" u="sng" dirty="0">
                <a:solidFill>
                  <a:schemeClr val="tx1"/>
                </a:solidFill>
              </a:rPr>
              <a:t>Isključuje iz </a:t>
            </a:r>
            <a:r>
              <a:rPr lang="hr-HR" sz="1600" u="sng" dirty="0" err="1">
                <a:solidFill>
                  <a:schemeClr val="tx1"/>
                </a:solidFill>
              </a:rPr>
              <a:t>indexa</a:t>
            </a:r>
            <a:r>
              <a:rPr lang="hr-HR" sz="1600" u="sng" dirty="0">
                <a:solidFill>
                  <a:schemeClr val="tx1"/>
                </a:solidFill>
              </a:rPr>
              <a:t> podudarnosti </a:t>
            </a:r>
          </a:p>
          <a:p>
            <a:r>
              <a:rPr lang="hr-HR" sz="1600" u="sng" dirty="0">
                <a:solidFill>
                  <a:schemeClr val="tx1"/>
                </a:solidFill>
              </a:rPr>
              <a:t>sve izvore koji u ukupnom rezultatu </a:t>
            </a:r>
          </a:p>
          <a:p>
            <a:r>
              <a:rPr lang="hr-HR" sz="1600" u="sng" dirty="0">
                <a:solidFill>
                  <a:schemeClr val="tx1"/>
                </a:solidFill>
              </a:rPr>
              <a:t>podudarnosti sudjeluju s ukupno manje </a:t>
            </a:r>
          </a:p>
          <a:p>
            <a:r>
              <a:rPr lang="hr-HR" sz="1600" u="sng" dirty="0">
                <a:solidFill>
                  <a:schemeClr val="tx1"/>
                </a:solidFill>
              </a:rPr>
              <a:t>od 6 podudarnih riječi (ne nužno u nizu)</a:t>
            </a:r>
          </a:p>
          <a:p>
            <a:endParaRPr lang="hr-HR" sz="1600" u="sng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531CC40-2317-49D0-8429-8A4AAB92B0DB}"/>
              </a:ext>
            </a:extLst>
          </p:cNvPr>
          <p:cNvSpPr txBox="1"/>
          <p:nvPr/>
        </p:nvSpPr>
        <p:spPr>
          <a:xfrm>
            <a:off x="3951785" y="4527028"/>
            <a:ext cx="4763590" cy="584775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hr-HR" sz="1600" b="1" dirty="0">
                <a:solidFill>
                  <a:schemeClr val="dk1"/>
                </a:solidFill>
              </a:rPr>
              <a:t>11. </a:t>
            </a:r>
            <a:r>
              <a:rPr lang="hr-HR" sz="1600" dirty="0">
                <a:solidFill>
                  <a:schemeClr val="dk1"/>
                </a:solidFill>
              </a:rPr>
              <a:t>Omogući studentima uvid </a:t>
            </a:r>
          </a:p>
          <a:p>
            <a:pPr algn="r"/>
            <a:r>
              <a:rPr lang="hr-HR" sz="1600" dirty="0">
                <a:solidFill>
                  <a:schemeClr val="dk1"/>
                </a:solidFill>
              </a:rPr>
              <a:t>u Izvješća o izvornosti </a:t>
            </a:r>
            <a:r>
              <a:rPr lang="hr-HR" sz="1600" dirty="0" err="1">
                <a:solidFill>
                  <a:schemeClr val="dk1"/>
                </a:solidFill>
              </a:rPr>
              <a:t>radovova</a:t>
            </a:r>
            <a:endParaRPr lang="hr-HR" sz="1600" dirty="0">
              <a:solidFill>
                <a:schemeClr val="dk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47A5C81-8205-4145-8014-8D0BC6E69054}"/>
              </a:ext>
            </a:extLst>
          </p:cNvPr>
          <p:cNvSpPr txBox="1"/>
          <p:nvPr/>
        </p:nvSpPr>
        <p:spPr>
          <a:xfrm>
            <a:off x="457198" y="5316492"/>
            <a:ext cx="5926184" cy="1169551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hr-HR" b="1" dirty="0">
                <a:solidFill>
                  <a:schemeClr val="tx1"/>
                </a:solidFill>
              </a:rPr>
              <a:t>12.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hr-HR" b="1" i="1" dirty="0" err="1">
                <a:solidFill>
                  <a:schemeClr val="tx1"/>
                </a:solidFill>
              </a:rPr>
              <a:t>Translated</a:t>
            </a:r>
            <a:r>
              <a:rPr lang="hr-HR" b="1" i="1" dirty="0">
                <a:solidFill>
                  <a:schemeClr val="tx1"/>
                </a:solidFill>
              </a:rPr>
              <a:t> </a:t>
            </a:r>
            <a:r>
              <a:rPr lang="hr-HR" b="1" i="1" dirty="0" err="1">
                <a:solidFill>
                  <a:schemeClr val="tx1"/>
                </a:solidFill>
              </a:rPr>
              <a:t>Matching</a:t>
            </a:r>
            <a:r>
              <a:rPr lang="hr-HR" b="1" i="1" dirty="0">
                <a:solidFill>
                  <a:schemeClr val="tx1"/>
                </a:solidFill>
              </a:rPr>
              <a:t>  </a:t>
            </a:r>
            <a:r>
              <a:rPr lang="hr-HR" dirty="0">
                <a:solidFill>
                  <a:schemeClr val="tx1"/>
                </a:solidFill>
              </a:rPr>
              <a:t>je dodatna usluga </a:t>
            </a:r>
          </a:p>
          <a:p>
            <a:pPr lvl="0"/>
            <a:r>
              <a:rPr lang="hr-HR" dirty="0">
                <a:solidFill>
                  <a:schemeClr val="tx1"/>
                </a:solidFill>
              </a:rPr>
              <a:t>koja radove izrađene izvorno na drugim </a:t>
            </a:r>
          </a:p>
          <a:p>
            <a:pPr lvl="0"/>
            <a:r>
              <a:rPr lang="hr-HR" dirty="0">
                <a:solidFill>
                  <a:schemeClr val="tx1"/>
                </a:solidFill>
              </a:rPr>
              <a:t>jezicima prevodi na engleski jezik i </a:t>
            </a:r>
          </a:p>
          <a:p>
            <a:pPr lvl="0"/>
            <a:r>
              <a:rPr lang="hr-HR" dirty="0">
                <a:solidFill>
                  <a:schemeClr val="tx1"/>
                </a:solidFill>
              </a:rPr>
              <a:t>uspoređuje s engleskim izvorima.</a:t>
            </a:r>
          </a:p>
          <a:p>
            <a:pPr lvl="0"/>
            <a:r>
              <a:rPr lang="hr-HR" dirty="0">
                <a:solidFill>
                  <a:schemeClr val="tx1"/>
                </a:solidFill>
              </a:rPr>
              <a:t>(</a:t>
            </a:r>
            <a:r>
              <a:rPr lang="hr-HR" b="1" i="1" dirty="0">
                <a:solidFill>
                  <a:schemeClr val="tx1"/>
                </a:solidFill>
              </a:rPr>
              <a:t>napomena :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hr-HR" i="1" dirty="0">
                <a:solidFill>
                  <a:schemeClr val="tx1"/>
                </a:solidFill>
              </a:rPr>
              <a:t>trenutno je u razvoju </a:t>
            </a:r>
            <a:r>
              <a:rPr lang="hr-HR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54036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1157</Words>
  <Application>Microsoft Office PowerPoint</Application>
  <PresentationFormat>On-screen Show (4:3)</PresentationFormat>
  <Paragraphs>193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 Presentation</vt:lpstr>
      <vt:lpstr>O sustavu Turnitin</vt:lpstr>
      <vt:lpstr>Pristup sustavu </vt:lpstr>
      <vt:lpstr>  </vt:lpstr>
      <vt:lpstr>PowerPoint Presentation</vt:lpstr>
      <vt:lpstr>Kreiranje kolegija</vt:lpstr>
      <vt:lpstr>  </vt:lpstr>
      <vt:lpstr>Dodavanje zadataka i postavke</vt:lpstr>
      <vt:lpstr>PowerPoint Presentation</vt:lpstr>
      <vt:lpstr> </vt:lpstr>
      <vt:lpstr>Dodavanje novog zadatka u istom kolegiju</vt:lpstr>
      <vt:lpstr>Upisivanje studenata</vt:lpstr>
      <vt:lpstr>Opcija Add Student</vt:lpstr>
      <vt:lpstr>Opcija Upload Student List</vt:lpstr>
      <vt:lpstr>Provjera radova – postupak</vt:lpstr>
      <vt:lpstr>Provjera radova – nastavak</vt:lpstr>
      <vt:lpstr>Generiranje izvještaja o izvornosti rada</vt:lpstr>
      <vt:lpstr>Tumačenje izvještaja</vt:lpstr>
      <vt:lpstr>Vrste prikaza podudarnosti</vt:lpstr>
      <vt:lpstr>Isključivanje citiranog teksta, popisa literature ili manjih podudarnosti iz izvještaja o podudarnosti</vt:lpstr>
      <vt:lpstr>Translated matching (Beta)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Marko</cp:lastModifiedBy>
  <cp:revision>89</cp:revision>
  <dcterms:modified xsi:type="dcterms:W3CDTF">2020-10-01T09:38:40Z</dcterms:modified>
</cp:coreProperties>
</file>