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5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C58E-5A8C-498E-8A89-A2A5C5432AFC}" type="datetimeFigureOut">
              <a:rPr lang="hr-HR" smtClean="0"/>
              <a:t>2.4.2024.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C3C8-323E-4EA6-8066-D60A7C260D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Austro</a:t>
            </a:r>
            <a:r>
              <a:rPr lang="hr-HR" dirty="0"/>
              <a:t>-Ugarska Nagodba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600" dirty="0"/>
              <a:t>Nacrt petnaestorice (pododbor Ugarskog sabora) je prihvaćen 30. ožujka u Donjoj, a 3. travnja 1867. u Gornjoj kući Sabora. </a:t>
            </a:r>
          </a:p>
          <a:p>
            <a:pPr algn="just">
              <a:buNone/>
            </a:pPr>
            <a:r>
              <a:rPr lang="hr-HR" sz="2600" dirty="0"/>
              <a:t>- Zakonska osnova «o odnosima zajedničkih interesa između zemalja ugarske krune i ostalih zemalja pod vlašću njegova veličanstva i o metodi postupanja» prihvaćena je Donjoj kući  29. svibnja 1867. a sankcionirana od vladara nakon njegove krunidbe 12. lipnja 1867. kao zakonski članak 12/1867.  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400" dirty="0" err="1"/>
              <a:t>Beust</a:t>
            </a:r>
            <a:r>
              <a:rPr lang="hr-HR" sz="2400" dirty="0"/>
              <a:t> je poduzeo sve da osigura većinu u Carevinskom vijeću koje će prihvatiti Nagodbu. Raspustio je češki, moravski i kranjski sabor a na naknadnim izborima dobio je njemačku većinu. Također je pridobio poljsku </a:t>
            </a:r>
            <a:r>
              <a:rPr lang="hr-HR" sz="2400" dirty="0" err="1"/>
              <a:t>šljahtu</a:t>
            </a:r>
            <a:r>
              <a:rPr lang="hr-HR" sz="2400" dirty="0"/>
              <a:t> dajući joj vlast u Galiciji. Nagodba se nije stavila na dnevni red jer je želio izbjeći raspravu nego je tek pročitana u prijestolnoj besjedi gdje se zahtjeva da se prihvati promjenom ustava. Ipak, njemački liberali uvjetuju prihvaćanje nagodbe liberalnim zakonima. Nakon toga se raspušta Carevinsko vijeće, a kralj se priprema za krunidbu u Ugarskoj. </a:t>
            </a:r>
          </a:p>
          <a:p>
            <a:pPr algn="just"/>
            <a:r>
              <a:rPr lang="hr-HR" sz="2400" dirty="0"/>
              <a:t>Austrijski temeljni zakoni prihvaćeni su 21. prosinca 1867. godine te je tako i u austrijskom dijelu Monarhije prihvaćena Nagodba. </a:t>
            </a:r>
          </a:p>
          <a:p>
            <a:pPr algn="just"/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/>
              <a:t>To nije dogovor dviju država nego preko vladara uspostavljen dogovor. Austrija službeno se zove </a:t>
            </a:r>
            <a:r>
              <a:rPr lang="hr-HR" sz="2400" b="1" dirty="0"/>
              <a:t>«kraljevine i zemlje zastupane u Carevinskom vijeću» </a:t>
            </a:r>
            <a:r>
              <a:rPr lang="hr-HR" sz="2400" dirty="0"/>
              <a:t>kraće </a:t>
            </a:r>
            <a:r>
              <a:rPr lang="hr-HR" sz="2400" dirty="0" err="1"/>
              <a:t>Cislajtanija</a:t>
            </a:r>
            <a:r>
              <a:rPr lang="hr-HR" sz="2400" dirty="0"/>
              <a:t> od 17 pokrajina. Naziv Austrija postoji de jure samo u naslovu države Austro-Ugarska Monarhija prema vani te naslovu cara «Car Austrije i apostolski kralj Ugarske».</a:t>
            </a:r>
          </a:p>
          <a:p>
            <a:pPr algn="just"/>
            <a:r>
              <a:rPr lang="hr-HR" sz="2400" dirty="0"/>
              <a:t> Car dobiva dodatnu snagu uvođenjem «</a:t>
            </a:r>
            <a:r>
              <a:rPr lang="hr-HR" sz="2400" dirty="0" err="1"/>
              <a:t>predsankcije</a:t>
            </a:r>
            <a:r>
              <a:rPr lang="hr-HR" sz="2400" dirty="0"/>
              <a:t>». Naime, da bi uopće zakonski prijedlog došao u parlament sada mora imati kraljevu </a:t>
            </a:r>
            <a:r>
              <a:rPr lang="hr-HR" sz="2400" dirty="0" err="1"/>
              <a:t>predsankciju</a:t>
            </a:r>
            <a:r>
              <a:rPr lang="hr-HR" sz="2400" dirty="0"/>
              <a:t> </a:t>
            </a:r>
            <a:r>
              <a:rPr lang="hr-HR" sz="2400" dirty="0" err="1"/>
              <a:t>tj</a:t>
            </a:r>
            <a:r>
              <a:rPr lang="hr-HR" sz="2400" dirty="0"/>
              <a:t>. dopuštenje. </a:t>
            </a:r>
          </a:p>
          <a:p>
            <a:pPr algn="just"/>
            <a:r>
              <a:rPr lang="hr-HR" sz="2400" dirty="0"/>
              <a:t>Tri su čimbenika: vladar, austrijska i mađarska vlada.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80528" y="1"/>
          <a:ext cx="986509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19846" imgH="5667226" progId="AcroExch.Document.DC">
                  <p:embed/>
                </p:oleObj>
              </mc:Choice>
              <mc:Fallback>
                <p:oleObj name="Acrobat Document" r:id="rId3" imgW="8019846" imgH="566722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"/>
                        <a:ext cx="986509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3074" name="Picture 2" descr="C:\Users\Bralic\Desktop\burgenland-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68560" y="0"/>
          <a:ext cx="10081120" cy="704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19846" imgH="5667226" progId="AcroExch.Document.DC">
                  <p:embed/>
                </p:oleObj>
              </mc:Choice>
              <mc:Fallback>
                <p:oleObj name="Acrobat Document" r:id="rId3" imgW="8019846" imgH="5667226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0"/>
                        <a:ext cx="10081120" cy="7046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11788F97756347A8B68F2F22525C74" ma:contentTypeVersion="2" ma:contentTypeDescription="Stvaranje novog dokumenta." ma:contentTypeScope="" ma:versionID="61be63b1686a90c0050f5af23a07fafe">
  <xsd:schema xmlns:xsd="http://www.w3.org/2001/XMLSchema" xmlns:xs="http://www.w3.org/2001/XMLSchema" xmlns:p="http://schemas.microsoft.com/office/2006/metadata/properties" xmlns:ns2="edd8ca68-b6e2-4cdd-bc83-4ad7216b61a8" targetNamespace="http://schemas.microsoft.com/office/2006/metadata/properties" ma:root="true" ma:fieldsID="b5d85586fc8fd3c2e451dbc250a07718" ns2:_="">
    <xsd:import namespace="edd8ca68-b6e2-4cdd-bc83-4ad7216b6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ca68-b6e2-4cdd-bc83-4ad7216b6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6D22E-BEDE-4379-A992-8E23F1C104E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edd8ca68-b6e2-4cdd-bc83-4ad7216b61a8"/>
  </ds:schemaRefs>
</ds:datastoreItem>
</file>

<file path=customXml/itemProps2.xml><?xml version="1.0" encoding="utf-8"?>
<ds:datastoreItem xmlns:ds="http://schemas.openxmlformats.org/officeDocument/2006/customXml" ds:itemID="{81D57016-82E5-40FD-9EF4-C0DCA0CC89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73388-DAEB-437A-884B-2AF7B9790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d8ca68-b6e2-4cdd-bc83-4ad7216b6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tema</vt:lpstr>
      <vt:lpstr>Acrobat Document</vt:lpstr>
      <vt:lpstr>Austro-Ugarska Nagodba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Austro-Ugarska Nagodba</dc:title>
  <dc:creator>Bralic</dc:creator>
  <cp:lastModifiedBy>Narcisa</cp:lastModifiedBy>
  <cp:revision>6</cp:revision>
  <dcterms:created xsi:type="dcterms:W3CDTF">2021-03-12T10:34:54Z</dcterms:created>
  <dcterms:modified xsi:type="dcterms:W3CDTF">2024-04-02T09:48:21Z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0x0101000411788F97756347A8B68F2F22525C74</vt:lpwstr>
  </property>
</Properties>
</file>