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handoutMasterIdLst>
    <p:handoutMasterId r:id="rId38"/>
  </p:handoutMasterIdLst>
  <p:sldIdLst>
    <p:sldId id="256" r:id="rId2"/>
    <p:sldId id="257" r:id="rId3"/>
    <p:sldId id="258" r:id="rId4"/>
    <p:sldId id="259" r:id="rId5"/>
    <p:sldId id="260" r:id="rId6"/>
    <p:sldId id="264" r:id="rId7"/>
    <p:sldId id="290" r:id="rId8"/>
    <p:sldId id="292" r:id="rId9"/>
    <p:sldId id="262" r:id="rId10"/>
    <p:sldId id="261" r:id="rId11"/>
    <p:sldId id="289" r:id="rId12"/>
    <p:sldId id="265" r:id="rId13"/>
    <p:sldId id="266" r:id="rId14"/>
    <p:sldId id="267" r:id="rId15"/>
    <p:sldId id="268" r:id="rId16"/>
    <p:sldId id="269" r:id="rId17"/>
    <p:sldId id="270" r:id="rId18"/>
    <p:sldId id="293" r:id="rId19"/>
    <p:sldId id="272" r:id="rId20"/>
    <p:sldId id="273" r:id="rId21"/>
    <p:sldId id="274" r:id="rId22"/>
    <p:sldId id="275" r:id="rId23"/>
    <p:sldId id="276" r:id="rId24"/>
    <p:sldId id="277" r:id="rId25"/>
    <p:sldId id="283" r:id="rId26"/>
    <p:sldId id="278" r:id="rId27"/>
    <p:sldId id="284" r:id="rId28"/>
    <p:sldId id="279" r:id="rId29"/>
    <p:sldId id="280" r:id="rId30"/>
    <p:sldId id="281" r:id="rId31"/>
    <p:sldId id="282" r:id="rId32"/>
    <p:sldId id="287" r:id="rId33"/>
    <p:sldId id="288" r:id="rId34"/>
    <p:sldId id="291" r:id="rId35"/>
    <p:sldId id="294" r:id="rId36"/>
  </p:sldIdLst>
  <p:sldSz cx="13004800" cy="9753600"/>
  <p:notesSz cx="6858000" cy="9144000"/>
  <p:defaultTextStyle>
    <a:defPPr>
      <a:defRPr lang="en-US"/>
    </a:defPPr>
    <a:lvl1pPr algn="l" defTabSz="584200" rtl="0" fontAlgn="base">
      <a:spcBef>
        <a:spcPct val="0"/>
      </a:spcBef>
      <a:spcAft>
        <a:spcPct val="0"/>
      </a:spcAft>
      <a:defRPr sz="2400" kern="1200">
        <a:solidFill>
          <a:srgbClr val="414141"/>
        </a:solidFill>
        <a:latin typeface="Palatino" charset="0"/>
        <a:ea typeface="ＭＳ Ｐゴシック" charset="0"/>
        <a:cs typeface="ＭＳ Ｐゴシック" charset="0"/>
        <a:sym typeface="Palatino" charset="0"/>
      </a:defRPr>
    </a:lvl1pPr>
    <a:lvl2pPr marL="457200" indent="-228600" algn="l" defTabSz="584200" rtl="0" fontAlgn="base">
      <a:spcBef>
        <a:spcPct val="0"/>
      </a:spcBef>
      <a:spcAft>
        <a:spcPct val="0"/>
      </a:spcAft>
      <a:defRPr sz="2400" kern="1200">
        <a:solidFill>
          <a:srgbClr val="414141"/>
        </a:solidFill>
        <a:latin typeface="Palatino" charset="0"/>
        <a:ea typeface="ＭＳ Ｐゴシック" charset="0"/>
        <a:cs typeface="ＭＳ Ｐゴシック" charset="0"/>
        <a:sym typeface="Palatino" charset="0"/>
      </a:defRPr>
    </a:lvl2pPr>
    <a:lvl3pPr marL="914400" indent="-457200" algn="l" defTabSz="584200" rtl="0" fontAlgn="base">
      <a:spcBef>
        <a:spcPct val="0"/>
      </a:spcBef>
      <a:spcAft>
        <a:spcPct val="0"/>
      </a:spcAft>
      <a:defRPr sz="2400" kern="1200">
        <a:solidFill>
          <a:srgbClr val="414141"/>
        </a:solidFill>
        <a:latin typeface="Palatino" charset="0"/>
        <a:ea typeface="ＭＳ Ｐゴシック" charset="0"/>
        <a:cs typeface="ＭＳ Ｐゴシック" charset="0"/>
        <a:sym typeface="Palatino" charset="0"/>
      </a:defRPr>
    </a:lvl3pPr>
    <a:lvl4pPr marL="1371600" indent="-685800" algn="l" defTabSz="584200" rtl="0" fontAlgn="base">
      <a:spcBef>
        <a:spcPct val="0"/>
      </a:spcBef>
      <a:spcAft>
        <a:spcPct val="0"/>
      </a:spcAft>
      <a:defRPr sz="2400" kern="1200">
        <a:solidFill>
          <a:srgbClr val="414141"/>
        </a:solidFill>
        <a:latin typeface="Palatino" charset="0"/>
        <a:ea typeface="ＭＳ Ｐゴシック" charset="0"/>
        <a:cs typeface="ＭＳ Ｐゴシック" charset="0"/>
        <a:sym typeface="Palatino" charset="0"/>
      </a:defRPr>
    </a:lvl4pPr>
    <a:lvl5pPr marL="1828800" indent="-914400" algn="l" defTabSz="584200" rtl="0" fontAlgn="base">
      <a:spcBef>
        <a:spcPct val="0"/>
      </a:spcBef>
      <a:spcAft>
        <a:spcPct val="0"/>
      </a:spcAft>
      <a:defRPr sz="2400" kern="1200">
        <a:solidFill>
          <a:srgbClr val="414141"/>
        </a:solidFill>
        <a:latin typeface="Palatino" charset="0"/>
        <a:ea typeface="ＭＳ Ｐゴシック" charset="0"/>
        <a:cs typeface="ＭＳ Ｐゴシック" charset="0"/>
        <a:sym typeface="Palatino" charset="0"/>
      </a:defRPr>
    </a:lvl5pPr>
    <a:lvl6pPr marL="2286000" algn="l" defTabSz="457200" rtl="0" eaLnBrk="1" latinLnBrk="0" hangingPunct="1">
      <a:defRPr sz="2400" kern="1200">
        <a:solidFill>
          <a:srgbClr val="414141"/>
        </a:solidFill>
        <a:latin typeface="Palatino" charset="0"/>
        <a:ea typeface="ＭＳ Ｐゴシック" charset="0"/>
        <a:cs typeface="ＭＳ Ｐゴシック" charset="0"/>
        <a:sym typeface="Palatino" charset="0"/>
      </a:defRPr>
    </a:lvl6pPr>
    <a:lvl7pPr marL="2743200" algn="l" defTabSz="457200" rtl="0" eaLnBrk="1" latinLnBrk="0" hangingPunct="1">
      <a:defRPr sz="2400" kern="1200">
        <a:solidFill>
          <a:srgbClr val="414141"/>
        </a:solidFill>
        <a:latin typeface="Palatino" charset="0"/>
        <a:ea typeface="ＭＳ Ｐゴシック" charset="0"/>
        <a:cs typeface="ＭＳ Ｐゴシック" charset="0"/>
        <a:sym typeface="Palatino" charset="0"/>
      </a:defRPr>
    </a:lvl7pPr>
    <a:lvl8pPr marL="3200400" algn="l" defTabSz="457200" rtl="0" eaLnBrk="1" latinLnBrk="0" hangingPunct="1">
      <a:defRPr sz="2400" kern="1200">
        <a:solidFill>
          <a:srgbClr val="414141"/>
        </a:solidFill>
        <a:latin typeface="Palatino" charset="0"/>
        <a:ea typeface="ＭＳ Ｐゴシック" charset="0"/>
        <a:cs typeface="ＭＳ Ｐゴシック" charset="0"/>
        <a:sym typeface="Palatino" charset="0"/>
      </a:defRPr>
    </a:lvl8pPr>
    <a:lvl9pPr marL="3657600" algn="l" defTabSz="457200" rtl="0" eaLnBrk="1" latinLnBrk="0" hangingPunct="1">
      <a:defRPr sz="2400" kern="1200">
        <a:solidFill>
          <a:srgbClr val="414141"/>
        </a:solidFill>
        <a:latin typeface="Palatino" charset="0"/>
        <a:ea typeface="ＭＳ Ｐゴシック" charset="0"/>
        <a:cs typeface="ＭＳ Ｐゴシック" charset="0"/>
        <a:sym typeface="Palatino"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30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B0564E"/>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6C7C4E"/>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rgbClr val="A8C3DF"/>
              </a:solidFill>
              <a:prstDash val="solid"/>
              <a:miter lim="400000"/>
            </a:ln>
          </a:left>
          <a:right>
            <a:ln w="12700" cap="flat">
              <a:solidFill>
                <a:srgbClr val="A8C3DF"/>
              </a:solidFill>
              <a:prstDash val="solid"/>
              <a:miter lim="400000"/>
            </a:ln>
          </a:right>
          <a:top>
            <a:ln w="12700" cap="flat">
              <a:solidFill>
                <a:srgbClr val="A8C3DF"/>
              </a:solidFill>
              <a:prstDash val="solid"/>
              <a:miter lim="400000"/>
            </a:ln>
          </a:top>
          <a:bottom>
            <a:ln w="12700" cap="flat">
              <a:solidFill>
                <a:srgbClr val="A8C3DF"/>
              </a:solidFill>
              <a:prstDash val="solid"/>
              <a:miter lim="400000"/>
            </a:ln>
          </a:bottom>
          <a:insideH>
            <a:ln w="12700" cap="flat">
              <a:solidFill>
                <a:srgbClr val="A8C3DF"/>
              </a:solidFill>
              <a:prstDash val="solid"/>
              <a:miter lim="400000"/>
            </a:ln>
          </a:insideH>
          <a:insideV>
            <a:ln w="12700" cap="flat">
              <a:solidFill>
                <a:srgbClr val="A8C3DF"/>
              </a:solidFill>
              <a:prstDash val="solid"/>
              <a:miter lim="400000"/>
            </a:ln>
          </a:insideV>
        </a:tcBdr>
        <a:fill>
          <a:noFill/>
        </a:fill>
      </a:tcStyle>
    </a:wholeTbl>
    <a:band2H>
      <a:tcTxStyle/>
      <a:tcStyle>
        <a:tcBdr/>
        <a:fill>
          <a:solidFill>
            <a:srgbClr val="A8C3DF">
              <a:alpha val="3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8C3DF"/>
              </a:solidFill>
              <a:prstDash val="solid"/>
              <a:miter lim="400000"/>
            </a:ln>
          </a:insideH>
          <a:insideV>
            <a:ln w="12700" cap="flat">
              <a:noFill/>
              <a:miter lim="400000"/>
            </a:ln>
          </a:insideV>
        </a:tcBdr>
        <a:fill>
          <a:solidFill>
            <a:srgbClr val="314975"/>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8C3DF"/>
              </a:solidFill>
              <a:prstDash val="solid"/>
              <a:miter lim="400000"/>
            </a:ln>
          </a:insideH>
          <a:insideV>
            <a:ln w="12700" cap="flat">
              <a:noFill/>
              <a:miter lim="400000"/>
            </a:ln>
          </a:insideV>
        </a:tcBdr>
        <a:fill>
          <a:solidFill>
            <a:srgbClr val="496392"/>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81" d="100"/>
          <a:sy n="81" d="100"/>
        </p:scale>
        <p:origin x="-1456" y="-80"/>
      </p:cViewPr>
      <p:guideLst>
        <p:guide orient="horz" pos="3072"/>
        <p:guide pos="4096"/>
      </p:guideLst>
    </p:cSldViewPr>
  </p:slideViewPr>
  <p:outlineViewPr>
    <p:cViewPr>
      <p:scale>
        <a:sx n="33" d="100"/>
        <a:sy n="33" d="100"/>
      </p:scale>
      <p:origin x="0" y="1030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02" name="Header Placeholder 1"/>
          <p:cNvSpPr>
            <a:spLocks noGrp="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smtClean="0">
                <a:cs typeface="Palatino" charset="0"/>
              </a:defRPr>
            </a:lvl1pPr>
          </a:lstStyle>
          <a:p>
            <a:pPr>
              <a:defRPr/>
            </a:pPr>
            <a:endParaRPr lang="en-US"/>
          </a:p>
        </p:txBody>
      </p:sp>
      <p:sp>
        <p:nvSpPr>
          <p:cNvPr id="51203" name="Date Placeholder 2"/>
          <p:cNvSpPr>
            <a:spLocks noGrp="1"/>
          </p:cNvSpPr>
          <p:nvPr>
            <p:ph type="dt" sz="quarter"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smtClean="0">
                <a:cs typeface="Palatino" charset="0"/>
              </a:defRPr>
            </a:lvl1pPr>
          </a:lstStyle>
          <a:p>
            <a:pPr>
              <a:defRPr/>
            </a:pPr>
            <a:fld id="{27C9DF74-B984-894E-B74A-85DD1E9F1FFC}" type="datetimeFigureOut">
              <a:rPr lang="en-US"/>
              <a:pPr>
                <a:defRPr/>
              </a:pPr>
              <a:t>4. 09. 14</a:t>
            </a:fld>
            <a:endParaRPr lang="en-US"/>
          </a:p>
        </p:txBody>
      </p:sp>
      <p:sp>
        <p:nvSpPr>
          <p:cNvPr id="51204" name="Footer Placeholder 3"/>
          <p:cNvSpPr>
            <a:spLocks noGrp="1"/>
          </p:cNvSpPr>
          <p:nvPr>
            <p:ph type="ftr" sz="quarter" idx="2"/>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smtClean="0">
                <a:cs typeface="Palatino" charset="0"/>
              </a:defRPr>
            </a:lvl1pPr>
          </a:lstStyle>
          <a:p>
            <a:pPr>
              <a:defRPr/>
            </a:pPr>
            <a:endParaRPr lang="en-US"/>
          </a:p>
        </p:txBody>
      </p:sp>
      <p:sp>
        <p:nvSpPr>
          <p:cNvPr id="51205" name="Slide Number Placeholder 4"/>
          <p:cNvSpPr>
            <a:spLocks noGrp="1"/>
          </p:cNvSpPr>
          <p:nvPr>
            <p:ph type="sldNum" sz="quarter" idx="3"/>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smtClean="0">
                <a:cs typeface="Palatino" charset="0"/>
              </a:defRPr>
            </a:lvl1pPr>
          </a:lstStyle>
          <a:p>
            <a:pPr>
              <a:defRPr/>
            </a:pPr>
            <a:fld id="{4078247F-CEB7-3547-8258-38E6BE031CEB}" type="slidenum">
              <a:rPr lang="en-US"/>
              <a:pPr>
                <a:defRPr/>
              </a:pPr>
              <a:t>‹#›</a:t>
            </a:fld>
            <a:endParaRPr lang="en-US"/>
          </a:p>
        </p:txBody>
      </p:sp>
    </p:spTree>
    <p:extLst>
      <p:ext uri="{BB962C8B-B14F-4D97-AF65-F5344CB8AC3E}">
        <p14:creationId xmlns:p14="http://schemas.microsoft.com/office/powerpoint/2010/main" val="18908533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Shape 40"/>
          <p:cNvSpPr>
            <a:spLocks noGrp="1" noRot="1" noChangeAspect="1"/>
          </p:cNvSpPr>
          <p:nvPr>
            <p:ph type="sldImg"/>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sp>
      <p:sp>
        <p:nvSpPr>
          <p:cNvPr id="7171" name="Shape 41"/>
          <p:cNvSpPr>
            <a:spLocks noGrp="1"/>
          </p:cNvSpPr>
          <p:nvPr>
            <p:ph type="body" sz="quarter" idx="1"/>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endParaRPr lang="en-US">
              <a:sym typeface="Avenir Roman" charset="0"/>
            </a:endParaRPr>
          </a:p>
        </p:txBody>
      </p:sp>
    </p:spTree>
    <p:extLst>
      <p:ext uri="{BB962C8B-B14F-4D97-AF65-F5344CB8AC3E}">
        <p14:creationId xmlns:p14="http://schemas.microsoft.com/office/powerpoint/2010/main" val="2693088466"/>
      </p:ext>
    </p:extLst>
  </p:cSld>
  <p:clrMap bg1="lt1" tx1="dk1" bg2="lt2" tx2="dk2" accent1="accent1" accent2="accent2" accent3="accent3" accent4="accent4" accent5="accent5" accent6="accent6" hlink="hlink" folHlink="folHlink"/>
  <p:hf hdr="0" ftr="0" dt="0"/>
  <p:notesStyle>
    <a:lvl1pPr algn="l" defTabSz="457200" rtl="0" eaLnBrk="0" fontAlgn="base" hangingPunct="0">
      <a:lnSpc>
        <a:spcPct val="125000"/>
      </a:lnSpc>
      <a:spcBef>
        <a:spcPct val="30000"/>
      </a:spcBef>
      <a:spcAft>
        <a:spcPct val="0"/>
      </a:spcAft>
      <a:defRPr sz="2400">
        <a:solidFill>
          <a:schemeClr val="tx1"/>
        </a:solidFill>
        <a:latin typeface="Avenir Roman"/>
        <a:ea typeface="ＭＳ Ｐゴシック" charset="0"/>
        <a:cs typeface="Avenir Roman"/>
        <a:sym typeface="Avenir Roman" charset="0"/>
      </a:defRPr>
    </a:lvl1pPr>
    <a:lvl2pPr marL="742950" indent="-285750" algn="l" defTabSz="457200" rtl="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charset="0"/>
      </a:defRPr>
    </a:lvl2pPr>
    <a:lvl3pPr marL="1143000" indent="-228600" algn="l" defTabSz="457200" rtl="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charset="0"/>
      </a:defRPr>
    </a:lvl3pPr>
    <a:lvl4pPr marL="1600200" indent="-228600" algn="l" defTabSz="457200" rtl="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charset="0"/>
      </a:defRPr>
    </a:lvl4pPr>
    <a:lvl5pPr marL="2057400" indent="-228600" algn="l" defTabSz="457200" rtl="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charset="0"/>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4" name="Shape 7"/>
          <p:cNvSpPr>
            <a:spLocks/>
          </p:cNvSpPr>
          <p:nvPr/>
        </p:nvSpPr>
        <p:spPr bwMode="auto">
          <a:xfrm>
            <a:off x="508000" y="6591300"/>
            <a:ext cx="11999913" cy="0"/>
          </a:xfrm>
          <a:custGeom>
            <a:avLst/>
            <a:gdLst>
              <a:gd name="T0" fmla="*/ 2147483647 w 21600"/>
              <a:gd name="T1" fmla="*/ 2147483647 w 21600"/>
              <a:gd name="T2" fmla="*/ 2147483647 w 21600"/>
              <a:gd name="T3" fmla="*/ 2147483647 w 21600"/>
              <a:gd name="T4" fmla="*/ 0 60000 65536"/>
              <a:gd name="T5" fmla="*/ 5898240 60000 65536"/>
              <a:gd name="T6" fmla="*/ 11796480 60000 65536"/>
              <a:gd name="T7" fmla="*/ 17694720 60000 65536"/>
            </a:gdLst>
            <a:ahLst/>
            <a:cxnLst>
              <a:cxn ang="T4">
                <a:pos x="T0" y="0"/>
              </a:cxn>
              <a:cxn ang="T5">
                <a:pos x="T1" y="0"/>
              </a:cxn>
              <a:cxn ang="T6">
                <a:pos x="T2" y="0"/>
              </a:cxn>
              <a:cxn ang="T7">
                <a:pos x="T3" y="0"/>
              </a:cxn>
            </a:cxnLst>
            <a:rect l="0" t="0" r="r" b="b"/>
            <a:pathLst>
              <a:path w="21600" extrusionOk="0">
                <a:moveTo>
                  <a:pt x="0" y="0"/>
                </a:moveTo>
                <a:lnTo>
                  <a:pt x="21600" y="0"/>
                </a:lnTo>
                <a:lnTo>
                  <a:pt x="0" y="0"/>
                </a:lnTo>
                <a:close/>
              </a:path>
            </a:pathLst>
          </a:custGeom>
          <a:noFill/>
          <a:ln w="12700">
            <a:solidFill>
              <a:srgbClr val="444444">
                <a:alpha val="30196"/>
              </a:srgbClr>
            </a:solidFill>
            <a:miter lim="4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endParaRPr lang="en-US"/>
          </a:p>
        </p:txBody>
      </p:sp>
      <p:sp>
        <p:nvSpPr>
          <p:cNvPr id="5" name="Shape 8"/>
          <p:cNvSpPr>
            <a:spLocks/>
          </p:cNvSpPr>
          <p:nvPr/>
        </p:nvSpPr>
        <p:spPr bwMode="auto">
          <a:xfrm>
            <a:off x="508000" y="4089400"/>
            <a:ext cx="11999913" cy="0"/>
          </a:xfrm>
          <a:custGeom>
            <a:avLst/>
            <a:gdLst>
              <a:gd name="T0" fmla="*/ 2147483647 w 21600"/>
              <a:gd name="T1" fmla="*/ 2147483647 w 21600"/>
              <a:gd name="T2" fmla="*/ 2147483647 w 21600"/>
              <a:gd name="T3" fmla="*/ 2147483647 w 21600"/>
              <a:gd name="T4" fmla="*/ 0 60000 65536"/>
              <a:gd name="T5" fmla="*/ 5898240 60000 65536"/>
              <a:gd name="T6" fmla="*/ 11796480 60000 65536"/>
              <a:gd name="T7" fmla="*/ 17694720 60000 65536"/>
            </a:gdLst>
            <a:ahLst/>
            <a:cxnLst>
              <a:cxn ang="T4">
                <a:pos x="T0" y="0"/>
              </a:cxn>
              <a:cxn ang="T5">
                <a:pos x="T1" y="0"/>
              </a:cxn>
              <a:cxn ang="T6">
                <a:pos x="T2" y="0"/>
              </a:cxn>
              <a:cxn ang="T7">
                <a:pos x="T3" y="0"/>
              </a:cxn>
            </a:cxnLst>
            <a:rect l="0" t="0" r="r" b="b"/>
            <a:pathLst>
              <a:path w="21600" extrusionOk="0">
                <a:moveTo>
                  <a:pt x="0" y="0"/>
                </a:moveTo>
                <a:lnTo>
                  <a:pt x="21600" y="0"/>
                </a:lnTo>
                <a:lnTo>
                  <a:pt x="0" y="0"/>
                </a:lnTo>
                <a:close/>
              </a:path>
            </a:pathLst>
          </a:custGeom>
          <a:noFill/>
          <a:ln w="12700">
            <a:solidFill>
              <a:srgbClr val="444444">
                <a:alpha val="30196"/>
              </a:srgbClr>
            </a:solidFill>
            <a:miter lim="4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endParaRPr lang="en-US"/>
          </a:p>
        </p:txBody>
      </p:sp>
      <p:sp>
        <p:nvSpPr>
          <p:cNvPr id="6" name="Shape 9"/>
          <p:cNvSpPr>
            <a:spLocks/>
          </p:cNvSpPr>
          <p:nvPr/>
        </p:nvSpPr>
        <p:spPr bwMode="auto">
          <a:xfrm rot="16200000">
            <a:off x="7173119" y="5347494"/>
            <a:ext cx="1643062" cy="0"/>
          </a:xfrm>
          <a:custGeom>
            <a:avLst/>
            <a:gdLst>
              <a:gd name="T0" fmla="*/ 62480475 w 21600"/>
              <a:gd name="T1" fmla="*/ 1 h 1"/>
              <a:gd name="T2" fmla="*/ 62480475 w 21600"/>
              <a:gd name="T3" fmla="*/ 1 h 1"/>
              <a:gd name="T4" fmla="*/ 62480475 w 21600"/>
              <a:gd name="T5" fmla="*/ 1 h 1"/>
              <a:gd name="T6" fmla="*/ 62480475 w 21600"/>
              <a:gd name="T7" fmla="*/ 1 h 1"/>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1" extrusionOk="0">
                <a:moveTo>
                  <a:pt x="0" y="0"/>
                </a:moveTo>
                <a:lnTo>
                  <a:pt x="21600" y="0"/>
                </a:lnTo>
                <a:lnTo>
                  <a:pt x="0" y="0"/>
                </a:lnTo>
                <a:close/>
              </a:path>
            </a:pathLst>
          </a:custGeom>
          <a:noFill/>
          <a:ln w="12700">
            <a:solidFill>
              <a:srgbClr val="444444">
                <a:alpha val="30196"/>
              </a:srgbClr>
            </a:solidFill>
            <a:miter lim="4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endParaRPr lang="en-US"/>
          </a:p>
        </p:txBody>
      </p:sp>
      <p:sp>
        <p:nvSpPr>
          <p:cNvPr id="10" name="Shape 10"/>
          <p:cNvSpPr>
            <a:spLocks noGrp="1"/>
          </p:cNvSpPr>
          <p:nvPr>
            <p:ph type="title"/>
          </p:nvPr>
        </p:nvSpPr>
        <p:spPr>
          <a:xfrm>
            <a:off x="508000" y="4140200"/>
            <a:ext cx="7200900" cy="2413000"/>
          </a:xfrm>
          <a:prstGeom prst="rect">
            <a:avLst/>
          </a:prstGeom>
        </p:spPr>
        <p:txBody>
          <a:bodyPr/>
          <a:lstStyle>
            <a:lvl1pPr algn="l"/>
          </a:lstStyle>
          <a:p>
            <a:pPr lvl="0"/>
            <a:r>
              <a:rPr dirty="0"/>
              <a:t>Title Text</a:t>
            </a:r>
          </a:p>
        </p:txBody>
      </p:sp>
      <p:sp>
        <p:nvSpPr>
          <p:cNvPr id="11" name="Shape 11"/>
          <p:cNvSpPr>
            <a:spLocks noGrp="1"/>
          </p:cNvSpPr>
          <p:nvPr>
            <p:ph type="body" idx="1"/>
          </p:nvPr>
        </p:nvSpPr>
        <p:spPr>
          <a:xfrm>
            <a:off x="8280400" y="414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lvl="0"/>
            <a:r>
              <a:rPr/>
              <a:t>Body Level One</a:t>
            </a:r>
          </a:p>
          <a:p>
            <a:pPr lvl="1"/>
            <a:r>
              <a:rPr/>
              <a:t>Body Level Two</a:t>
            </a:r>
          </a:p>
          <a:p>
            <a:pPr lvl="2"/>
            <a:r>
              <a:rPr/>
              <a:t>Body Level Three</a:t>
            </a:r>
          </a:p>
          <a:p>
            <a:pPr lvl="3"/>
            <a:r>
              <a:rPr/>
              <a:t>Body Level Four</a:t>
            </a:r>
          </a:p>
          <a:p>
            <a:pPr lvl="4"/>
            <a:r>
              <a:rPr/>
              <a:t>Body Level Five</a:t>
            </a:r>
          </a:p>
        </p:txBody>
      </p:sp>
    </p:spTree>
    <p:extLst>
      <p:ext uri="{BB962C8B-B14F-4D97-AF65-F5344CB8AC3E}">
        <p14:creationId xmlns:p14="http://schemas.microsoft.com/office/powerpoint/2010/main" val="4280610046"/>
      </p:ext>
    </p:extLst>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658139"/>
      </p:ext>
    </p:extLst>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5886610"/>
      </p:ext>
    </p:extLst>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064830"/>
      </p:ext>
    </p:extLst>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650240" y="221081"/>
            <a:ext cx="11704320" cy="1781658"/>
          </a:xfrm>
        </p:spPr>
        <p:txBody>
          <a:bodyPr/>
          <a:lstStyle>
            <a:extLst/>
          </a:lstStyle>
          <a:p>
            <a:r>
              <a:rPr lang="sl-SI" smtClean="0"/>
              <a:t>Kliknite, če želite urediti slog naslova matrice</a:t>
            </a:r>
            <a:endParaRPr lang="en-US"/>
          </a:p>
        </p:txBody>
      </p:sp>
      <p:sp>
        <p:nvSpPr>
          <p:cNvPr id="3" name="Ograda vsebine 2"/>
          <p:cNvSpPr>
            <a:spLocks noGrp="1"/>
          </p:cNvSpPr>
          <p:nvPr>
            <p:ph idx="1"/>
          </p:nvPr>
        </p:nvSpPr>
        <p:spPr/>
        <p:txBody>
          <a:bodyPr/>
          <a:lstStyle>
            <a:extLs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grada datuma 3"/>
          <p:cNvSpPr>
            <a:spLocks noGrp="1"/>
          </p:cNvSpPr>
          <p:nvPr>
            <p:ph type="dt" sz="half" idx="10"/>
          </p:nvPr>
        </p:nvSpPr>
        <p:spPr bwMode="auto">
          <a:xfrm>
            <a:off x="650875" y="9212263"/>
            <a:ext cx="3033713" cy="3905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30046" tIns="65023" rIns="130046" bIns="65023" numCol="1" anchor="t" anchorCtr="0" compatLnSpc="1">
            <a:prstTxWarp prst="textNoShape">
              <a:avLst/>
            </a:prstTxWarp>
          </a:bodyPr>
          <a:lstStyle>
            <a:lvl1pPr algn="ctr">
              <a:defRPr smtClean="0">
                <a:cs typeface="Palatino" charset="0"/>
              </a:defRPr>
            </a:lvl1pPr>
          </a:lstStyle>
          <a:p>
            <a:pPr>
              <a:defRPr/>
            </a:pPr>
            <a:endParaRPr lang="sl-SI"/>
          </a:p>
        </p:txBody>
      </p:sp>
      <p:sp>
        <p:nvSpPr>
          <p:cNvPr id="5" name="Ograda noge 4"/>
          <p:cNvSpPr>
            <a:spLocks noGrp="1"/>
          </p:cNvSpPr>
          <p:nvPr>
            <p:ph type="ftr" sz="quarter" idx="11"/>
          </p:nvPr>
        </p:nvSpPr>
        <p:spPr>
          <a:xfrm>
            <a:off x="3754438" y="9212263"/>
            <a:ext cx="7834312" cy="390525"/>
          </a:xfrm>
        </p:spPr>
        <p:txBody>
          <a:bodyPr lIns="130046" tIns="65023" rIns="130046" bIns="65023"/>
          <a:lstStyle>
            <a:lvl1pPr>
              <a:defRPr smtClean="0"/>
            </a:lvl1pPr>
          </a:lstStyle>
          <a:p>
            <a:pPr>
              <a:defRPr/>
            </a:pPr>
            <a:r>
              <a:rPr lang="en-US"/>
              <a:t>TS</a:t>
            </a:r>
            <a:endParaRPr lang="sl-SI"/>
          </a:p>
        </p:txBody>
      </p:sp>
      <p:sp>
        <p:nvSpPr>
          <p:cNvPr id="6" name="Ograda številke diapozitiva 5"/>
          <p:cNvSpPr>
            <a:spLocks noGrp="1"/>
          </p:cNvSpPr>
          <p:nvPr>
            <p:ph type="sldNum" sz="quarter" idx="12"/>
          </p:nvPr>
        </p:nvSpPr>
        <p:spPr bwMode="auto">
          <a:xfrm>
            <a:off x="11668125" y="9212263"/>
            <a:ext cx="1042988" cy="3905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30046" tIns="65023" rIns="130046" bIns="65023" numCol="1" anchor="t" anchorCtr="0" compatLnSpc="1">
            <a:prstTxWarp prst="textNoShape">
              <a:avLst/>
            </a:prstTxWarp>
          </a:bodyPr>
          <a:lstStyle>
            <a:lvl1pPr algn="ctr">
              <a:defRPr smtClean="0">
                <a:cs typeface="Palatino" charset="0"/>
              </a:defRPr>
            </a:lvl1pPr>
          </a:lstStyle>
          <a:p>
            <a:pPr>
              <a:defRPr/>
            </a:pPr>
            <a:fld id="{940D0918-6430-E745-8F39-39F40A6E44CB}" type="slidenum">
              <a:rPr lang="sl-SI"/>
              <a:pPr>
                <a:defRPr/>
              </a:pPr>
              <a:t>‹#›</a:t>
            </a:fld>
            <a:endParaRPr lang="sl-SI"/>
          </a:p>
        </p:txBody>
      </p:sp>
    </p:spTree>
    <p:extLst>
      <p:ext uri="{BB962C8B-B14F-4D97-AF65-F5344CB8AC3E}">
        <p14:creationId xmlns:p14="http://schemas.microsoft.com/office/powerpoint/2010/main" val="2076236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4" name="Shape 13"/>
          <p:cNvSpPr>
            <a:spLocks/>
          </p:cNvSpPr>
          <p:nvPr/>
        </p:nvSpPr>
        <p:spPr bwMode="auto">
          <a:xfrm rot="16200000">
            <a:off x="7173119" y="7874794"/>
            <a:ext cx="1643062" cy="0"/>
          </a:xfrm>
          <a:custGeom>
            <a:avLst/>
            <a:gdLst>
              <a:gd name="T0" fmla="*/ 62480475 w 21600"/>
              <a:gd name="T1" fmla="*/ 1 h 1"/>
              <a:gd name="T2" fmla="*/ 62480475 w 21600"/>
              <a:gd name="T3" fmla="*/ 1 h 1"/>
              <a:gd name="T4" fmla="*/ 62480475 w 21600"/>
              <a:gd name="T5" fmla="*/ 1 h 1"/>
              <a:gd name="T6" fmla="*/ 62480475 w 21600"/>
              <a:gd name="T7" fmla="*/ 1 h 1"/>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1" extrusionOk="0">
                <a:moveTo>
                  <a:pt x="0" y="0"/>
                </a:moveTo>
                <a:lnTo>
                  <a:pt x="21600" y="0"/>
                </a:lnTo>
                <a:lnTo>
                  <a:pt x="0" y="0"/>
                </a:lnTo>
                <a:close/>
              </a:path>
            </a:pathLst>
          </a:custGeom>
          <a:noFill/>
          <a:ln w="12700">
            <a:solidFill>
              <a:srgbClr val="444444">
                <a:alpha val="30196"/>
              </a:srgbClr>
            </a:solidFill>
            <a:miter lim="4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endParaRPr lang="en-US"/>
          </a:p>
        </p:txBody>
      </p:sp>
      <p:sp>
        <p:nvSpPr>
          <p:cNvPr id="5" name="Shape 14"/>
          <p:cNvSpPr>
            <a:spLocks/>
          </p:cNvSpPr>
          <p:nvPr/>
        </p:nvSpPr>
        <p:spPr bwMode="auto">
          <a:xfrm>
            <a:off x="508000" y="9131300"/>
            <a:ext cx="11999913" cy="0"/>
          </a:xfrm>
          <a:custGeom>
            <a:avLst/>
            <a:gdLst>
              <a:gd name="T0" fmla="*/ 2147483647 w 21600"/>
              <a:gd name="T1" fmla="*/ 2147483647 w 21600"/>
              <a:gd name="T2" fmla="*/ 2147483647 w 21600"/>
              <a:gd name="T3" fmla="*/ 2147483647 w 21600"/>
              <a:gd name="T4" fmla="*/ 0 60000 65536"/>
              <a:gd name="T5" fmla="*/ 5898240 60000 65536"/>
              <a:gd name="T6" fmla="*/ 11796480 60000 65536"/>
              <a:gd name="T7" fmla="*/ 17694720 60000 65536"/>
            </a:gdLst>
            <a:ahLst/>
            <a:cxnLst>
              <a:cxn ang="T4">
                <a:pos x="T0" y="0"/>
              </a:cxn>
              <a:cxn ang="T5">
                <a:pos x="T1" y="0"/>
              </a:cxn>
              <a:cxn ang="T6">
                <a:pos x="T2" y="0"/>
              </a:cxn>
              <a:cxn ang="T7">
                <a:pos x="T3" y="0"/>
              </a:cxn>
            </a:cxnLst>
            <a:rect l="0" t="0" r="r" b="b"/>
            <a:pathLst>
              <a:path w="21600" extrusionOk="0">
                <a:moveTo>
                  <a:pt x="0" y="0"/>
                </a:moveTo>
                <a:lnTo>
                  <a:pt x="21600" y="0"/>
                </a:lnTo>
                <a:lnTo>
                  <a:pt x="0" y="0"/>
                </a:lnTo>
                <a:close/>
              </a:path>
            </a:pathLst>
          </a:custGeom>
          <a:noFill/>
          <a:ln w="12700">
            <a:solidFill>
              <a:srgbClr val="444444">
                <a:alpha val="30196"/>
              </a:srgbClr>
            </a:solidFill>
            <a:miter lim="4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endParaRPr lang="en-US"/>
          </a:p>
        </p:txBody>
      </p:sp>
      <p:sp>
        <p:nvSpPr>
          <p:cNvPr id="6" name="Shape 15"/>
          <p:cNvSpPr>
            <a:spLocks/>
          </p:cNvSpPr>
          <p:nvPr/>
        </p:nvSpPr>
        <p:spPr bwMode="auto">
          <a:xfrm>
            <a:off x="508000" y="6629400"/>
            <a:ext cx="11999913" cy="0"/>
          </a:xfrm>
          <a:custGeom>
            <a:avLst/>
            <a:gdLst>
              <a:gd name="T0" fmla="*/ 2147483647 w 21600"/>
              <a:gd name="T1" fmla="*/ 2147483647 w 21600"/>
              <a:gd name="T2" fmla="*/ 2147483647 w 21600"/>
              <a:gd name="T3" fmla="*/ 2147483647 w 21600"/>
              <a:gd name="T4" fmla="*/ 0 60000 65536"/>
              <a:gd name="T5" fmla="*/ 5898240 60000 65536"/>
              <a:gd name="T6" fmla="*/ 11796480 60000 65536"/>
              <a:gd name="T7" fmla="*/ 17694720 60000 65536"/>
            </a:gdLst>
            <a:ahLst/>
            <a:cxnLst>
              <a:cxn ang="T4">
                <a:pos x="T0" y="0"/>
              </a:cxn>
              <a:cxn ang="T5">
                <a:pos x="T1" y="0"/>
              </a:cxn>
              <a:cxn ang="T6">
                <a:pos x="T2" y="0"/>
              </a:cxn>
              <a:cxn ang="T7">
                <a:pos x="T3" y="0"/>
              </a:cxn>
            </a:cxnLst>
            <a:rect l="0" t="0" r="r" b="b"/>
            <a:pathLst>
              <a:path w="21600" extrusionOk="0">
                <a:moveTo>
                  <a:pt x="0" y="0"/>
                </a:moveTo>
                <a:lnTo>
                  <a:pt x="21600" y="0"/>
                </a:lnTo>
                <a:lnTo>
                  <a:pt x="0" y="0"/>
                </a:lnTo>
                <a:close/>
              </a:path>
            </a:pathLst>
          </a:custGeom>
          <a:noFill/>
          <a:ln w="12700">
            <a:solidFill>
              <a:srgbClr val="444444">
                <a:alpha val="30196"/>
              </a:srgbClr>
            </a:solidFill>
            <a:miter lim="4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endParaRPr lang="en-US"/>
          </a:p>
        </p:txBody>
      </p:sp>
      <p:sp>
        <p:nvSpPr>
          <p:cNvPr id="7" name="Shape 16"/>
          <p:cNvSpPr>
            <a:spLocks/>
          </p:cNvSpPr>
          <p:nvPr/>
        </p:nvSpPr>
        <p:spPr bwMode="auto">
          <a:xfrm rot="16200000">
            <a:off x="7173119" y="7874794"/>
            <a:ext cx="1643062" cy="0"/>
          </a:xfrm>
          <a:custGeom>
            <a:avLst/>
            <a:gdLst>
              <a:gd name="T0" fmla="*/ 62480475 w 21600"/>
              <a:gd name="T1" fmla="*/ 1 h 1"/>
              <a:gd name="T2" fmla="*/ 62480475 w 21600"/>
              <a:gd name="T3" fmla="*/ 1 h 1"/>
              <a:gd name="T4" fmla="*/ 62480475 w 21600"/>
              <a:gd name="T5" fmla="*/ 1 h 1"/>
              <a:gd name="T6" fmla="*/ 62480475 w 21600"/>
              <a:gd name="T7" fmla="*/ 1 h 1"/>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1" extrusionOk="0">
                <a:moveTo>
                  <a:pt x="0" y="0"/>
                </a:moveTo>
                <a:lnTo>
                  <a:pt x="21600" y="0"/>
                </a:lnTo>
                <a:lnTo>
                  <a:pt x="0" y="0"/>
                </a:lnTo>
                <a:close/>
              </a:path>
            </a:pathLst>
          </a:custGeom>
          <a:noFill/>
          <a:ln w="12700">
            <a:solidFill>
              <a:srgbClr val="444444">
                <a:alpha val="30196"/>
              </a:srgbClr>
            </a:solidFill>
            <a:miter lim="4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endParaRPr lang="en-US"/>
          </a:p>
        </p:txBody>
      </p:sp>
      <p:sp>
        <p:nvSpPr>
          <p:cNvPr id="17" name="Shape 17"/>
          <p:cNvSpPr>
            <a:spLocks noGrp="1"/>
          </p:cNvSpPr>
          <p:nvPr>
            <p:ph type="title"/>
          </p:nvPr>
        </p:nvSpPr>
        <p:spPr>
          <a:xfrm>
            <a:off x="508000" y="6680200"/>
            <a:ext cx="7200900" cy="2413000"/>
          </a:xfrm>
          <a:prstGeom prst="rect">
            <a:avLst/>
          </a:prstGeom>
        </p:spPr>
        <p:txBody>
          <a:bodyPr/>
          <a:lstStyle>
            <a:lvl1pPr algn="l"/>
          </a:lstStyle>
          <a:p>
            <a:pPr lvl="0"/>
            <a:r>
              <a:rPr/>
              <a:t>Title Text</a:t>
            </a:r>
          </a:p>
        </p:txBody>
      </p:sp>
      <p:sp>
        <p:nvSpPr>
          <p:cNvPr id="18" name="Shape 18"/>
          <p:cNvSpPr>
            <a:spLocks noGrp="1"/>
          </p:cNvSpPr>
          <p:nvPr>
            <p:ph type="body"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lvl="0"/>
            <a:r>
              <a:rPr/>
              <a:t>Body Level One</a:t>
            </a:r>
          </a:p>
          <a:p>
            <a:pPr lvl="1"/>
            <a:r>
              <a:rPr/>
              <a:t>Body Level Two</a:t>
            </a:r>
          </a:p>
          <a:p>
            <a:pPr lvl="2"/>
            <a:r>
              <a:rPr/>
              <a:t>Body Level Three</a:t>
            </a:r>
          </a:p>
          <a:p>
            <a:pPr lvl="3"/>
            <a:r>
              <a:rPr/>
              <a:t>Body Level Four</a:t>
            </a:r>
          </a:p>
          <a:p>
            <a:pPr lvl="4"/>
            <a:r>
              <a:rPr/>
              <a:t>Body Level Five</a:t>
            </a:r>
          </a:p>
        </p:txBody>
      </p:sp>
    </p:spTree>
    <p:extLst>
      <p:ext uri="{BB962C8B-B14F-4D97-AF65-F5344CB8AC3E}">
        <p14:creationId xmlns:p14="http://schemas.microsoft.com/office/powerpoint/2010/main" val="3424778395"/>
      </p:ext>
    </p:extLst>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20" name="Shape 20"/>
          <p:cNvSpPr>
            <a:spLocks noGrp="1"/>
          </p:cNvSpPr>
          <p:nvPr>
            <p:ph type="title"/>
          </p:nvPr>
        </p:nvSpPr>
        <p:spPr>
          <a:xfrm>
            <a:off x="508000" y="3670300"/>
            <a:ext cx="11988800" cy="2413000"/>
          </a:xfrm>
          <a:prstGeom prst="rect">
            <a:avLst/>
          </a:prstGeom>
        </p:spPr>
        <p:txBody>
          <a:bodyPr/>
          <a:lstStyle/>
          <a:p>
            <a:pPr lvl="0"/>
            <a:r>
              <a:rPr/>
              <a:t>Title Text</a:t>
            </a:r>
          </a:p>
        </p:txBody>
      </p:sp>
    </p:spTree>
    <p:extLst>
      <p:ext uri="{BB962C8B-B14F-4D97-AF65-F5344CB8AC3E}">
        <p14:creationId xmlns:p14="http://schemas.microsoft.com/office/powerpoint/2010/main" val="978871088"/>
      </p:ext>
    </p:extLst>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 name="Shape 22"/>
          <p:cNvSpPr>
            <a:spLocks/>
          </p:cNvSpPr>
          <p:nvPr/>
        </p:nvSpPr>
        <p:spPr bwMode="auto">
          <a:xfrm>
            <a:off x="508000" y="4876800"/>
            <a:ext cx="5676900" cy="0"/>
          </a:xfrm>
          <a:custGeom>
            <a:avLst/>
            <a:gdLst>
              <a:gd name="T0" fmla="*/ 745930731 w 21600"/>
              <a:gd name="T1" fmla="*/ 745930731 w 21600"/>
              <a:gd name="T2" fmla="*/ 745930731 w 21600"/>
              <a:gd name="T3" fmla="*/ 745930731 w 21600"/>
              <a:gd name="T4" fmla="*/ 0 60000 65536"/>
              <a:gd name="T5" fmla="*/ 5898240 60000 65536"/>
              <a:gd name="T6" fmla="*/ 11796480 60000 65536"/>
              <a:gd name="T7" fmla="*/ 17694720 60000 65536"/>
            </a:gdLst>
            <a:ahLst/>
            <a:cxnLst>
              <a:cxn ang="T4">
                <a:pos x="T0" y="0"/>
              </a:cxn>
              <a:cxn ang="T5">
                <a:pos x="T1" y="0"/>
              </a:cxn>
              <a:cxn ang="T6">
                <a:pos x="T2" y="0"/>
              </a:cxn>
              <a:cxn ang="T7">
                <a:pos x="T3" y="0"/>
              </a:cxn>
            </a:cxnLst>
            <a:rect l="0" t="0" r="r" b="b"/>
            <a:pathLst>
              <a:path w="21600" extrusionOk="0">
                <a:moveTo>
                  <a:pt x="0" y="0"/>
                </a:moveTo>
                <a:lnTo>
                  <a:pt x="21600" y="0"/>
                </a:lnTo>
                <a:lnTo>
                  <a:pt x="0" y="0"/>
                </a:lnTo>
                <a:close/>
              </a:path>
            </a:pathLst>
          </a:custGeom>
          <a:noFill/>
          <a:ln w="12700">
            <a:solidFill>
              <a:srgbClr val="444444">
                <a:alpha val="30196"/>
              </a:srgbClr>
            </a:solidFill>
            <a:miter lim="4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endParaRPr lang="en-US"/>
          </a:p>
        </p:txBody>
      </p:sp>
      <p:sp>
        <p:nvSpPr>
          <p:cNvPr id="5" name="Shape 23"/>
          <p:cNvSpPr>
            <a:spLocks/>
          </p:cNvSpPr>
          <p:nvPr/>
        </p:nvSpPr>
        <p:spPr bwMode="auto">
          <a:xfrm>
            <a:off x="508000" y="2768600"/>
            <a:ext cx="5676900" cy="0"/>
          </a:xfrm>
          <a:custGeom>
            <a:avLst/>
            <a:gdLst>
              <a:gd name="T0" fmla="*/ 745923109 w 21600"/>
              <a:gd name="T1" fmla="*/ 745923109 w 21600"/>
              <a:gd name="T2" fmla="*/ 745923109 w 21600"/>
              <a:gd name="T3" fmla="*/ 745923109 w 21600"/>
              <a:gd name="T4" fmla="*/ 0 60000 65536"/>
              <a:gd name="T5" fmla="*/ 5898240 60000 65536"/>
              <a:gd name="T6" fmla="*/ 11796480 60000 65536"/>
              <a:gd name="T7" fmla="*/ 17694720 60000 65536"/>
            </a:gdLst>
            <a:ahLst/>
            <a:cxnLst>
              <a:cxn ang="T4">
                <a:pos x="T0" y="0"/>
              </a:cxn>
              <a:cxn ang="T5">
                <a:pos x="T1" y="0"/>
              </a:cxn>
              <a:cxn ang="T6">
                <a:pos x="T2" y="0"/>
              </a:cxn>
              <a:cxn ang="T7">
                <a:pos x="T3" y="0"/>
              </a:cxn>
            </a:cxnLst>
            <a:rect l="0" t="0" r="r" b="b"/>
            <a:pathLst>
              <a:path w="21600" extrusionOk="0">
                <a:moveTo>
                  <a:pt x="0" y="0"/>
                </a:moveTo>
                <a:lnTo>
                  <a:pt x="21600" y="0"/>
                </a:lnTo>
                <a:lnTo>
                  <a:pt x="0" y="0"/>
                </a:lnTo>
                <a:close/>
              </a:path>
            </a:pathLst>
          </a:custGeom>
          <a:noFill/>
          <a:ln w="12700">
            <a:solidFill>
              <a:srgbClr val="444444">
                <a:alpha val="30196"/>
              </a:srgbClr>
            </a:solidFill>
            <a:miter lim="4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endParaRPr lang="en-US"/>
          </a:p>
        </p:txBody>
      </p:sp>
      <p:sp>
        <p:nvSpPr>
          <p:cNvPr id="24" name="Shape 24"/>
          <p:cNvSpPr>
            <a:spLocks noGrp="1"/>
          </p:cNvSpPr>
          <p:nvPr>
            <p:ph type="title"/>
          </p:nvPr>
        </p:nvSpPr>
        <p:spPr>
          <a:xfrm>
            <a:off x="508000" y="2806700"/>
            <a:ext cx="5676900" cy="2032000"/>
          </a:xfrm>
          <a:prstGeom prst="rect">
            <a:avLst/>
          </a:prstGeom>
        </p:spPr>
        <p:txBody>
          <a:bodyPr/>
          <a:lstStyle>
            <a:lvl1pPr algn="l">
              <a:defRPr sz="5600"/>
            </a:lvl1pPr>
          </a:lstStyle>
          <a:p>
            <a:pPr lvl="0"/>
            <a:r>
              <a:rPr/>
              <a:t>Title Text</a:t>
            </a:r>
          </a:p>
        </p:txBody>
      </p:sp>
      <p:sp>
        <p:nvSpPr>
          <p:cNvPr id="25" name="Shape 25"/>
          <p:cNvSpPr>
            <a:spLocks noGrp="1"/>
          </p:cNvSpPr>
          <p:nvPr>
            <p:ph type="body"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lvl="0"/>
            <a:r>
              <a:rPr/>
              <a:t>Body Level One</a:t>
            </a:r>
          </a:p>
          <a:p>
            <a:pPr lvl="1"/>
            <a:r>
              <a:rPr/>
              <a:t>Body Level Two</a:t>
            </a:r>
          </a:p>
          <a:p>
            <a:pPr lvl="2"/>
            <a:r>
              <a:rPr/>
              <a:t>Body Level Three</a:t>
            </a:r>
          </a:p>
          <a:p>
            <a:pPr lvl="3"/>
            <a:r>
              <a:rPr/>
              <a:t>Body Level Four</a:t>
            </a:r>
          </a:p>
          <a:p>
            <a:pPr lvl="4"/>
            <a:r>
              <a:rPr/>
              <a:t>Body Level Five</a:t>
            </a:r>
          </a:p>
        </p:txBody>
      </p:sp>
    </p:spTree>
    <p:extLst>
      <p:ext uri="{BB962C8B-B14F-4D97-AF65-F5344CB8AC3E}">
        <p14:creationId xmlns:p14="http://schemas.microsoft.com/office/powerpoint/2010/main" val="515262393"/>
      </p:ext>
    </p:extLst>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7" name="Shape 27"/>
          <p:cNvSpPr>
            <a:spLocks noGrp="1"/>
          </p:cNvSpPr>
          <p:nvPr>
            <p:ph type="title"/>
          </p:nvPr>
        </p:nvSpPr>
        <p:spPr>
          <a:prstGeom prst="rect">
            <a:avLst/>
          </a:prstGeom>
        </p:spPr>
        <p:txBody>
          <a:bodyPr/>
          <a:lstStyle/>
          <a:p>
            <a:pPr lvl="0"/>
            <a:r>
              <a:rPr/>
              <a:t>Title Text</a:t>
            </a:r>
          </a:p>
        </p:txBody>
      </p:sp>
    </p:spTree>
    <p:extLst>
      <p:ext uri="{BB962C8B-B14F-4D97-AF65-F5344CB8AC3E}">
        <p14:creationId xmlns:p14="http://schemas.microsoft.com/office/powerpoint/2010/main" val="3992350055"/>
      </p:ext>
    </p:extLst>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pPr lvl="0"/>
            <a:r>
              <a:rPr/>
              <a:t>Title Text</a:t>
            </a:r>
          </a:p>
        </p:txBody>
      </p:sp>
      <p:sp>
        <p:nvSpPr>
          <p:cNvPr id="30" name="Shape 30"/>
          <p:cNvSpPr>
            <a:spLocks noGrp="1"/>
          </p:cNvSpPr>
          <p:nvPr>
            <p:ph type="body" idx="1"/>
          </p:nvPr>
        </p:nvSpPr>
        <p:spPr>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Tree>
    <p:extLst>
      <p:ext uri="{BB962C8B-B14F-4D97-AF65-F5344CB8AC3E}">
        <p14:creationId xmlns:p14="http://schemas.microsoft.com/office/powerpoint/2010/main" val="3937487961"/>
      </p:ext>
    </p:extLst>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pPr lvl="0"/>
            <a:r>
              <a:rPr dirty="0"/>
              <a:t>Title Text</a:t>
            </a:r>
          </a:p>
        </p:txBody>
      </p:sp>
      <p:sp>
        <p:nvSpPr>
          <p:cNvPr id="33" name="Shape 33"/>
          <p:cNvSpPr>
            <a:spLocks noGrp="1"/>
          </p:cNvSpPr>
          <p:nvPr>
            <p:ph type="body"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pPr lvl="0"/>
            <a:r>
              <a:rPr/>
              <a:t>Body Level One</a:t>
            </a:r>
          </a:p>
          <a:p>
            <a:pPr lvl="1"/>
            <a:r>
              <a:rPr/>
              <a:t>Body Level Two</a:t>
            </a:r>
          </a:p>
          <a:p>
            <a:pPr lvl="2"/>
            <a:r>
              <a:rPr/>
              <a:t>Body Level Three</a:t>
            </a:r>
          </a:p>
          <a:p>
            <a:pPr lvl="3"/>
            <a:r>
              <a:rPr/>
              <a:t>Body Level Four</a:t>
            </a:r>
          </a:p>
          <a:p>
            <a:pPr lvl="4"/>
            <a:r>
              <a:rPr/>
              <a:t>Body Level Five</a:t>
            </a:r>
          </a:p>
        </p:txBody>
      </p:sp>
    </p:spTree>
    <p:extLst>
      <p:ext uri="{BB962C8B-B14F-4D97-AF65-F5344CB8AC3E}">
        <p14:creationId xmlns:p14="http://schemas.microsoft.com/office/powerpoint/2010/main" val="3006425784"/>
      </p:ext>
    </p:extLst>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35" name="Shape 35"/>
          <p:cNvSpPr>
            <a:spLocks noGrp="1"/>
          </p:cNvSpPr>
          <p:nvPr>
            <p:ph type="body" idx="1"/>
          </p:nvPr>
        </p:nvSpPr>
        <p:spPr>
          <a:xfrm>
            <a:off x="508000" y="1270000"/>
            <a:ext cx="11988800" cy="7213600"/>
          </a:xfrm>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Tree>
    <p:extLst>
      <p:ext uri="{BB962C8B-B14F-4D97-AF65-F5344CB8AC3E}">
        <p14:creationId xmlns:p14="http://schemas.microsoft.com/office/powerpoint/2010/main" val="1009547535"/>
      </p:ext>
    </p:extLst>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5603379"/>
      </p:ext>
    </p:extLst>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Shape 2"/>
          <p:cNvSpPr>
            <a:spLocks/>
          </p:cNvSpPr>
          <p:nvPr/>
        </p:nvSpPr>
        <p:spPr bwMode="auto">
          <a:xfrm>
            <a:off x="508000" y="2171700"/>
            <a:ext cx="11996738" cy="0"/>
          </a:xfrm>
          <a:custGeom>
            <a:avLst/>
            <a:gdLst>
              <a:gd name="T0" fmla="*/ 2147483647 w 21600"/>
              <a:gd name="T1" fmla="*/ 2147483647 w 21600"/>
              <a:gd name="T2" fmla="*/ 2147483647 w 21600"/>
              <a:gd name="T3" fmla="*/ 2147483647 w 21600"/>
              <a:gd name="T4" fmla="*/ 0 60000 65536"/>
              <a:gd name="T5" fmla="*/ 5898240 60000 65536"/>
              <a:gd name="T6" fmla="*/ 11796480 60000 65536"/>
              <a:gd name="T7" fmla="*/ 17694720 60000 65536"/>
            </a:gdLst>
            <a:ahLst/>
            <a:cxnLst>
              <a:cxn ang="T4">
                <a:pos x="T0" y="0"/>
              </a:cxn>
              <a:cxn ang="T5">
                <a:pos x="T1" y="0"/>
              </a:cxn>
              <a:cxn ang="T6">
                <a:pos x="T2" y="0"/>
              </a:cxn>
              <a:cxn ang="T7">
                <a:pos x="T3" y="0"/>
              </a:cxn>
            </a:cxnLst>
            <a:rect l="0" t="0" r="r" b="b"/>
            <a:pathLst>
              <a:path w="21600" extrusionOk="0">
                <a:moveTo>
                  <a:pt x="0" y="0"/>
                </a:moveTo>
                <a:lnTo>
                  <a:pt x="21600" y="0"/>
                </a:lnTo>
                <a:lnTo>
                  <a:pt x="0" y="0"/>
                </a:lnTo>
                <a:close/>
              </a:path>
            </a:pathLst>
          </a:custGeom>
          <a:noFill/>
          <a:ln w="12700">
            <a:solidFill>
              <a:srgbClr val="444444">
                <a:alpha val="30196"/>
              </a:srgbClr>
            </a:solidFill>
            <a:miter lim="4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endParaRPr lang="en-US"/>
          </a:p>
        </p:txBody>
      </p:sp>
      <p:sp>
        <p:nvSpPr>
          <p:cNvPr id="1027" name="Shape 3"/>
          <p:cNvSpPr>
            <a:spLocks/>
          </p:cNvSpPr>
          <p:nvPr/>
        </p:nvSpPr>
        <p:spPr bwMode="auto">
          <a:xfrm>
            <a:off x="508000" y="635000"/>
            <a:ext cx="11996738" cy="0"/>
          </a:xfrm>
          <a:custGeom>
            <a:avLst/>
            <a:gdLst>
              <a:gd name="T0" fmla="*/ 2147483647 w 21600"/>
              <a:gd name="T1" fmla="*/ 2147483647 w 21600"/>
              <a:gd name="T2" fmla="*/ 2147483647 w 21600"/>
              <a:gd name="T3" fmla="*/ 2147483647 w 21600"/>
              <a:gd name="T4" fmla="*/ 0 60000 65536"/>
              <a:gd name="T5" fmla="*/ 5898240 60000 65536"/>
              <a:gd name="T6" fmla="*/ 11796480 60000 65536"/>
              <a:gd name="T7" fmla="*/ 17694720 60000 65536"/>
            </a:gdLst>
            <a:ahLst/>
            <a:cxnLst>
              <a:cxn ang="T4">
                <a:pos x="T0" y="0"/>
              </a:cxn>
              <a:cxn ang="T5">
                <a:pos x="T1" y="0"/>
              </a:cxn>
              <a:cxn ang="T6">
                <a:pos x="T2" y="0"/>
              </a:cxn>
              <a:cxn ang="T7">
                <a:pos x="T3" y="0"/>
              </a:cxn>
            </a:cxnLst>
            <a:rect l="0" t="0" r="r" b="b"/>
            <a:pathLst>
              <a:path w="21600" extrusionOk="0">
                <a:moveTo>
                  <a:pt x="0" y="0"/>
                </a:moveTo>
                <a:lnTo>
                  <a:pt x="21600" y="0"/>
                </a:lnTo>
                <a:lnTo>
                  <a:pt x="0" y="0"/>
                </a:lnTo>
                <a:close/>
              </a:path>
            </a:pathLst>
          </a:custGeom>
          <a:noFill/>
          <a:ln w="12700">
            <a:solidFill>
              <a:srgbClr val="444444">
                <a:alpha val="30196"/>
              </a:srgbClr>
            </a:solidFill>
            <a:miter lim="4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endParaRPr lang="en-US"/>
          </a:p>
        </p:txBody>
      </p:sp>
      <p:sp>
        <p:nvSpPr>
          <p:cNvPr id="1028" name="Shape 4"/>
          <p:cNvSpPr>
            <a:spLocks noGrp="1"/>
          </p:cNvSpPr>
          <p:nvPr>
            <p:ph type="title"/>
          </p:nvPr>
        </p:nvSpPr>
        <p:spPr bwMode="auto">
          <a:xfrm>
            <a:off x="508000" y="800100"/>
            <a:ext cx="1198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FAA26D3D-D897-4be2-8F04-BA451C77F1D7}">
              <ma14:placeholderFlag xmlns:ma14="http://schemas.microsoft.com/office/mac/drawingml/2011/main" val="1"/>
            </a:ext>
            <a:ext uri="{C572A759-6A51-4108-AA02-DFA0A04FC94B}">
              <ma14:wrappingTextBox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Bodoni SvtyTwo ITC TT-Book" charset="0"/>
              </a:rPr>
              <a:t>Title Text</a:t>
            </a:r>
          </a:p>
        </p:txBody>
      </p:sp>
      <p:sp>
        <p:nvSpPr>
          <p:cNvPr id="1029" name="Shape 5"/>
          <p:cNvSpPr>
            <a:spLocks noGrp="1"/>
          </p:cNvSpPr>
          <p:nvPr>
            <p:ph type="body" idx="1"/>
          </p:nvPr>
        </p:nvSpPr>
        <p:spPr bwMode="auto">
          <a:xfrm>
            <a:off x="508000" y="2628900"/>
            <a:ext cx="119888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FAA26D3D-D897-4be2-8F04-BA451C77F1D7}">
              <ma14:placeholderFlag xmlns:ma14="http://schemas.microsoft.com/office/mac/drawingml/2011/main" val="1"/>
            </a:ext>
            <a:ext uri="{C572A759-6A51-4108-AA02-DFA0A04FC94B}">
              <ma14:wrappingTextBox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Palatino" charset="0"/>
              </a:rPr>
              <a:t>Body Level One</a:t>
            </a:r>
          </a:p>
          <a:p>
            <a:pPr lvl="1"/>
            <a:r>
              <a:rPr lang="en-US">
                <a:sym typeface="Palatino" charset="0"/>
              </a:rPr>
              <a:t>Body Level Two</a:t>
            </a:r>
          </a:p>
          <a:p>
            <a:pPr lvl="2"/>
            <a:r>
              <a:rPr lang="en-US">
                <a:sym typeface="Palatino" charset="0"/>
              </a:rPr>
              <a:t>Body Level Three</a:t>
            </a:r>
          </a:p>
          <a:p>
            <a:pPr lvl="3"/>
            <a:r>
              <a:rPr lang="en-US">
                <a:sym typeface="Palatino" charset="0"/>
              </a:rPr>
              <a:t>Body Level Four</a:t>
            </a:r>
          </a:p>
          <a:p>
            <a:pPr lvl="4"/>
            <a:r>
              <a:rPr lang="en-US">
                <a:sym typeface="Palatino" charset="0"/>
              </a:rPr>
              <a:t>Body Level Five</a:t>
            </a:r>
          </a:p>
        </p:txBody>
      </p:sp>
      <p:sp>
        <p:nvSpPr>
          <p:cNvPr id="1030" name="Footer Placeholder 5"/>
          <p:cNvSpPr>
            <a:spLocks noGrp="1"/>
          </p:cNvSpPr>
          <p:nvPr>
            <p:ph type="ftr" sz="quarter" idx="3"/>
          </p:nvPr>
        </p:nvSpPr>
        <p:spPr bwMode="auto">
          <a:xfrm>
            <a:off x="4443413" y="9040813"/>
            <a:ext cx="41179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a:defRPr sz="1200" smtClean="0">
                <a:solidFill>
                  <a:srgbClr val="939393"/>
                </a:solidFill>
                <a:cs typeface="Palatino" charset="0"/>
              </a:defRPr>
            </a:lvl1pPr>
          </a:lstStyle>
          <a:p>
            <a:pPr>
              <a:defRPr/>
            </a:pPr>
            <a:r>
              <a:rPr lang="en-US"/>
              <a:t>Terminology Symposium, 22-23 August 2014, Zadar</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ransition xmlns:p14="http://schemas.microsoft.com/office/powerpoint/2010/main" spd="med"/>
  <p:hf sldNum="0" hdr="0" dt="0"/>
  <p:txStyles>
    <p:titleStyle>
      <a:lvl1pPr algn="ctr" defTabSz="584200" rtl="0" eaLnBrk="0" fontAlgn="base" hangingPunct="0">
        <a:lnSpc>
          <a:spcPct val="90000"/>
        </a:lnSpc>
        <a:spcBef>
          <a:spcPts val="1600"/>
        </a:spcBef>
        <a:spcAft>
          <a:spcPct val="0"/>
        </a:spcAft>
        <a:defRPr sz="7000">
          <a:solidFill>
            <a:srgbClr val="D93E2B"/>
          </a:solidFill>
          <a:latin typeface="+mn-lt"/>
          <a:ea typeface="ＭＳ Ｐゴシック" charset="0"/>
          <a:cs typeface="+mn-cs"/>
          <a:sym typeface="Bodoni SvtyTwo ITC TT-Book" charset="0"/>
        </a:defRPr>
      </a:lvl1pPr>
      <a:lvl2pPr algn="ctr" defTabSz="584200" rtl="0" eaLnBrk="0" fontAlgn="base" hangingPunct="0">
        <a:lnSpc>
          <a:spcPct val="90000"/>
        </a:lnSpc>
        <a:spcBef>
          <a:spcPts val="1600"/>
        </a:spcBef>
        <a:spcAft>
          <a:spcPct val="0"/>
        </a:spcAft>
        <a:defRPr sz="7000">
          <a:solidFill>
            <a:srgbClr val="D93E2B"/>
          </a:solidFill>
          <a:latin typeface="+mn-lt"/>
          <a:ea typeface="ＭＳ Ｐゴシック" charset="0"/>
          <a:cs typeface="+mn-cs"/>
          <a:sym typeface="Bodoni SvtyTwo ITC TT-Book" charset="0"/>
        </a:defRPr>
      </a:lvl2pPr>
      <a:lvl3pPr algn="ctr" defTabSz="584200" rtl="0" eaLnBrk="0" fontAlgn="base" hangingPunct="0">
        <a:lnSpc>
          <a:spcPct val="90000"/>
        </a:lnSpc>
        <a:spcBef>
          <a:spcPts val="1600"/>
        </a:spcBef>
        <a:spcAft>
          <a:spcPct val="0"/>
        </a:spcAft>
        <a:defRPr sz="7000">
          <a:solidFill>
            <a:srgbClr val="D93E2B"/>
          </a:solidFill>
          <a:latin typeface="+mn-lt"/>
          <a:ea typeface="ＭＳ Ｐゴシック" charset="0"/>
          <a:cs typeface="+mn-cs"/>
          <a:sym typeface="Bodoni SvtyTwo ITC TT-Book" charset="0"/>
        </a:defRPr>
      </a:lvl3pPr>
      <a:lvl4pPr algn="ctr" defTabSz="584200" rtl="0" eaLnBrk="0" fontAlgn="base" hangingPunct="0">
        <a:lnSpc>
          <a:spcPct val="90000"/>
        </a:lnSpc>
        <a:spcBef>
          <a:spcPts val="1600"/>
        </a:spcBef>
        <a:spcAft>
          <a:spcPct val="0"/>
        </a:spcAft>
        <a:defRPr sz="7000">
          <a:solidFill>
            <a:srgbClr val="D93E2B"/>
          </a:solidFill>
          <a:latin typeface="+mn-lt"/>
          <a:ea typeface="ＭＳ Ｐゴシック" charset="0"/>
          <a:cs typeface="+mn-cs"/>
          <a:sym typeface="Bodoni SvtyTwo ITC TT-Book" charset="0"/>
        </a:defRPr>
      </a:lvl4pPr>
      <a:lvl5pPr algn="ctr" defTabSz="584200" rtl="0" eaLnBrk="0" fontAlgn="base" hangingPunct="0">
        <a:lnSpc>
          <a:spcPct val="90000"/>
        </a:lnSpc>
        <a:spcBef>
          <a:spcPts val="1600"/>
        </a:spcBef>
        <a:spcAft>
          <a:spcPct val="0"/>
        </a:spcAft>
        <a:defRPr sz="7000">
          <a:solidFill>
            <a:srgbClr val="D93E2B"/>
          </a:solidFill>
          <a:latin typeface="+mn-lt"/>
          <a:ea typeface="ＭＳ Ｐゴシック" charset="0"/>
          <a:cs typeface="+mn-cs"/>
          <a:sym typeface="Bodoni SvtyTwo ITC TT-Book" charset="0"/>
        </a:defRPr>
      </a:lvl5pPr>
      <a:lvl6pPr indent="1143000" algn="ctr" defTabSz="584200">
        <a:lnSpc>
          <a:spcPct val="90000"/>
        </a:lnSpc>
        <a:spcBef>
          <a:spcPts val="1600"/>
        </a:spcBef>
        <a:defRPr sz="7000">
          <a:solidFill>
            <a:srgbClr val="D93E2B"/>
          </a:solidFill>
          <a:latin typeface="+mn-lt"/>
          <a:ea typeface="+mn-ea"/>
          <a:cs typeface="+mn-cs"/>
          <a:sym typeface="Bodoni SvtyTwo ITC TT-Book"/>
        </a:defRPr>
      </a:lvl6pPr>
      <a:lvl7pPr indent="1371600" algn="ctr" defTabSz="584200">
        <a:lnSpc>
          <a:spcPct val="90000"/>
        </a:lnSpc>
        <a:spcBef>
          <a:spcPts val="1600"/>
        </a:spcBef>
        <a:defRPr sz="7000">
          <a:solidFill>
            <a:srgbClr val="D93E2B"/>
          </a:solidFill>
          <a:latin typeface="+mn-lt"/>
          <a:ea typeface="+mn-ea"/>
          <a:cs typeface="+mn-cs"/>
          <a:sym typeface="Bodoni SvtyTwo ITC TT-Book"/>
        </a:defRPr>
      </a:lvl7pPr>
      <a:lvl8pPr indent="1600200" algn="ctr" defTabSz="584200">
        <a:lnSpc>
          <a:spcPct val="90000"/>
        </a:lnSpc>
        <a:spcBef>
          <a:spcPts val="1600"/>
        </a:spcBef>
        <a:defRPr sz="7000">
          <a:solidFill>
            <a:srgbClr val="D93E2B"/>
          </a:solidFill>
          <a:latin typeface="+mn-lt"/>
          <a:ea typeface="+mn-ea"/>
          <a:cs typeface="+mn-cs"/>
          <a:sym typeface="Bodoni SvtyTwo ITC TT-Book"/>
        </a:defRPr>
      </a:lvl8pPr>
      <a:lvl9pPr indent="1828800" algn="ctr" defTabSz="584200">
        <a:lnSpc>
          <a:spcPct val="90000"/>
        </a:lnSpc>
        <a:spcBef>
          <a:spcPts val="1600"/>
        </a:spcBef>
        <a:defRPr sz="7000">
          <a:solidFill>
            <a:srgbClr val="D93E2B"/>
          </a:solidFill>
          <a:latin typeface="+mn-lt"/>
          <a:ea typeface="+mn-ea"/>
          <a:cs typeface="+mn-cs"/>
          <a:sym typeface="Bodoni SvtyTwo ITC TT-Book"/>
        </a:defRPr>
      </a:lvl9pPr>
    </p:titleStyle>
    <p:bodyStyle>
      <a:lvl1pPr marL="469900" indent="-469900" algn="l" defTabSz="584200" rtl="0" eaLnBrk="0" fontAlgn="base" hangingPunct="0">
        <a:spcBef>
          <a:spcPts val="2400"/>
        </a:spcBef>
        <a:spcAft>
          <a:spcPct val="0"/>
        </a:spcAft>
        <a:buClr>
          <a:srgbClr val="929292"/>
        </a:buClr>
        <a:buSzPct val="60000"/>
        <a:buFont typeface="Zapf Dingbats" charset="0"/>
        <a:buChar char="❖"/>
        <a:defRPr sz="3600">
          <a:solidFill>
            <a:srgbClr val="414141"/>
          </a:solidFill>
          <a:latin typeface="Palatino"/>
          <a:ea typeface="ＭＳ Ｐゴシック" charset="0"/>
          <a:cs typeface="Palatino"/>
          <a:sym typeface="Palatino" charset="0"/>
        </a:defRPr>
      </a:lvl1pPr>
      <a:lvl2pPr marL="939800" indent="-469900" algn="l" defTabSz="584200" rtl="0" eaLnBrk="0" fontAlgn="base" hangingPunct="0">
        <a:spcBef>
          <a:spcPts val="2400"/>
        </a:spcBef>
        <a:spcAft>
          <a:spcPct val="0"/>
        </a:spcAft>
        <a:buClr>
          <a:srgbClr val="929292"/>
        </a:buClr>
        <a:buSzPct val="60000"/>
        <a:buFont typeface="Zapf Dingbats" charset="0"/>
        <a:buChar char="❖"/>
        <a:defRPr sz="3600">
          <a:solidFill>
            <a:srgbClr val="414141"/>
          </a:solidFill>
          <a:latin typeface="Palatino"/>
          <a:ea typeface="Palatino"/>
          <a:cs typeface="Palatino"/>
          <a:sym typeface="Palatino" charset="0"/>
        </a:defRPr>
      </a:lvl2pPr>
      <a:lvl3pPr marL="1409700" indent="-469900" algn="l" defTabSz="584200" rtl="0" eaLnBrk="0" fontAlgn="base" hangingPunct="0">
        <a:spcBef>
          <a:spcPts val="2400"/>
        </a:spcBef>
        <a:spcAft>
          <a:spcPct val="0"/>
        </a:spcAft>
        <a:buClr>
          <a:srgbClr val="929292"/>
        </a:buClr>
        <a:buSzPct val="60000"/>
        <a:buFont typeface="Zapf Dingbats" charset="0"/>
        <a:buChar char="❖"/>
        <a:defRPr sz="3600">
          <a:solidFill>
            <a:srgbClr val="414141"/>
          </a:solidFill>
          <a:latin typeface="Palatino"/>
          <a:ea typeface="Palatino"/>
          <a:cs typeface="Palatino"/>
          <a:sym typeface="Palatino" charset="0"/>
        </a:defRPr>
      </a:lvl3pPr>
      <a:lvl4pPr marL="1879600" indent="-469900" algn="l" defTabSz="584200" rtl="0" eaLnBrk="0" fontAlgn="base" hangingPunct="0">
        <a:spcBef>
          <a:spcPts val="2400"/>
        </a:spcBef>
        <a:spcAft>
          <a:spcPct val="0"/>
        </a:spcAft>
        <a:buClr>
          <a:srgbClr val="929292"/>
        </a:buClr>
        <a:buSzPct val="60000"/>
        <a:buFont typeface="Zapf Dingbats" charset="0"/>
        <a:buChar char="❖"/>
        <a:defRPr sz="3600">
          <a:solidFill>
            <a:srgbClr val="414141"/>
          </a:solidFill>
          <a:latin typeface="Palatino"/>
          <a:ea typeface="Palatino"/>
          <a:cs typeface="Palatino"/>
          <a:sym typeface="Palatino" charset="0"/>
        </a:defRPr>
      </a:lvl4pPr>
      <a:lvl5pPr marL="2349500" indent="-469900" algn="l" defTabSz="584200" rtl="0" eaLnBrk="0" fontAlgn="base" hangingPunct="0">
        <a:spcBef>
          <a:spcPts val="2400"/>
        </a:spcBef>
        <a:spcAft>
          <a:spcPct val="0"/>
        </a:spcAft>
        <a:buClr>
          <a:srgbClr val="929292"/>
        </a:buClr>
        <a:buSzPct val="60000"/>
        <a:buFont typeface="Zapf Dingbats" charset="0"/>
        <a:buChar char="❖"/>
        <a:defRPr sz="3600">
          <a:solidFill>
            <a:srgbClr val="414141"/>
          </a:solidFill>
          <a:latin typeface="Palatino"/>
          <a:ea typeface="Palatino"/>
          <a:cs typeface="Palatino"/>
          <a:sym typeface="Palatino" charset="0"/>
        </a:defRPr>
      </a:lvl5pPr>
      <a:lvl6pPr marL="28194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6pPr>
      <a:lvl7pPr marL="32893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7pPr>
      <a:lvl8pPr marL="37592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8pPr>
      <a:lvl9pPr marL="42291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9pPr>
    </p:bodyStyle>
    <p:otherStyle>
      <a:lvl1pPr algn="ctr" defTabSz="584200">
        <a:defRPr>
          <a:solidFill>
            <a:schemeClr val="tx1"/>
          </a:solidFill>
          <a:latin typeface="+mn-lt"/>
          <a:ea typeface="+mn-ea"/>
          <a:cs typeface="+mn-cs"/>
          <a:sym typeface="Palatino"/>
        </a:defRPr>
      </a:lvl1pPr>
      <a:lvl2pPr indent="228600" algn="ctr" defTabSz="584200">
        <a:defRPr>
          <a:solidFill>
            <a:schemeClr val="tx1"/>
          </a:solidFill>
          <a:latin typeface="+mn-lt"/>
          <a:ea typeface="+mn-ea"/>
          <a:cs typeface="+mn-cs"/>
          <a:sym typeface="Palatino"/>
        </a:defRPr>
      </a:lvl2pPr>
      <a:lvl3pPr indent="457200" algn="ctr" defTabSz="584200">
        <a:defRPr>
          <a:solidFill>
            <a:schemeClr val="tx1"/>
          </a:solidFill>
          <a:latin typeface="+mn-lt"/>
          <a:ea typeface="+mn-ea"/>
          <a:cs typeface="+mn-cs"/>
          <a:sym typeface="Palatino"/>
        </a:defRPr>
      </a:lvl3pPr>
      <a:lvl4pPr indent="685800" algn="ctr" defTabSz="584200">
        <a:defRPr>
          <a:solidFill>
            <a:schemeClr val="tx1"/>
          </a:solidFill>
          <a:latin typeface="+mn-lt"/>
          <a:ea typeface="+mn-ea"/>
          <a:cs typeface="+mn-cs"/>
          <a:sym typeface="Palatino"/>
        </a:defRPr>
      </a:lvl4pPr>
      <a:lvl5pPr indent="914400" algn="ctr" defTabSz="584200">
        <a:defRPr>
          <a:solidFill>
            <a:schemeClr val="tx1"/>
          </a:solidFill>
          <a:latin typeface="+mn-lt"/>
          <a:ea typeface="+mn-ea"/>
          <a:cs typeface="+mn-cs"/>
          <a:sym typeface="Palatino"/>
        </a:defRPr>
      </a:lvl5pPr>
      <a:lvl6pPr indent="1143000" algn="ctr" defTabSz="584200">
        <a:defRPr>
          <a:solidFill>
            <a:schemeClr val="tx1"/>
          </a:solidFill>
          <a:latin typeface="+mn-lt"/>
          <a:ea typeface="+mn-ea"/>
          <a:cs typeface="+mn-cs"/>
          <a:sym typeface="Palatino"/>
        </a:defRPr>
      </a:lvl6pPr>
      <a:lvl7pPr indent="1371600" algn="ctr" defTabSz="584200">
        <a:defRPr>
          <a:solidFill>
            <a:schemeClr val="tx1"/>
          </a:solidFill>
          <a:latin typeface="+mn-lt"/>
          <a:ea typeface="+mn-ea"/>
          <a:cs typeface="+mn-cs"/>
          <a:sym typeface="Palatino"/>
        </a:defRPr>
      </a:lvl7pPr>
      <a:lvl8pPr indent="1600200" algn="ctr" defTabSz="584200">
        <a:defRPr>
          <a:solidFill>
            <a:schemeClr val="tx1"/>
          </a:solidFill>
          <a:latin typeface="+mn-lt"/>
          <a:ea typeface="+mn-ea"/>
          <a:cs typeface="+mn-cs"/>
          <a:sym typeface="Palatino"/>
        </a:defRPr>
      </a:lvl8pPr>
      <a:lvl9pPr indent="1828800" algn="ctr" defTabSz="584200">
        <a:defRPr>
          <a:solidFill>
            <a:schemeClr val="tx1"/>
          </a:solidFill>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png"/><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labs.translated.net/terminology-extraction/" TargetMode="External"/><Relationship Id="rId4" Type="http://schemas.openxmlformats.org/officeDocument/2006/relationships/hyperlink" Target="http://terminus.upf.edu" TargetMode="External"/><Relationship Id="rId5" Type="http://schemas.openxmlformats.org/officeDocument/2006/relationships/hyperlink" Target="http://www.taas-project.eu" TargetMode="External"/><Relationship Id="rId6" Type="http://schemas.openxmlformats.org/officeDocument/2006/relationships/hyperlink" Target="http://www.sdl.com/products/sdl-multiterm/extract.html" TargetMode="External"/><Relationship Id="rId7" Type="http://schemas.openxmlformats.org/officeDocument/2006/relationships/hyperlink" Target="https://transitnxt.wordpress.com/tag/automatic-term-extraction/" TargetMode="External"/><Relationship Id="rId8" Type="http://schemas.openxmlformats.org/officeDocument/2006/relationships/hyperlink" Target="http://kilgray.com/products/memoq/editions" TargetMode="External"/><Relationship Id="rId9" Type="http://schemas.openxmlformats.org/officeDocument/2006/relationships/hyperlink" Target="http://recremisi.blogspot.com/p/online-term-extractors.html" TargetMode="External"/><Relationship Id="rId1" Type="http://schemas.openxmlformats.org/officeDocument/2006/relationships/slideLayout" Target="../slideLayouts/slideLayout13.xml"/><Relationship Id="rId2" Type="http://schemas.openxmlformats.org/officeDocument/2006/relationships/hyperlink" Target="http://www.nactem.ac.uk/software/termine/%23for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png"/><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43"/>
          <p:cNvSpPr>
            <a:spLocks noGrp="1"/>
          </p:cNvSpPr>
          <p:nvPr>
            <p:ph type="title"/>
          </p:nvPr>
        </p:nvSpPr>
        <p:spPr/>
        <p:txBody>
          <a:bodyPr>
            <a:noAutofit/>
          </a:bodyPr>
          <a:lstStyle>
            <a:lvl1pPr defTabSz="449833">
              <a:spcBef>
                <a:spcPts val="1200"/>
              </a:spcBef>
              <a:defRPr sz="5390"/>
            </a:lvl1pPr>
          </a:lstStyle>
          <a:p>
            <a:pPr eaLnBrk="1" fontAlgn="auto" hangingPunct="1">
              <a:spcAft>
                <a:spcPts val="0"/>
              </a:spcAft>
              <a:defRPr sz="1800">
                <a:solidFill>
                  <a:srgbClr val="000000"/>
                </a:solidFill>
              </a:defRPr>
            </a:pPr>
            <a:r>
              <a:rPr sz="4800" dirty="0">
                <a:solidFill>
                  <a:srgbClr val="AF3021"/>
                </a:solidFill>
                <a:ea typeface="+mn-ea"/>
                <a:sym typeface="Bodoni SvtyTwo ITC TT-Book"/>
              </a:rPr>
              <a:t>Computational terminography: extracting knowledge from texts</a:t>
            </a:r>
          </a:p>
        </p:txBody>
      </p:sp>
      <p:sp>
        <p:nvSpPr>
          <p:cNvPr id="8194" name="Shape 44"/>
          <p:cNvSpPr>
            <a:spLocks noGrp="1"/>
          </p:cNvSpPr>
          <p:nvPr>
            <p:ph type="body" idx="1"/>
          </p:nvPr>
        </p:nvSpPr>
        <p:spPr/>
        <p:txBody>
          <a:bodyPr/>
          <a:lstStyle/>
          <a:p>
            <a:pPr eaLnBrk="1" hangingPunct="1">
              <a:spcBef>
                <a:spcPct val="0"/>
              </a:spcBef>
            </a:pPr>
            <a:r>
              <a:rPr lang="en-US">
                <a:latin typeface="Palatino" charset="0"/>
              </a:rPr>
              <a:t>Špela Vintar</a:t>
            </a:r>
          </a:p>
          <a:p>
            <a:pPr eaLnBrk="1" hangingPunct="1">
              <a:spcBef>
                <a:spcPct val="0"/>
              </a:spcBef>
            </a:pPr>
            <a:r>
              <a:rPr lang="en-US">
                <a:latin typeface="Palatino" charset="0"/>
              </a:rPr>
              <a:t>Dept. of Translation Studies</a:t>
            </a:r>
          </a:p>
          <a:p>
            <a:pPr eaLnBrk="1" hangingPunct="1">
              <a:spcBef>
                <a:spcPct val="0"/>
              </a:spcBef>
            </a:pPr>
            <a:r>
              <a:rPr lang="en-US">
                <a:latin typeface="Palatino" charset="0"/>
              </a:rPr>
              <a:t>University of Ljubljana</a:t>
            </a:r>
          </a:p>
        </p:txBody>
      </p:sp>
      <p:pic>
        <p:nvPicPr>
          <p:cNvPr id="8195" name="Picture 1" descr="ff.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0" y="1503363"/>
            <a:ext cx="1781175"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332288" y="9263063"/>
            <a:ext cx="4168775" cy="3190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fontAlgn="auto" latinLnBrk="1" hangingPunct="0">
              <a:spcBef>
                <a:spcPts val="0"/>
              </a:spcBef>
              <a:spcAft>
                <a:spcPts val="0"/>
              </a:spcAft>
              <a:defRPr/>
            </a:pPr>
            <a:r>
              <a:rPr lang="en-US" sz="1400" dirty="0">
                <a:latin typeface="Palatino"/>
                <a:ea typeface="Palatino"/>
                <a:cs typeface="Palatino"/>
                <a:sym typeface="Palatino"/>
              </a:rPr>
              <a:t>Terminology Symposium </a:t>
            </a:r>
            <a:r>
              <a:rPr lang="en-US" sz="1400" dirty="0" err="1">
                <a:latin typeface="Palatino"/>
                <a:ea typeface="Palatino"/>
                <a:cs typeface="Palatino"/>
                <a:sym typeface="Palatino"/>
              </a:rPr>
              <a:t>Zadar</a:t>
            </a:r>
            <a:r>
              <a:rPr lang="en-US" sz="1400" dirty="0">
                <a:latin typeface="Palatino"/>
                <a:ea typeface="Palatino"/>
                <a:cs typeface="Palatino"/>
                <a:sym typeface="Palatino"/>
              </a:rPr>
              <a:t>, 22-23 August 2014</a:t>
            </a:r>
            <a:endParaRPr lang="en-US" sz="1400" dirty="0">
              <a:latin typeface="Palatino"/>
              <a:ea typeface="Palatino"/>
              <a:cs typeface="Palatino"/>
              <a:sym typeface="Palatino"/>
            </a:endParaRPr>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asted-image-small.png"/>
          <p:cNvPicPr>
            <a:picLocks noChangeAspect="1" noChangeArrowheads="1"/>
          </p:cNvPicPr>
          <p:nvPr/>
        </p:nvPicPr>
        <p:blipFill>
          <a:blip r:embed="rId2">
            <a:extLst>
              <a:ext uri="{28A0092B-C50C-407E-A947-70E740481C1C}">
                <a14:useLocalDpi xmlns:a14="http://schemas.microsoft.com/office/drawing/2010/main" val="0"/>
              </a:ext>
            </a:extLst>
          </a:blip>
          <a:srcRect l="291" r="291"/>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33363"/>
            <a:ext cx="13004800" cy="65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427413"/>
            <a:ext cx="13004800" cy="620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p:cNvSpPr>
          <p:nvPr>
            <p:ph type="title"/>
          </p:nvPr>
        </p:nvSpPr>
        <p:spPr/>
        <p:txBody>
          <a:bodyPr>
            <a:noAutofit/>
          </a:bodyPr>
          <a:lstStyle>
            <a:lvl1pPr defTabSz="426466">
              <a:spcBef>
                <a:spcPts val="1100"/>
              </a:spcBef>
              <a:defRPr sz="5110"/>
            </a:lvl1pPr>
          </a:lstStyle>
          <a:p>
            <a:pPr eaLnBrk="1" fontAlgn="auto" hangingPunct="1">
              <a:spcAft>
                <a:spcPts val="0"/>
              </a:spcAft>
              <a:defRPr sz="1800">
                <a:solidFill>
                  <a:srgbClr val="000000"/>
                </a:solidFill>
              </a:defRPr>
            </a:pPr>
            <a:r>
              <a:rPr sz="4800" dirty="0">
                <a:solidFill>
                  <a:srgbClr val="AF3021"/>
                </a:solidFill>
                <a:ea typeface="+mn-ea"/>
                <a:sym typeface="Bodoni SvtyTwo ITC TT-Book"/>
              </a:rPr>
              <a:t>Rules or probabilities? The core dilemma of NLP</a:t>
            </a:r>
          </a:p>
        </p:txBody>
      </p:sp>
      <p:sp>
        <p:nvSpPr>
          <p:cNvPr id="104" name="Shape 104"/>
          <p:cNvSpPr>
            <a:spLocks noGrp="1"/>
          </p:cNvSpPr>
          <p:nvPr>
            <p:ph type="body" idx="1"/>
          </p:nvPr>
        </p:nvSpPr>
        <p:spPr>
          <a:ln w="12700">
            <a:miter lim="400000"/>
          </a:ln>
          <a:extLst/>
        </p:spPr>
        <p:txBody>
          <a:bodyPr numCol="2" spcCol="599440" anchor="t">
            <a:normAutofit/>
          </a:bodyPr>
          <a:lstStyle/>
          <a:p>
            <a:pPr marL="0" indent="0" defTabSz="490727" eaLnBrk="1" fontAlgn="auto" hangingPunct="1">
              <a:spcBef>
                <a:spcPts val="2000"/>
              </a:spcBef>
              <a:spcAft>
                <a:spcPts val="0"/>
              </a:spcAft>
              <a:buSzTx/>
              <a:buFont typeface="Zapf Dingbats"/>
              <a:buNone/>
              <a:defRPr sz="1800">
                <a:solidFill>
                  <a:srgbClr val="000000"/>
                </a:solidFill>
              </a:defRPr>
            </a:pPr>
            <a:endParaRPr sz="3024" dirty="0">
              <a:solidFill>
                <a:srgbClr val="000000"/>
              </a:solidFill>
              <a:ea typeface="Palatino"/>
              <a:sym typeface="Palatino"/>
            </a:endParaRPr>
          </a:p>
          <a:p>
            <a:pPr marL="0" indent="0" defTabSz="490727" eaLnBrk="1" fontAlgn="auto" hangingPunct="1">
              <a:spcBef>
                <a:spcPts val="2000"/>
              </a:spcBef>
              <a:spcAft>
                <a:spcPts val="0"/>
              </a:spcAft>
              <a:buSzTx/>
              <a:buFont typeface="Zapf Dingbats"/>
              <a:buNone/>
              <a:defRPr sz="1800">
                <a:solidFill>
                  <a:srgbClr val="000000"/>
                </a:solidFill>
              </a:defRPr>
            </a:pPr>
            <a:r>
              <a:rPr sz="3024" b="1" dirty="0">
                <a:solidFill>
                  <a:srgbClr val="000000"/>
                </a:solidFill>
                <a:ea typeface="Palatino"/>
                <a:sym typeface="Palatino"/>
              </a:rPr>
              <a:t>Rule-based approaches</a:t>
            </a:r>
          </a:p>
          <a:p>
            <a:pPr marL="394715" indent="-394715" defTabSz="490727" eaLnBrk="1" fontAlgn="auto" hangingPunct="1">
              <a:spcBef>
                <a:spcPts val="2000"/>
              </a:spcBef>
              <a:spcAft>
                <a:spcPts val="0"/>
              </a:spcAft>
              <a:buFont typeface="Zapf Dingbats"/>
              <a:buChar char="❖"/>
              <a:defRPr sz="1800">
                <a:solidFill>
                  <a:srgbClr val="000000"/>
                </a:solidFill>
              </a:defRPr>
            </a:pPr>
            <a:r>
              <a:rPr sz="3024" dirty="0">
                <a:solidFill>
                  <a:srgbClr val="000000"/>
                </a:solidFill>
                <a:ea typeface="Palatino"/>
                <a:sym typeface="Palatino"/>
              </a:rPr>
              <a:t>cost- and labour intensive</a:t>
            </a:r>
          </a:p>
          <a:p>
            <a:pPr marL="394715" indent="-394715" defTabSz="490727" eaLnBrk="1" fontAlgn="auto" hangingPunct="1">
              <a:spcBef>
                <a:spcPts val="2000"/>
              </a:spcBef>
              <a:spcAft>
                <a:spcPts val="0"/>
              </a:spcAft>
              <a:buFont typeface="Zapf Dingbats"/>
              <a:buChar char="❖"/>
              <a:defRPr sz="1800">
                <a:solidFill>
                  <a:srgbClr val="000000"/>
                </a:solidFill>
              </a:defRPr>
            </a:pPr>
            <a:r>
              <a:rPr sz="3024" dirty="0">
                <a:solidFill>
                  <a:srgbClr val="000000"/>
                </a:solidFill>
                <a:ea typeface="Palatino"/>
                <a:sym typeface="Palatino"/>
              </a:rPr>
              <a:t>language specific</a:t>
            </a:r>
          </a:p>
          <a:p>
            <a:pPr marL="394715" indent="-394715" defTabSz="490727" eaLnBrk="1" fontAlgn="auto" hangingPunct="1">
              <a:spcBef>
                <a:spcPts val="2000"/>
              </a:spcBef>
              <a:spcAft>
                <a:spcPts val="0"/>
              </a:spcAft>
              <a:buFont typeface="Zapf Dingbats"/>
              <a:buChar char="❖"/>
              <a:defRPr sz="1800">
                <a:solidFill>
                  <a:srgbClr val="000000"/>
                </a:solidFill>
              </a:defRPr>
            </a:pPr>
            <a:r>
              <a:rPr sz="3024" dirty="0">
                <a:solidFill>
                  <a:srgbClr val="000000"/>
                </a:solidFill>
                <a:ea typeface="Palatino"/>
                <a:sym typeface="Palatino"/>
              </a:rPr>
              <a:t>bad at handling exceptions</a:t>
            </a:r>
          </a:p>
          <a:p>
            <a:pPr marL="394715" indent="-394715" defTabSz="490727" eaLnBrk="1" fontAlgn="auto" hangingPunct="1">
              <a:spcBef>
                <a:spcPts val="2000"/>
              </a:spcBef>
              <a:spcAft>
                <a:spcPts val="0"/>
              </a:spcAft>
              <a:buFont typeface="Zapf Dingbats"/>
              <a:buChar char="❖"/>
              <a:defRPr sz="1800">
                <a:solidFill>
                  <a:srgbClr val="000000"/>
                </a:solidFill>
              </a:defRPr>
            </a:pPr>
            <a:r>
              <a:rPr sz="3024" dirty="0">
                <a:solidFill>
                  <a:srgbClr val="000000"/>
                </a:solidFill>
                <a:ea typeface="Palatino"/>
                <a:sym typeface="Palatino"/>
              </a:rPr>
              <a:t>require theoretical foundations</a:t>
            </a:r>
          </a:p>
          <a:p>
            <a:pPr marL="394715" indent="-394715" defTabSz="490727" eaLnBrk="1" fontAlgn="auto" hangingPunct="1">
              <a:spcBef>
                <a:spcPts val="2000"/>
              </a:spcBef>
              <a:spcAft>
                <a:spcPts val="0"/>
              </a:spcAft>
              <a:buFont typeface="Zapf Dingbats"/>
              <a:buChar char="❖"/>
              <a:defRPr sz="1800">
                <a:solidFill>
                  <a:srgbClr val="000000"/>
                </a:solidFill>
              </a:defRPr>
            </a:pPr>
            <a:r>
              <a:rPr sz="3024" dirty="0">
                <a:solidFill>
                  <a:srgbClr val="000000"/>
                </a:solidFill>
                <a:ea typeface="Palatino"/>
                <a:sym typeface="Palatino"/>
              </a:rPr>
              <a:t>slow to adapt for new languages or domains</a:t>
            </a:r>
          </a:p>
          <a:p>
            <a:pPr marL="0" indent="0" defTabSz="490727" eaLnBrk="1" fontAlgn="auto" hangingPunct="1">
              <a:spcBef>
                <a:spcPts val="2000"/>
              </a:spcBef>
              <a:spcAft>
                <a:spcPts val="0"/>
              </a:spcAft>
              <a:buSzTx/>
              <a:buFont typeface="Zapf Dingbats"/>
              <a:buNone/>
              <a:defRPr sz="1800">
                <a:solidFill>
                  <a:srgbClr val="000000"/>
                </a:solidFill>
              </a:defRPr>
            </a:pPr>
            <a:endParaRPr sz="3024" dirty="0">
              <a:solidFill>
                <a:srgbClr val="000000"/>
              </a:solidFill>
              <a:ea typeface="Palatino"/>
              <a:sym typeface="Palatino"/>
            </a:endParaRPr>
          </a:p>
          <a:p>
            <a:pPr marL="0" indent="0" defTabSz="490727" eaLnBrk="1" fontAlgn="auto" hangingPunct="1">
              <a:spcBef>
                <a:spcPts val="2000"/>
              </a:spcBef>
              <a:spcAft>
                <a:spcPts val="0"/>
              </a:spcAft>
              <a:buSzTx/>
              <a:buFont typeface="Zapf Dingbats"/>
              <a:buNone/>
              <a:defRPr sz="1800">
                <a:solidFill>
                  <a:srgbClr val="000000"/>
                </a:solidFill>
              </a:defRPr>
            </a:pPr>
            <a:endParaRPr lang="sl-SI" sz="3024" b="1" dirty="0" smtClean="0">
              <a:solidFill>
                <a:srgbClr val="000000"/>
              </a:solidFill>
              <a:ea typeface="Palatino"/>
              <a:sym typeface="Palatino"/>
            </a:endParaRPr>
          </a:p>
          <a:p>
            <a:pPr marL="0" indent="0" defTabSz="490727" eaLnBrk="1" fontAlgn="auto" hangingPunct="1">
              <a:spcBef>
                <a:spcPts val="2000"/>
              </a:spcBef>
              <a:spcAft>
                <a:spcPts val="0"/>
              </a:spcAft>
              <a:buSzTx/>
              <a:buFont typeface="Zapf Dingbats"/>
              <a:buNone/>
              <a:defRPr sz="1800">
                <a:solidFill>
                  <a:srgbClr val="000000"/>
                </a:solidFill>
              </a:defRPr>
            </a:pPr>
            <a:r>
              <a:rPr sz="3024" b="1" dirty="0" smtClean="0">
                <a:solidFill>
                  <a:srgbClr val="000000"/>
                </a:solidFill>
                <a:ea typeface="Palatino"/>
                <a:sym typeface="Palatino"/>
              </a:rPr>
              <a:t>Statistical </a:t>
            </a:r>
            <a:r>
              <a:rPr sz="3024" b="1" dirty="0">
                <a:solidFill>
                  <a:srgbClr val="000000"/>
                </a:solidFill>
                <a:ea typeface="Palatino"/>
                <a:sym typeface="Palatino"/>
              </a:rPr>
              <a:t>approaches</a:t>
            </a:r>
          </a:p>
          <a:p>
            <a:pPr marL="394715" indent="-394715" defTabSz="490727" eaLnBrk="1" fontAlgn="auto" hangingPunct="1">
              <a:spcBef>
                <a:spcPts val="2000"/>
              </a:spcBef>
              <a:spcAft>
                <a:spcPts val="0"/>
              </a:spcAft>
              <a:buFont typeface="Zapf Dingbats"/>
              <a:buChar char="❖"/>
              <a:defRPr sz="1800">
                <a:solidFill>
                  <a:srgbClr val="000000"/>
                </a:solidFill>
              </a:defRPr>
            </a:pPr>
            <a:r>
              <a:rPr sz="3024" dirty="0">
                <a:solidFill>
                  <a:srgbClr val="000000"/>
                </a:solidFill>
                <a:ea typeface="Palatino"/>
                <a:sym typeface="Palatino"/>
              </a:rPr>
              <a:t>require a lot of data</a:t>
            </a:r>
          </a:p>
          <a:p>
            <a:pPr marL="394715" indent="-394715" defTabSz="490727" eaLnBrk="1" fontAlgn="auto" hangingPunct="1">
              <a:spcBef>
                <a:spcPts val="2000"/>
              </a:spcBef>
              <a:spcAft>
                <a:spcPts val="0"/>
              </a:spcAft>
              <a:buFont typeface="Zapf Dingbats"/>
              <a:buChar char="❖"/>
              <a:defRPr sz="1800">
                <a:solidFill>
                  <a:srgbClr val="000000"/>
                </a:solidFill>
              </a:defRPr>
            </a:pPr>
            <a:r>
              <a:rPr sz="3024" dirty="0">
                <a:solidFill>
                  <a:srgbClr val="000000"/>
                </a:solidFill>
                <a:ea typeface="Palatino"/>
                <a:sym typeface="Palatino"/>
              </a:rPr>
              <a:t>bad at handling rare phenomena</a:t>
            </a:r>
          </a:p>
          <a:p>
            <a:pPr marL="394715" indent="-394715" defTabSz="490727" eaLnBrk="1" fontAlgn="auto" hangingPunct="1">
              <a:spcBef>
                <a:spcPts val="2000"/>
              </a:spcBef>
              <a:spcAft>
                <a:spcPts val="0"/>
              </a:spcAft>
              <a:buFont typeface="Zapf Dingbats"/>
              <a:buChar char="❖"/>
              <a:defRPr sz="1800">
                <a:solidFill>
                  <a:srgbClr val="000000"/>
                </a:solidFill>
              </a:defRPr>
            </a:pPr>
            <a:r>
              <a:rPr sz="3024" dirty="0">
                <a:solidFill>
                  <a:srgbClr val="000000"/>
                </a:solidFill>
                <a:ea typeface="Palatino"/>
                <a:sym typeface="Palatino"/>
              </a:rPr>
              <a:t>induced rules may be hard to interpret</a:t>
            </a:r>
          </a:p>
          <a:p>
            <a:pPr marL="394715" indent="-394715" defTabSz="490727" eaLnBrk="1" fontAlgn="auto" hangingPunct="1">
              <a:spcBef>
                <a:spcPts val="2000"/>
              </a:spcBef>
              <a:spcAft>
                <a:spcPts val="0"/>
              </a:spcAft>
              <a:buFont typeface="Zapf Dingbats"/>
              <a:buChar char="❖"/>
              <a:defRPr sz="1800">
                <a:solidFill>
                  <a:srgbClr val="000000"/>
                </a:solidFill>
              </a:defRPr>
            </a:pPr>
            <a:r>
              <a:rPr sz="3024" dirty="0">
                <a:solidFill>
                  <a:srgbClr val="000000"/>
                </a:solidFill>
                <a:ea typeface="Palatino"/>
                <a:sym typeface="Palatino"/>
              </a:rPr>
              <a:t>hard to correct single errors</a:t>
            </a:r>
          </a:p>
        </p:txBody>
      </p:sp>
      <p:sp>
        <p:nvSpPr>
          <p:cNvPr id="4" name="TextBox 3"/>
          <p:cNvSpPr txBox="1"/>
          <p:nvPr/>
        </p:nvSpPr>
        <p:spPr>
          <a:xfrm>
            <a:off x="4332288" y="9263063"/>
            <a:ext cx="4168775" cy="3190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fontAlgn="auto" latinLnBrk="1" hangingPunct="0">
              <a:spcBef>
                <a:spcPts val="0"/>
              </a:spcBef>
              <a:spcAft>
                <a:spcPts val="0"/>
              </a:spcAft>
              <a:defRPr/>
            </a:pPr>
            <a:r>
              <a:rPr lang="en-US" sz="1400" dirty="0">
                <a:latin typeface="Palatino"/>
                <a:ea typeface="Palatino"/>
                <a:cs typeface="Palatino"/>
                <a:sym typeface="Palatino"/>
              </a:rPr>
              <a:t>Terminology Symposium </a:t>
            </a:r>
            <a:r>
              <a:rPr lang="en-US" sz="1400" dirty="0" err="1">
                <a:latin typeface="Palatino"/>
                <a:ea typeface="Palatino"/>
                <a:cs typeface="Palatino"/>
                <a:sym typeface="Palatino"/>
              </a:rPr>
              <a:t>Zadar</a:t>
            </a:r>
            <a:r>
              <a:rPr lang="en-US" sz="1400" dirty="0">
                <a:latin typeface="Palatino"/>
                <a:ea typeface="Palatino"/>
                <a:cs typeface="Palatino"/>
                <a:sym typeface="Palatino"/>
              </a:rPr>
              <a:t>, 22-23 August 2014</a:t>
            </a:r>
            <a:endParaRPr lang="en-US" sz="1400" dirty="0">
              <a:latin typeface="Palatino"/>
              <a:ea typeface="Palatino"/>
              <a:cs typeface="Palatino"/>
              <a:sym typeface="Palatino"/>
            </a:endParaRPr>
          </a:p>
        </p:txBody>
      </p:sp>
    </p:spTree>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p:cNvSpPr>
          <p:nvPr>
            <p:ph type="title"/>
          </p:nvPr>
        </p:nvSpPr>
        <p:spPr/>
        <p:txBody>
          <a:bodyPr>
            <a:noAutofit/>
          </a:bodyPr>
          <a:lstStyle>
            <a:lvl1pPr defTabSz="519937">
              <a:spcBef>
                <a:spcPts val="1400"/>
              </a:spcBef>
              <a:defRPr sz="6230"/>
            </a:lvl1pPr>
          </a:lstStyle>
          <a:p>
            <a:pPr eaLnBrk="1" fontAlgn="auto" hangingPunct="1">
              <a:spcAft>
                <a:spcPts val="0"/>
              </a:spcAft>
              <a:defRPr sz="1800">
                <a:solidFill>
                  <a:srgbClr val="000000"/>
                </a:solidFill>
              </a:defRPr>
            </a:pPr>
            <a:r>
              <a:rPr sz="6000" dirty="0">
                <a:solidFill>
                  <a:srgbClr val="AF3021"/>
                </a:solidFill>
                <a:ea typeface="+mn-ea"/>
                <a:sym typeface="Bodoni SvtyTwo ITC TT-Book"/>
              </a:rPr>
              <a:t>Statistical approaches to term extraction</a:t>
            </a:r>
          </a:p>
        </p:txBody>
      </p:sp>
      <p:sp>
        <p:nvSpPr>
          <p:cNvPr id="107" name="Shape 107"/>
          <p:cNvSpPr>
            <a:spLocks noGrp="1"/>
          </p:cNvSpPr>
          <p:nvPr>
            <p:ph type="body" idx="1"/>
          </p:nvPr>
        </p:nvSpPr>
        <p:spPr/>
        <p:txBody>
          <a:bodyPr>
            <a:normAutofit/>
          </a:bodyPr>
          <a:lstStyle/>
          <a:p>
            <a:pPr marL="361822" indent="-361822" defTabSz="449833" eaLnBrk="1" fontAlgn="auto" hangingPunct="1">
              <a:spcBef>
                <a:spcPts val="1800"/>
              </a:spcBef>
              <a:spcAft>
                <a:spcPts val="0"/>
              </a:spcAft>
              <a:buFont typeface="Zapf Dingbats"/>
              <a:buChar char="❖"/>
              <a:defRPr sz="1800">
                <a:solidFill>
                  <a:srgbClr val="000000"/>
                </a:solidFill>
              </a:defRPr>
            </a:pPr>
            <a:r>
              <a:rPr sz="2772" dirty="0">
                <a:solidFill>
                  <a:srgbClr val="000000"/>
                </a:solidFill>
                <a:ea typeface="Palatino"/>
                <a:sym typeface="Palatino"/>
              </a:rPr>
              <a:t>“There is no formal distinction between words and terms”. So how do we define them in statistical terms?</a:t>
            </a:r>
          </a:p>
          <a:p>
            <a:pPr marL="361822" indent="-361822" defTabSz="449833" eaLnBrk="1" fontAlgn="auto" hangingPunct="1">
              <a:spcBef>
                <a:spcPts val="1800"/>
              </a:spcBef>
              <a:spcAft>
                <a:spcPts val="0"/>
              </a:spcAft>
              <a:buFont typeface="Zapf Dingbats"/>
              <a:buChar char="❖"/>
              <a:defRPr sz="1800">
                <a:solidFill>
                  <a:srgbClr val="000000"/>
                </a:solidFill>
              </a:defRPr>
            </a:pPr>
            <a:r>
              <a:rPr sz="2772" b="1" dirty="0">
                <a:solidFill>
                  <a:srgbClr val="000000"/>
                </a:solidFill>
                <a:ea typeface="Palatino"/>
                <a:sym typeface="Palatino"/>
              </a:rPr>
              <a:t>Unithood</a:t>
            </a:r>
            <a:r>
              <a:rPr sz="2772" dirty="0">
                <a:solidFill>
                  <a:srgbClr val="000000"/>
                </a:solidFill>
                <a:ea typeface="Palatino"/>
                <a:sym typeface="Palatino"/>
              </a:rPr>
              <a:t>: measuring the syntagmatic strength of multi-word associations</a:t>
            </a:r>
          </a:p>
          <a:p>
            <a:pPr marL="723645" lvl="1" indent="-361822" defTabSz="449833" eaLnBrk="1" fontAlgn="auto" hangingPunct="1">
              <a:spcBef>
                <a:spcPts val="1800"/>
              </a:spcBef>
              <a:spcAft>
                <a:spcPts val="0"/>
              </a:spcAft>
              <a:buFont typeface="Zapf Dingbats"/>
              <a:buChar char="❖"/>
              <a:defRPr sz="1800">
                <a:solidFill>
                  <a:srgbClr val="000000"/>
                </a:solidFill>
              </a:defRPr>
            </a:pPr>
            <a:r>
              <a:rPr sz="2772" dirty="0">
                <a:solidFill>
                  <a:srgbClr val="000000"/>
                </a:solidFill>
                <a:sym typeface="Palatino"/>
              </a:rPr>
              <a:t>Dagan &amp; Church 1994; Daille 1994; Frantzi et al. 2000</a:t>
            </a:r>
          </a:p>
          <a:p>
            <a:pPr marL="361822" indent="-361822" defTabSz="449833" eaLnBrk="1" fontAlgn="auto" hangingPunct="1">
              <a:spcBef>
                <a:spcPts val="1800"/>
              </a:spcBef>
              <a:spcAft>
                <a:spcPts val="0"/>
              </a:spcAft>
              <a:buFont typeface="Zapf Dingbats"/>
              <a:buChar char="❖"/>
              <a:defRPr sz="1800">
                <a:solidFill>
                  <a:srgbClr val="000000"/>
                </a:solidFill>
              </a:defRPr>
            </a:pPr>
            <a:r>
              <a:rPr sz="2772" b="1" dirty="0">
                <a:solidFill>
                  <a:srgbClr val="000000"/>
                </a:solidFill>
                <a:ea typeface="Palatino"/>
                <a:sym typeface="Palatino"/>
              </a:rPr>
              <a:t>Termhood</a:t>
            </a:r>
            <a:r>
              <a:rPr sz="2772" dirty="0">
                <a:solidFill>
                  <a:srgbClr val="000000"/>
                </a:solidFill>
                <a:ea typeface="Palatino"/>
                <a:sym typeface="Palatino"/>
              </a:rPr>
              <a:t>: measuring the degree of specificity within a particular domain</a:t>
            </a:r>
          </a:p>
          <a:p>
            <a:pPr marL="723645" lvl="1" indent="-361822" defTabSz="449833" eaLnBrk="1" fontAlgn="auto" hangingPunct="1">
              <a:spcBef>
                <a:spcPts val="1800"/>
              </a:spcBef>
              <a:spcAft>
                <a:spcPts val="0"/>
              </a:spcAft>
              <a:buFont typeface="Zapf Dingbats"/>
              <a:buChar char="❖"/>
              <a:defRPr sz="1800">
                <a:solidFill>
                  <a:srgbClr val="000000"/>
                </a:solidFill>
              </a:defRPr>
            </a:pPr>
            <a:r>
              <a:rPr sz="2772" dirty="0">
                <a:solidFill>
                  <a:srgbClr val="000000"/>
                </a:solidFill>
                <a:sym typeface="Palatino"/>
              </a:rPr>
              <a:t>Sparck Jones 1972: tf.idf; Scott 1997: keywordness; Kilgarriff et al. 2004</a:t>
            </a:r>
          </a:p>
          <a:p>
            <a:pPr marL="361822" indent="-361822" defTabSz="449833" eaLnBrk="1" fontAlgn="auto" hangingPunct="1">
              <a:spcBef>
                <a:spcPts val="1800"/>
              </a:spcBef>
              <a:spcAft>
                <a:spcPts val="0"/>
              </a:spcAft>
              <a:buFont typeface="Zapf Dingbats"/>
              <a:buChar char="❖"/>
              <a:defRPr sz="1800">
                <a:solidFill>
                  <a:srgbClr val="000000"/>
                </a:solidFill>
              </a:defRPr>
            </a:pPr>
            <a:r>
              <a:rPr lang="sl-SI" sz="2772" b="1" dirty="0" smtClean="0">
                <a:solidFill>
                  <a:srgbClr val="000000"/>
                </a:solidFill>
                <a:ea typeface="Palatino"/>
                <a:sym typeface="Palatino"/>
              </a:rPr>
              <a:t>Supervised statistical approach</a:t>
            </a:r>
            <a:r>
              <a:rPr sz="2772" dirty="0" smtClean="0">
                <a:solidFill>
                  <a:srgbClr val="000000"/>
                </a:solidFill>
                <a:ea typeface="Palatino"/>
                <a:sym typeface="Palatino"/>
              </a:rPr>
              <a:t>: </a:t>
            </a:r>
            <a:r>
              <a:rPr lang="sl-SI" sz="2772" dirty="0" smtClean="0">
                <a:solidFill>
                  <a:srgbClr val="000000"/>
                </a:solidFill>
                <a:ea typeface="Palatino"/>
                <a:sym typeface="Palatino"/>
              </a:rPr>
              <a:t>providing training set of terms and non-terms</a:t>
            </a:r>
            <a:endParaRPr sz="2772" dirty="0">
              <a:solidFill>
                <a:srgbClr val="000000"/>
              </a:solidFill>
              <a:ea typeface="Palatino"/>
              <a:sym typeface="Palatino"/>
            </a:endParaRPr>
          </a:p>
          <a:p>
            <a:pPr marL="723645" lvl="1" indent="-361822" defTabSz="449833" eaLnBrk="1" fontAlgn="auto" hangingPunct="1">
              <a:spcBef>
                <a:spcPts val="1800"/>
              </a:spcBef>
              <a:spcAft>
                <a:spcPts val="0"/>
              </a:spcAft>
              <a:buFont typeface="Zapf Dingbats"/>
              <a:buChar char="❖"/>
              <a:defRPr sz="1800">
                <a:solidFill>
                  <a:srgbClr val="000000"/>
                </a:solidFill>
              </a:defRPr>
            </a:pPr>
            <a:r>
              <a:rPr sz="2772" dirty="0" smtClean="0">
                <a:solidFill>
                  <a:srgbClr val="000000"/>
                </a:solidFill>
                <a:sym typeface="Palatino"/>
              </a:rPr>
              <a:t>Nazar 201</a:t>
            </a:r>
            <a:r>
              <a:rPr lang="sl-SI" sz="2772" dirty="0" smtClean="0">
                <a:solidFill>
                  <a:srgbClr val="000000"/>
                </a:solidFill>
                <a:sym typeface="Palatino"/>
              </a:rPr>
              <a:t>1</a:t>
            </a:r>
            <a:endParaRPr sz="2772" dirty="0">
              <a:solidFill>
                <a:srgbClr val="000000"/>
              </a:solidFill>
              <a:sym typeface="Palatino"/>
            </a:endParaRPr>
          </a:p>
        </p:txBody>
      </p:sp>
      <p:sp>
        <p:nvSpPr>
          <p:cNvPr id="4" name="TextBox 3"/>
          <p:cNvSpPr txBox="1"/>
          <p:nvPr/>
        </p:nvSpPr>
        <p:spPr>
          <a:xfrm>
            <a:off x="4332288" y="9263063"/>
            <a:ext cx="4168775" cy="3190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fontAlgn="auto" latinLnBrk="1" hangingPunct="0">
              <a:spcBef>
                <a:spcPts val="0"/>
              </a:spcBef>
              <a:spcAft>
                <a:spcPts val="0"/>
              </a:spcAft>
              <a:defRPr/>
            </a:pPr>
            <a:r>
              <a:rPr lang="en-US" sz="1400" dirty="0">
                <a:latin typeface="Palatino"/>
                <a:ea typeface="Palatino"/>
                <a:cs typeface="Palatino"/>
                <a:sym typeface="Palatino"/>
              </a:rPr>
              <a:t>Terminology Symposium </a:t>
            </a:r>
            <a:r>
              <a:rPr lang="en-US" sz="1400" dirty="0" err="1">
                <a:latin typeface="Palatino"/>
                <a:ea typeface="Palatino"/>
                <a:cs typeface="Palatino"/>
                <a:sym typeface="Palatino"/>
              </a:rPr>
              <a:t>Zadar</a:t>
            </a:r>
            <a:r>
              <a:rPr lang="en-US" sz="1400" dirty="0">
                <a:latin typeface="Palatino"/>
                <a:ea typeface="Palatino"/>
                <a:cs typeface="Palatino"/>
                <a:sym typeface="Palatino"/>
              </a:rPr>
              <a:t>, 22-23 August 2014</a:t>
            </a:r>
            <a:endParaRPr lang="en-US" sz="1400" dirty="0">
              <a:latin typeface="Palatino"/>
              <a:ea typeface="Palatino"/>
              <a:cs typeface="Palatino"/>
              <a:sym typeface="Palatino"/>
            </a:endParaRPr>
          </a:p>
        </p:txBody>
      </p:sp>
    </p:spTree>
  </p:cSld>
  <p:clrMapOvr>
    <a:masterClrMapping/>
  </p:clrMapOvr>
  <p:transition xmlns:p14="http://schemas.microsoft.com/office/powerpoint/2010/mai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title"/>
          </p:nvPr>
        </p:nvSpPr>
        <p:spPr/>
        <p:txBody>
          <a:bodyPr>
            <a:normAutofit/>
          </a:bodyPr>
          <a:lstStyle>
            <a:lvl1pPr defTabSz="385572">
              <a:spcBef>
                <a:spcPts val="1000"/>
              </a:spcBef>
              <a:defRPr sz="4620"/>
            </a:lvl1pPr>
          </a:lstStyle>
          <a:p>
            <a:pPr eaLnBrk="1" fontAlgn="auto" hangingPunct="1">
              <a:spcAft>
                <a:spcPts val="0"/>
              </a:spcAft>
              <a:defRPr sz="1800">
                <a:solidFill>
                  <a:srgbClr val="000000"/>
                </a:solidFill>
              </a:defRPr>
            </a:pPr>
            <a:r>
              <a:rPr sz="4400" dirty="0">
                <a:solidFill>
                  <a:srgbClr val="AF3021"/>
                </a:solidFill>
                <a:ea typeface="+mn-ea"/>
                <a:sym typeface="Bodoni SvtyTwo ITC TT-Book"/>
              </a:rPr>
              <a:t>Linguistically-informed approaches to term extraction</a:t>
            </a:r>
          </a:p>
        </p:txBody>
      </p:sp>
      <p:sp>
        <p:nvSpPr>
          <p:cNvPr id="110" name="Shape 110"/>
          <p:cNvSpPr>
            <a:spLocks noGrp="1"/>
          </p:cNvSpPr>
          <p:nvPr>
            <p:ph type="body" idx="1"/>
          </p:nvPr>
        </p:nvSpPr>
        <p:spPr/>
        <p:txBody>
          <a:bodyPr>
            <a:normAutofit/>
          </a:bodyPr>
          <a:lstStyle/>
          <a:p>
            <a:pPr marL="324231" indent="-324231" defTabSz="403097" eaLnBrk="1" fontAlgn="auto" hangingPunct="1">
              <a:spcBef>
                <a:spcPts val="1600"/>
              </a:spcBef>
              <a:spcAft>
                <a:spcPts val="0"/>
              </a:spcAft>
              <a:buFont typeface="Zapf Dingbats"/>
              <a:buChar char="❖"/>
              <a:defRPr sz="1800">
                <a:solidFill>
                  <a:srgbClr val="000000"/>
                </a:solidFill>
              </a:defRPr>
            </a:pPr>
            <a:r>
              <a:rPr sz="2484" b="1" dirty="0">
                <a:solidFill>
                  <a:srgbClr val="000000"/>
                </a:solidFill>
                <a:ea typeface="Palatino"/>
                <a:sym typeface="Palatino"/>
              </a:rPr>
              <a:t>morphosyntactic patterns</a:t>
            </a:r>
            <a:r>
              <a:rPr sz="2484" dirty="0">
                <a:solidFill>
                  <a:srgbClr val="000000"/>
                </a:solidFill>
                <a:ea typeface="Palatino"/>
                <a:sym typeface="Palatino"/>
              </a:rPr>
              <a:t>: defining sequences of tags that are likely terminological</a:t>
            </a:r>
          </a:p>
          <a:p>
            <a:pPr marL="648462" lvl="1" indent="-324231" defTabSz="403097" eaLnBrk="1" fontAlgn="auto" hangingPunct="1">
              <a:spcBef>
                <a:spcPts val="1600"/>
              </a:spcBef>
              <a:spcAft>
                <a:spcPts val="0"/>
              </a:spcAft>
              <a:buFont typeface="Zapf Dingbats"/>
              <a:buChar char="❖"/>
              <a:defRPr sz="1800">
                <a:solidFill>
                  <a:srgbClr val="000000"/>
                </a:solidFill>
              </a:defRPr>
            </a:pPr>
            <a:r>
              <a:rPr sz="2484" dirty="0">
                <a:solidFill>
                  <a:srgbClr val="000000"/>
                </a:solidFill>
                <a:sym typeface="Palatino"/>
              </a:rPr>
              <a:t>Justeson &amp; Katz 1995; Bourigault 1996; Jacquemin 2001; Patry &amp; Langlais 2005</a:t>
            </a:r>
          </a:p>
          <a:p>
            <a:pPr marL="324231" indent="-324231" defTabSz="403097" eaLnBrk="1" fontAlgn="auto" hangingPunct="1">
              <a:spcBef>
                <a:spcPts val="1600"/>
              </a:spcBef>
              <a:spcAft>
                <a:spcPts val="0"/>
              </a:spcAft>
              <a:buFont typeface="Zapf Dingbats"/>
              <a:buChar char="❖"/>
              <a:defRPr sz="1800">
                <a:solidFill>
                  <a:srgbClr val="000000"/>
                </a:solidFill>
              </a:defRPr>
            </a:pPr>
            <a:r>
              <a:rPr sz="2484" b="1" dirty="0">
                <a:solidFill>
                  <a:srgbClr val="000000"/>
                </a:solidFill>
                <a:ea typeface="Palatino"/>
                <a:sym typeface="Palatino"/>
              </a:rPr>
              <a:t>hybrid</a:t>
            </a:r>
            <a:r>
              <a:rPr sz="2484" dirty="0">
                <a:solidFill>
                  <a:srgbClr val="000000"/>
                </a:solidFill>
                <a:ea typeface="Palatino"/>
                <a:sym typeface="Palatino"/>
              </a:rPr>
              <a:t>: combining patterns, domain relevance + employing various filters</a:t>
            </a:r>
          </a:p>
          <a:p>
            <a:pPr marL="648462" lvl="1" indent="-324231" defTabSz="403097" eaLnBrk="1" fontAlgn="auto" hangingPunct="1">
              <a:spcBef>
                <a:spcPts val="1600"/>
              </a:spcBef>
              <a:spcAft>
                <a:spcPts val="0"/>
              </a:spcAft>
              <a:buFont typeface="Zapf Dingbats"/>
              <a:buChar char="❖"/>
              <a:defRPr sz="1800">
                <a:solidFill>
                  <a:srgbClr val="000000"/>
                </a:solidFill>
              </a:defRPr>
            </a:pPr>
            <a:r>
              <a:rPr sz="2484" dirty="0">
                <a:solidFill>
                  <a:srgbClr val="000000"/>
                </a:solidFill>
                <a:sym typeface="Palatino"/>
              </a:rPr>
              <a:t>Vivaldi &amp; Rodriguez 2006; Vintar 2010; Sclano &amp; Velardi 2007</a:t>
            </a:r>
          </a:p>
          <a:p>
            <a:pPr marL="324231" indent="-324231" defTabSz="403097" eaLnBrk="1" fontAlgn="auto" hangingPunct="1">
              <a:spcBef>
                <a:spcPts val="1600"/>
              </a:spcBef>
              <a:spcAft>
                <a:spcPts val="0"/>
              </a:spcAft>
              <a:buFont typeface="Zapf Dingbats"/>
              <a:buChar char="❖"/>
              <a:defRPr sz="1800">
                <a:solidFill>
                  <a:srgbClr val="000000"/>
                </a:solidFill>
              </a:defRPr>
            </a:pPr>
            <a:endParaRPr lang="sl-SI" sz="2484" dirty="0" smtClean="0">
              <a:solidFill>
                <a:srgbClr val="000000"/>
              </a:solidFill>
              <a:ea typeface="Palatino"/>
              <a:sym typeface="Palatino"/>
            </a:endParaRPr>
          </a:p>
          <a:p>
            <a:pPr marL="324231" indent="-324231" defTabSz="403097" eaLnBrk="1" fontAlgn="auto" hangingPunct="1">
              <a:spcBef>
                <a:spcPts val="1600"/>
              </a:spcBef>
              <a:spcAft>
                <a:spcPts val="0"/>
              </a:spcAft>
              <a:buFont typeface="Zapf Dingbats"/>
              <a:buChar char="❖"/>
              <a:defRPr sz="1800">
                <a:solidFill>
                  <a:srgbClr val="000000"/>
                </a:solidFill>
              </a:defRPr>
            </a:pPr>
            <a:r>
              <a:rPr sz="2484" b="1" dirty="0" smtClean="0">
                <a:solidFill>
                  <a:srgbClr val="000000"/>
                </a:solidFill>
                <a:ea typeface="Palatino"/>
                <a:sym typeface="Palatino"/>
              </a:rPr>
              <a:t>evaluation </a:t>
            </a:r>
            <a:r>
              <a:rPr sz="2484" b="1" dirty="0">
                <a:solidFill>
                  <a:srgbClr val="000000"/>
                </a:solidFill>
                <a:ea typeface="Palatino"/>
                <a:sym typeface="Palatino"/>
              </a:rPr>
              <a:t>of TE: </a:t>
            </a:r>
            <a:r>
              <a:rPr sz="2484" dirty="0">
                <a:solidFill>
                  <a:srgbClr val="000000"/>
                </a:solidFill>
                <a:ea typeface="Palatino"/>
                <a:sym typeface="Palatino"/>
              </a:rPr>
              <a:t>precision vs. recall; F-measure</a:t>
            </a:r>
          </a:p>
          <a:p>
            <a:pPr marL="648462" lvl="1" indent="-324231" defTabSz="403097" eaLnBrk="1" fontAlgn="auto" hangingPunct="1">
              <a:spcBef>
                <a:spcPts val="1600"/>
              </a:spcBef>
              <a:spcAft>
                <a:spcPts val="0"/>
              </a:spcAft>
              <a:buFont typeface="Zapf Dingbats"/>
              <a:buChar char="❖"/>
              <a:defRPr sz="1800">
                <a:solidFill>
                  <a:srgbClr val="000000"/>
                </a:solidFill>
              </a:defRPr>
            </a:pPr>
            <a:r>
              <a:rPr sz="2484" dirty="0">
                <a:solidFill>
                  <a:srgbClr val="000000"/>
                </a:solidFill>
                <a:sym typeface="Palatino"/>
              </a:rPr>
              <a:t>difficult to compare different systems: different datasets, different criteria &amp; methods for measuring precision and recall</a:t>
            </a:r>
          </a:p>
          <a:p>
            <a:pPr marL="648462" lvl="1" indent="-324231" defTabSz="403097" eaLnBrk="1" fontAlgn="auto" hangingPunct="1">
              <a:spcBef>
                <a:spcPts val="1600"/>
              </a:spcBef>
              <a:spcAft>
                <a:spcPts val="0"/>
              </a:spcAft>
              <a:buFont typeface="Zapf Dingbats"/>
              <a:buChar char="❖"/>
              <a:defRPr sz="1800">
                <a:solidFill>
                  <a:srgbClr val="000000"/>
                </a:solidFill>
              </a:defRPr>
            </a:pPr>
            <a:r>
              <a:rPr sz="2484" dirty="0">
                <a:solidFill>
                  <a:srgbClr val="000000"/>
                </a:solidFill>
                <a:sym typeface="Palatino"/>
              </a:rPr>
              <a:t>recent study by Nazar (2011) reports 75% precision at 80% recall (English, medical domain), thus outperforming Yahoo, Termfinder, Termostat and Termine</a:t>
            </a:r>
          </a:p>
        </p:txBody>
      </p:sp>
      <p:sp>
        <p:nvSpPr>
          <p:cNvPr id="4" name="TextBox 3"/>
          <p:cNvSpPr txBox="1"/>
          <p:nvPr/>
        </p:nvSpPr>
        <p:spPr>
          <a:xfrm>
            <a:off x="4332288" y="9263063"/>
            <a:ext cx="4168775" cy="3190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fontAlgn="auto" latinLnBrk="1" hangingPunct="0">
              <a:spcBef>
                <a:spcPts val="0"/>
              </a:spcBef>
              <a:spcAft>
                <a:spcPts val="0"/>
              </a:spcAft>
              <a:defRPr/>
            </a:pPr>
            <a:r>
              <a:rPr lang="en-US" sz="1400" dirty="0">
                <a:latin typeface="Palatino"/>
                <a:ea typeface="Palatino"/>
                <a:cs typeface="Palatino"/>
                <a:sym typeface="Palatino"/>
              </a:rPr>
              <a:t>Terminology Symposium </a:t>
            </a:r>
            <a:r>
              <a:rPr lang="en-US" sz="1400" dirty="0" err="1">
                <a:latin typeface="Palatino"/>
                <a:ea typeface="Palatino"/>
                <a:cs typeface="Palatino"/>
                <a:sym typeface="Palatino"/>
              </a:rPr>
              <a:t>Zadar</a:t>
            </a:r>
            <a:r>
              <a:rPr lang="en-US" sz="1400" dirty="0">
                <a:latin typeface="Palatino"/>
                <a:ea typeface="Palatino"/>
                <a:cs typeface="Palatino"/>
                <a:sym typeface="Palatino"/>
              </a:rPr>
              <a:t>, 22-23 August 2014</a:t>
            </a:r>
            <a:endParaRPr lang="en-US" sz="1400" dirty="0">
              <a:latin typeface="Palatino"/>
              <a:ea typeface="Palatino"/>
              <a:cs typeface="Palatino"/>
              <a:sym typeface="Palatino"/>
            </a:endParaRPr>
          </a:p>
        </p:txBody>
      </p:sp>
    </p:spTree>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hape 112"/>
          <p:cNvSpPr>
            <a:spLocks noGrp="1"/>
          </p:cNvSpPr>
          <p:nvPr>
            <p:ph type="title"/>
          </p:nvPr>
        </p:nvSpPr>
        <p:spPr/>
        <p:txBody>
          <a:bodyPr/>
          <a:lstStyle/>
          <a:p>
            <a:pPr eaLnBrk="1" hangingPunct="1"/>
            <a:r>
              <a:rPr lang="en-US">
                <a:solidFill>
                  <a:srgbClr val="AF3021"/>
                </a:solidFill>
                <a:latin typeface="Bodoni SvtyTwo ITC TT-Book" charset="0"/>
                <a:cs typeface="Bodoni SvtyTwo ITC TT-Book" charset="0"/>
              </a:rPr>
              <a:t>Multilingual term extraction</a:t>
            </a:r>
          </a:p>
        </p:txBody>
      </p:sp>
      <p:sp>
        <p:nvSpPr>
          <p:cNvPr id="22530" name="Shape 113"/>
          <p:cNvSpPr>
            <a:spLocks noGrp="1"/>
          </p:cNvSpPr>
          <p:nvPr>
            <p:ph type="body" idx="1"/>
          </p:nvPr>
        </p:nvSpPr>
        <p:spPr/>
        <p:txBody>
          <a:bodyPr/>
          <a:lstStyle/>
          <a:p>
            <a:pPr eaLnBrk="1" hangingPunct="1"/>
            <a:r>
              <a:rPr lang="en-US" sz="2800">
                <a:latin typeface="Palatino" charset="0"/>
              </a:rPr>
              <a:t>combination of monolingual TE + term alignment</a:t>
            </a:r>
          </a:p>
          <a:p>
            <a:pPr lvl="1" eaLnBrk="1" hangingPunct="1"/>
            <a:r>
              <a:rPr lang="en-US" sz="2400">
                <a:latin typeface="Palatino" charset="0"/>
                <a:ea typeface="Palatino" charset="0"/>
                <a:cs typeface="Palatino" charset="0"/>
              </a:rPr>
              <a:t>using parallel corpora: Ahrenberg et al. 1998; Kwong et al. 2004 (P = 79%); Gaussier (1998): graph-based flow network model (P = 90%)</a:t>
            </a:r>
          </a:p>
          <a:p>
            <a:pPr lvl="1" eaLnBrk="1" hangingPunct="1"/>
            <a:r>
              <a:rPr lang="en-US" sz="2400">
                <a:latin typeface="Palatino" charset="0"/>
                <a:ea typeface="Palatino" charset="0"/>
                <a:cs typeface="Palatino" charset="0"/>
              </a:rPr>
              <a:t>using comparable corpora: Mann &amp; Yarowsky (2001): cognates; Gaussier et al. (2004):LSA</a:t>
            </a:r>
          </a:p>
          <a:p>
            <a:pPr lvl="1" eaLnBrk="1" hangingPunct="1"/>
            <a:r>
              <a:rPr lang="en-US" sz="2400">
                <a:latin typeface="Palatino" charset="0"/>
                <a:ea typeface="Palatino" charset="0"/>
                <a:cs typeface="Palatino" charset="0"/>
              </a:rPr>
              <a:t>using both: Vintar 2010: bag-of-equivalents (avP = 83%) </a:t>
            </a:r>
          </a:p>
        </p:txBody>
      </p:sp>
      <p:sp>
        <p:nvSpPr>
          <p:cNvPr id="4" name="TextBox 3"/>
          <p:cNvSpPr txBox="1"/>
          <p:nvPr/>
        </p:nvSpPr>
        <p:spPr>
          <a:xfrm>
            <a:off x="4332288" y="9263063"/>
            <a:ext cx="4168775" cy="3190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fontAlgn="auto" latinLnBrk="1" hangingPunct="0">
              <a:spcBef>
                <a:spcPts val="0"/>
              </a:spcBef>
              <a:spcAft>
                <a:spcPts val="0"/>
              </a:spcAft>
              <a:defRPr/>
            </a:pPr>
            <a:r>
              <a:rPr lang="en-US" sz="1400" dirty="0">
                <a:latin typeface="Palatino"/>
                <a:ea typeface="Palatino"/>
                <a:cs typeface="Palatino"/>
                <a:sym typeface="Palatino"/>
              </a:rPr>
              <a:t>Terminology Symposium </a:t>
            </a:r>
            <a:r>
              <a:rPr lang="en-US" sz="1400" dirty="0" err="1">
                <a:latin typeface="Palatino"/>
                <a:ea typeface="Palatino"/>
                <a:cs typeface="Palatino"/>
                <a:sym typeface="Palatino"/>
              </a:rPr>
              <a:t>Zadar</a:t>
            </a:r>
            <a:r>
              <a:rPr lang="en-US" sz="1400" dirty="0">
                <a:latin typeface="Palatino"/>
                <a:ea typeface="Palatino"/>
                <a:cs typeface="Palatino"/>
                <a:sym typeface="Palatino"/>
              </a:rPr>
              <a:t>, 22-23 August 2014</a:t>
            </a:r>
            <a:endParaRPr lang="en-US" sz="1400" dirty="0">
              <a:latin typeface="Palatino"/>
              <a:ea typeface="Palatino"/>
              <a:cs typeface="Palatino"/>
              <a:sym typeface="Palatino"/>
            </a:endParaRPr>
          </a:p>
        </p:txBody>
      </p:sp>
    </p:spTree>
  </p:cSld>
  <p:clrMapOvr>
    <a:masterClrMapping/>
  </p:clrMapOvr>
  <p:transition xmlns:p14="http://schemas.microsoft.com/office/powerpoint/2010/mai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hape 115"/>
          <p:cNvSpPr>
            <a:spLocks noGrp="1"/>
          </p:cNvSpPr>
          <p:nvPr>
            <p:ph type="title"/>
          </p:nvPr>
        </p:nvSpPr>
        <p:spPr/>
        <p:txBody>
          <a:bodyPr/>
          <a:lstStyle/>
          <a:p>
            <a:pPr eaLnBrk="1" hangingPunct="1"/>
            <a:r>
              <a:rPr lang="en-US">
                <a:solidFill>
                  <a:srgbClr val="AF3021"/>
                </a:solidFill>
                <a:latin typeface="Bodoni SvtyTwo ITC TT-Book" charset="0"/>
                <a:cs typeface="Bodoni SvtyTwo ITC TT-Book" charset="0"/>
              </a:rPr>
              <a:t>Bilingual TE: LUIZ architecture</a:t>
            </a:r>
          </a:p>
        </p:txBody>
      </p:sp>
      <p:pic>
        <p:nvPicPr>
          <p:cNvPr id="23554" name="pasted-image.p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5" y="2555875"/>
            <a:ext cx="10080625" cy="575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4" name="TextBox 3"/>
          <p:cNvSpPr txBox="1"/>
          <p:nvPr/>
        </p:nvSpPr>
        <p:spPr>
          <a:xfrm>
            <a:off x="4332288" y="9263063"/>
            <a:ext cx="4168775" cy="3190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fontAlgn="auto" latinLnBrk="1" hangingPunct="0">
              <a:spcBef>
                <a:spcPts val="0"/>
              </a:spcBef>
              <a:spcAft>
                <a:spcPts val="0"/>
              </a:spcAft>
              <a:defRPr/>
            </a:pPr>
            <a:r>
              <a:rPr lang="en-US" sz="1400" dirty="0">
                <a:latin typeface="Palatino"/>
                <a:ea typeface="Palatino"/>
                <a:cs typeface="Palatino"/>
                <a:sym typeface="Palatino"/>
              </a:rPr>
              <a:t>Terminology Symposium </a:t>
            </a:r>
            <a:r>
              <a:rPr lang="en-US" sz="1400" dirty="0" err="1">
                <a:latin typeface="Palatino"/>
                <a:ea typeface="Palatino"/>
                <a:cs typeface="Palatino"/>
                <a:sym typeface="Palatino"/>
              </a:rPr>
              <a:t>Zadar</a:t>
            </a:r>
            <a:r>
              <a:rPr lang="en-US" sz="1400" dirty="0">
                <a:latin typeface="Palatino"/>
                <a:ea typeface="Palatino"/>
                <a:cs typeface="Palatino"/>
                <a:sym typeface="Palatino"/>
              </a:rPr>
              <a:t>, 22-23 August 2014</a:t>
            </a:r>
            <a:endParaRPr lang="en-US" sz="1400" dirty="0">
              <a:latin typeface="Palatino"/>
              <a:ea typeface="Palatino"/>
              <a:cs typeface="Palatino"/>
              <a:sym typeface="Palatino"/>
            </a:endParaRPr>
          </a:p>
        </p:txBody>
      </p:sp>
    </p:spTree>
  </p:cSld>
  <p:clrMapOvr>
    <a:masterClrMapping/>
  </p:clrMapOvr>
  <p:transition xmlns:p14="http://schemas.microsoft.com/office/powerpoint/2010/mai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hape 118"/>
          <p:cNvSpPr>
            <a:spLocks noGrp="1"/>
          </p:cNvSpPr>
          <p:nvPr>
            <p:ph type="title"/>
          </p:nvPr>
        </p:nvSpPr>
        <p:spPr/>
        <p:txBody>
          <a:bodyPr/>
          <a:lstStyle/>
          <a:p>
            <a:pPr eaLnBrk="1" hangingPunct="1"/>
            <a:r>
              <a:rPr lang="sl-SI">
                <a:solidFill>
                  <a:srgbClr val="AF3021"/>
                </a:solidFill>
                <a:latin typeface="Bodoni SvtyTwo ITC TT-Book" charset="0"/>
                <a:cs typeface="Bodoni SvtyTwo ITC TT-Book" charset="0"/>
              </a:rPr>
              <a:t>Definition extraction</a:t>
            </a:r>
            <a:endParaRPr lang="en-US">
              <a:solidFill>
                <a:srgbClr val="AF3021"/>
              </a:solidFill>
              <a:latin typeface="Bodoni SvtyTwo ITC TT-Book" charset="0"/>
              <a:cs typeface="Bodoni SvtyTwo ITC TT-Book" charset="0"/>
            </a:endParaRPr>
          </a:p>
        </p:txBody>
      </p:sp>
      <p:sp>
        <p:nvSpPr>
          <p:cNvPr id="2" name="Text Placeholder 1"/>
          <p:cNvSpPr>
            <a:spLocks noGrp="1"/>
          </p:cNvSpPr>
          <p:nvPr>
            <p:ph type="body" idx="1"/>
          </p:nvPr>
        </p:nvSpPr>
        <p:spPr/>
        <p:txBody>
          <a:bodyPr>
            <a:normAutofit fontScale="92500" lnSpcReduction="20000"/>
          </a:bodyPr>
          <a:lstStyle/>
          <a:p>
            <a:pPr eaLnBrk="1" fontAlgn="auto" hangingPunct="1">
              <a:spcAft>
                <a:spcPts val="0"/>
              </a:spcAft>
              <a:buFont typeface="Zapf Dingbats"/>
              <a:buChar char="❖"/>
              <a:defRPr/>
            </a:pPr>
            <a:r>
              <a:rPr lang="en-US" dirty="0" smtClean="0">
                <a:ea typeface="Palatino"/>
                <a:sym typeface="Palatino"/>
              </a:rPr>
              <a:t>What is a definition? </a:t>
            </a:r>
          </a:p>
          <a:p>
            <a:pPr lvl="1" eaLnBrk="1" fontAlgn="auto" hangingPunct="1">
              <a:spcAft>
                <a:spcPts val="0"/>
              </a:spcAft>
              <a:buFont typeface="Zapf Dingbats"/>
              <a:buChar char="❖"/>
              <a:defRPr/>
            </a:pPr>
            <a:r>
              <a:rPr lang="en-US" dirty="0" smtClean="0">
                <a:sym typeface="Palatino"/>
              </a:rPr>
              <a:t>Aristotle: “per genus et differentia”: DEFINIENDUM [Karst] + DEFINITOR [usually refers to] + GENUS [a landscape] + DIFFERENTIA [underlain by limestone which has been eroded by dissolution, producing ridges, towers, fissures, caves and other characteristic landforms].</a:t>
            </a:r>
          </a:p>
          <a:p>
            <a:pPr eaLnBrk="1" fontAlgn="auto" hangingPunct="1">
              <a:spcAft>
                <a:spcPts val="0"/>
              </a:spcAft>
              <a:buFont typeface="Zapf Dingbats"/>
              <a:buChar char="❖"/>
              <a:defRPr/>
            </a:pPr>
            <a:r>
              <a:rPr lang="en-US" dirty="0" smtClean="0">
                <a:ea typeface="Palatino"/>
                <a:sym typeface="Palatino"/>
              </a:rPr>
              <a:t>Most approaches rely on </a:t>
            </a:r>
            <a:r>
              <a:rPr lang="en-US" b="1" dirty="0" smtClean="0">
                <a:ea typeface="Palatino"/>
                <a:sym typeface="Palatino"/>
              </a:rPr>
              <a:t>patterns</a:t>
            </a:r>
            <a:r>
              <a:rPr lang="en-US" dirty="0" smtClean="0">
                <a:ea typeface="Palatino"/>
                <a:sym typeface="Palatino"/>
              </a:rPr>
              <a:t> attempting to model this form: </a:t>
            </a:r>
            <a:r>
              <a:rPr lang="en-US" dirty="0" err="1" smtClean="0">
                <a:ea typeface="Palatino"/>
                <a:sym typeface="Palatino"/>
              </a:rPr>
              <a:t>Klavans</a:t>
            </a:r>
            <a:r>
              <a:rPr lang="en-US" dirty="0" smtClean="0">
                <a:ea typeface="Palatino"/>
                <a:sym typeface="Palatino"/>
              </a:rPr>
              <a:t> &amp; </a:t>
            </a:r>
            <a:r>
              <a:rPr lang="en-US" dirty="0" err="1" smtClean="0">
                <a:ea typeface="Palatino"/>
                <a:sym typeface="Palatino"/>
              </a:rPr>
              <a:t>Muresan</a:t>
            </a:r>
            <a:r>
              <a:rPr lang="en-US" dirty="0" smtClean="0">
                <a:ea typeface="Palatino"/>
                <a:sym typeface="Palatino"/>
              </a:rPr>
              <a:t> 2001; </a:t>
            </a:r>
            <a:r>
              <a:rPr lang="en-US" dirty="0" err="1" smtClean="0">
                <a:ea typeface="Palatino"/>
                <a:sym typeface="Palatino"/>
              </a:rPr>
              <a:t>Gaudio</a:t>
            </a:r>
            <a:r>
              <a:rPr lang="en-US" dirty="0" smtClean="0">
                <a:ea typeface="Palatino"/>
                <a:sym typeface="Palatino"/>
              </a:rPr>
              <a:t> &amp; </a:t>
            </a:r>
            <a:r>
              <a:rPr lang="en-US" dirty="0" err="1" smtClean="0">
                <a:ea typeface="Palatino"/>
                <a:sym typeface="Palatino"/>
              </a:rPr>
              <a:t>Branco</a:t>
            </a:r>
            <a:r>
              <a:rPr lang="en-US" dirty="0" smtClean="0">
                <a:ea typeface="Palatino"/>
                <a:sym typeface="Palatino"/>
              </a:rPr>
              <a:t> 2007; </a:t>
            </a:r>
            <a:r>
              <a:rPr lang="en-US" dirty="0" err="1" smtClean="0">
                <a:ea typeface="Palatino"/>
                <a:sym typeface="Palatino"/>
              </a:rPr>
              <a:t>Westerhout</a:t>
            </a:r>
            <a:r>
              <a:rPr lang="en-US" dirty="0" smtClean="0">
                <a:ea typeface="Palatino"/>
                <a:sym typeface="Palatino"/>
              </a:rPr>
              <a:t> 2009; innovative and more robust approach by </a:t>
            </a:r>
            <a:r>
              <a:rPr lang="en-US" dirty="0" err="1" smtClean="0">
                <a:ea typeface="Palatino"/>
                <a:sym typeface="Palatino"/>
              </a:rPr>
              <a:t>Navigli</a:t>
            </a:r>
            <a:r>
              <a:rPr lang="en-US" dirty="0" smtClean="0">
                <a:ea typeface="Palatino"/>
                <a:sym typeface="Palatino"/>
              </a:rPr>
              <a:t> &amp; </a:t>
            </a:r>
            <a:r>
              <a:rPr lang="en-US" dirty="0" err="1" smtClean="0">
                <a:ea typeface="Palatino"/>
                <a:sym typeface="Palatino"/>
              </a:rPr>
              <a:t>Velardi</a:t>
            </a:r>
            <a:r>
              <a:rPr lang="en-US" dirty="0" smtClean="0">
                <a:ea typeface="Palatino"/>
                <a:sym typeface="Palatino"/>
              </a:rPr>
              <a:t> 2010: learning word-class lattices.</a:t>
            </a:r>
          </a:p>
          <a:p>
            <a:pPr eaLnBrk="1" fontAlgn="auto" hangingPunct="1">
              <a:spcAft>
                <a:spcPts val="0"/>
              </a:spcAft>
              <a:buFont typeface="Zapf Dingbats"/>
              <a:buChar char="❖"/>
              <a:defRPr/>
            </a:pPr>
            <a:r>
              <a:rPr lang="en-US" dirty="0" err="1" smtClean="0">
                <a:ea typeface="Palatino"/>
                <a:sym typeface="Palatino"/>
              </a:rPr>
              <a:t>Fišer</a:t>
            </a:r>
            <a:r>
              <a:rPr lang="en-US" dirty="0" smtClean="0">
                <a:ea typeface="Palatino"/>
                <a:sym typeface="Palatino"/>
              </a:rPr>
              <a:t>, </a:t>
            </a:r>
            <a:r>
              <a:rPr lang="en-US" dirty="0" err="1" smtClean="0">
                <a:ea typeface="Palatino"/>
                <a:sym typeface="Palatino"/>
              </a:rPr>
              <a:t>Pollak</a:t>
            </a:r>
            <a:r>
              <a:rPr lang="en-US" dirty="0" smtClean="0">
                <a:ea typeface="Palatino"/>
                <a:sym typeface="Palatino"/>
              </a:rPr>
              <a:t> &amp; Vintar 2010: Combining Machine Learning, TE, patterns and </a:t>
            </a:r>
            <a:r>
              <a:rPr lang="en-US" dirty="0" err="1" smtClean="0">
                <a:ea typeface="Palatino"/>
                <a:sym typeface="Palatino"/>
              </a:rPr>
              <a:t>WordNet</a:t>
            </a:r>
            <a:r>
              <a:rPr lang="en-US" dirty="0" smtClean="0">
                <a:ea typeface="Palatino"/>
                <a:sym typeface="Palatino"/>
              </a:rPr>
              <a:t>.</a:t>
            </a:r>
            <a:endParaRPr lang="en-US" dirty="0">
              <a:ea typeface="Palatino"/>
              <a:sym typeface="Palatino"/>
            </a:endParaRPr>
          </a:p>
        </p:txBody>
      </p:sp>
      <p:sp>
        <p:nvSpPr>
          <p:cNvPr id="4" name="TextBox 3"/>
          <p:cNvSpPr txBox="1"/>
          <p:nvPr/>
        </p:nvSpPr>
        <p:spPr>
          <a:xfrm>
            <a:off x="4332288" y="9263063"/>
            <a:ext cx="4168775" cy="3190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fontAlgn="auto" latinLnBrk="1" hangingPunct="0">
              <a:spcBef>
                <a:spcPts val="0"/>
              </a:spcBef>
              <a:spcAft>
                <a:spcPts val="0"/>
              </a:spcAft>
              <a:defRPr/>
            </a:pPr>
            <a:r>
              <a:rPr lang="en-US" sz="1400" dirty="0">
                <a:latin typeface="Palatino"/>
                <a:ea typeface="Palatino"/>
                <a:cs typeface="Palatino"/>
                <a:sym typeface="Palatino"/>
              </a:rPr>
              <a:t>Terminology Symposium </a:t>
            </a:r>
            <a:r>
              <a:rPr lang="en-US" sz="1400" dirty="0" err="1">
                <a:latin typeface="Palatino"/>
                <a:ea typeface="Palatino"/>
                <a:cs typeface="Palatino"/>
                <a:sym typeface="Palatino"/>
              </a:rPr>
              <a:t>Zadar</a:t>
            </a:r>
            <a:r>
              <a:rPr lang="en-US" sz="1400" dirty="0">
                <a:latin typeface="Palatino"/>
                <a:ea typeface="Palatino"/>
                <a:cs typeface="Palatino"/>
                <a:sym typeface="Palatino"/>
              </a:rPr>
              <a:t>, 22-23 August 2014</a:t>
            </a:r>
            <a:endParaRPr lang="en-US" sz="1400" dirty="0">
              <a:latin typeface="Palatino"/>
              <a:ea typeface="Palatino"/>
              <a:cs typeface="Palatino"/>
              <a:sym typeface="Palatino"/>
            </a:endParaRPr>
          </a:p>
        </p:txBody>
      </p:sp>
    </p:spTree>
  </p:cSld>
  <p:clrMapOvr>
    <a:masterClrMapping/>
  </p:clrMapOvr>
  <p:transition xmlns:p14="http://schemas.microsoft.com/office/powerpoint/2010/mai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a:solidFill>
                  <a:srgbClr val="AF3021"/>
                </a:solidFill>
                <a:latin typeface="Bodoni SvtyTwo ITC TT-Book" charset="0"/>
                <a:cs typeface="Bodoni SvtyTwo ITC TT-Book" charset="0"/>
              </a:rPr>
              <a:t>Experimental design</a:t>
            </a:r>
          </a:p>
        </p:txBody>
      </p:sp>
      <p:sp>
        <p:nvSpPr>
          <p:cNvPr id="3" name="Text Placeholder 2"/>
          <p:cNvSpPr>
            <a:spLocks noGrp="1"/>
          </p:cNvSpPr>
          <p:nvPr>
            <p:ph type="body" idx="1"/>
          </p:nvPr>
        </p:nvSpPr>
        <p:spPr/>
        <p:txBody>
          <a:bodyPr/>
          <a:lstStyle/>
          <a:p>
            <a:pPr>
              <a:defRPr/>
            </a:pPr>
            <a:r>
              <a:rPr lang="en-US" dirty="0" smtClean="0"/>
              <a:t>Train a classifier on Slovene Wikipedia</a:t>
            </a:r>
          </a:p>
          <a:p>
            <a:pPr>
              <a:defRPr/>
            </a:pPr>
            <a:r>
              <a:rPr lang="en-US" dirty="0" smtClean="0"/>
              <a:t>Extract definition candidates from a corpus of Slovene popular-scientific texts using three approaches:</a:t>
            </a:r>
          </a:p>
          <a:p>
            <a:pPr marL="469900" lvl="1" indent="0">
              <a:buFont typeface="Zapf Dingbats" charset="0"/>
              <a:buNone/>
              <a:defRPr/>
            </a:pPr>
            <a:endParaRPr lang="en-US" dirty="0" smtClean="0"/>
          </a:p>
          <a:p>
            <a:pPr lvl="1">
              <a:defRPr/>
            </a:pPr>
            <a:r>
              <a:rPr lang="en-US" dirty="0" err="1" smtClean="0"/>
              <a:t>WordNet</a:t>
            </a:r>
            <a:endParaRPr lang="en-US" dirty="0" smtClean="0"/>
          </a:p>
          <a:p>
            <a:pPr lvl="1">
              <a:defRPr/>
            </a:pPr>
            <a:r>
              <a:rPr lang="en-US" dirty="0" smtClean="0"/>
              <a:t>Term Extraction</a:t>
            </a:r>
          </a:p>
          <a:p>
            <a:pPr lvl="1">
              <a:defRPr/>
            </a:pPr>
            <a:r>
              <a:rPr lang="en-US" dirty="0" err="1" smtClean="0"/>
              <a:t>Lexicogrammatical</a:t>
            </a:r>
            <a:r>
              <a:rPr lang="en-US" dirty="0" smtClean="0"/>
              <a:t> patterns</a:t>
            </a:r>
          </a:p>
          <a:p>
            <a:pPr lvl="1">
              <a:defRPr/>
            </a:pPr>
            <a:endParaRPr lang="en-US" dirty="0" smtClean="0"/>
          </a:p>
          <a:p>
            <a:pPr>
              <a:defRPr/>
            </a:pPr>
            <a:endParaRPr lang="en-US" dirty="0"/>
          </a:p>
        </p:txBody>
      </p:sp>
      <p:sp>
        <p:nvSpPr>
          <p:cNvPr id="4" name="TextBox 3"/>
          <p:cNvSpPr txBox="1"/>
          <p:nvPr/>
        </p:nvSpPr>
        <p:spPr>
          <a:xfrm>
            <a:off x="4332288" y="9263063"/>
            <a:ext cx="4168775" cy="3190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fontAlgn="auto" latinLnBrk="1" hangingPunct="0">
              <a:spcBef>
                <a:spcPts val="0"/>
              </a:spcBef>
              <a:spcAft>
                <a:spcPts val="0"/>
              </a:spcAft>
              <a:defRPr/>
            </a:pPr>
            <a:r>
              <a:rPr lang="en-US" sz="1400" dirty="0">
                <a:latin typeface="Palatino"/>
                <a:ea typeface="Palatino"/>
                <a:cs typeface="Palatino"/>
                <a:sym typeface="Palatino"/>
              </a:rPr>
              <a:t>Terminology Symposium </a:t>
            </a:r>
            <a:r>
              <a:rPr lang="en-US" sz="1400" dirty="0" err="1">
                <a:latin typeface="Palatino"/>
                <a:ea typeface="Palatino"/>
                <a:cs typeface="Palatino"/>
                <a:sym typeface="Palatino"/>
              </a:rPr>
              <a:t>Zadar</a:t>
            </a:r>
            <a:r>
              <a:rPr lang="en-US" sz="1400" dirty="0">
                <a:latin typeface="Palatino"/>
                <a:ea typeface="Palatino"/>
                <a:cs typeface="Palatino"/>
                <a:sym typeface="Palatino"/>
              </a:rPr>
              <a:t>, 22-23 August 2014</a:t>
            </a:r>
            <a:endParaRPr lang="en-US" sz="1400" dirty="0">
              <a:latin typeface="Palatino"/>
              <a:ea typeface="Palatino"/>
              <a:cs typeface="Palatino"/>
              <a:sym typeface="Palatino"/>
            </a:endParaRPr>
          </a:p>
        </p:txBody>
      </p:sp>
    </p:spTree>
  </p:cSld>
  <p:clrMapOvr>
    <a:masterClrMapping/>
  </p:clrMapOvr>
  <p:transition xmlns:p14="http://schemas.microsoft.com/office/powerpoint/2010/mai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ln w="12700">
            <a:miter lim="400000"/>
          </a:ln>
          <a:extLst/>
        </p:spPr>
        <p:txBody>
          <a:bodyPr rtlCol="0">
            <a:normAutofit/>
            <a:scene3d>
              <a:camera prst="orthographicFront"/>
              <a:lightRig rig="threePt" dir="t">
                <a:rot lat="0" lon="0" rev="4800000"/>
              </a:lightRig>
            </a:scene3d>
          </a:bodyPr>
          <a:lstStyle/>
          <a:p>
            <a:pPr eaLnBrk="1" fontAlgn="auto" hangingPunct="1">
              <a:spcAft>
                <a:spcPts val="0"/>
              </a:spcAft>
              <a:defRPr/>
            </a:pPr>
            <a:r>
              <a:rPr lang="sl-SI" dirty="0" smtClean="0">
                <a:solidFill>
                  <a:srgbClr val="AF3021"/>
                </a:solidFill>
                <a:ea typeface="+mj-ea"/>
                <a:sym typeface="Bodoni SvtyTwo ITC TT-Book"/>
              </a:rPr>
              <a:t>Learning rules from Wikipedia</a:t>
            </a:r>
            <a:endParaRPr lang="sl-SI" dirty="0">
              <a:solidFill>
                <a:srgbClr val="AF3021"/>
              </a:solidFill>
              <a:ea typeface="+mj-ea"/>
              <a:sym typeface="Bodoni SvtyTwo ITC TT-Book"/>
            </a:endParaRPr>
          </a:p>
        </p:txBody>
      </p:sp>
      <p:sp>
        <p:nvSpPr>
          <p:cNvPr id="26626" name="Ograda vsebine 4"/>
          <p:cNvSpPr>
            <a:spLocks noGrp="1"/>
          </p:cNvSpPr>
          <p:nvPr>
            <p:ph idx="1"/>
          </p:nvPr>
        </p:nvSpPr>
        <p:spPr/>
        <p:txBody>
          <a:bodyPr/>
          <a:lstStyle/>
          <a:p>
            <a:pPr eaLnBrk="1" hangingPunct="1"/>
            <a:endParaRPr lang="en-US">
              <a:latin typeface="Corbel" charset="0"/>
            </a:endParaRPr>
          </a:p>
        </p:txBody>
      </p:sp>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t="19408" r="27734" b="13487"/>
          <a:stretch>
            <a:fillRect/>
          </a:stretch>
        </p:blipFill>
        <p:spPr bwMode="auto">
          <a:xfrm>
            <a:off x="406400" y="2336800"/>
            <a:ext cx="12530138"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rostoročno 10"/>
          <p:cNvSpPr/>
          <p:nvPr/>
        </p:nvSpPr>
        <p:spPr>
          <a:xfrm>
            <a:off x="3073862" y="4807836"/>
            <a:ext cx="8689572" cy="689648"/>
          </a:xfrm>
          <a:custGeom>
            <a:avLst/>
            <a:gdLst>
              <a:gd name="connsiteX0" fmla="*/ 0 w 6109855"/>
              <a:gd name="connsiteY0" fmla="*/ 0 h 484909"/>
              <a:gd name="connsiteX1" fmla="*/ 6109855 w 6109855"/>
              <a:gd name="connsiteY1" fmla="*/ 0 h 484909"/>
              <a:gd name="connsiteX2" fmla="*/ 6109855 w 6109855"/>
              <a:gd name="connsiteY2" fmla="*/ 290946 h 484909"/>
              <a:gd name="connsiteX3" fmla="*/ 471055 w 6109855"/>
              <a:gd name="connsiteY3" fmla="*/ 290946 h 484909"/>
              <a:gd name="connsiteX4" fmla="*/ 471055 w 6109855"/>
              <a:gd name="connsiteY4" fmla="*/ 484909 h 484909"/>
              <a:gd name="connsiteX5" fmla="*/ 27709 w 6109855"/>
              <a:gd name="connsiteY5" fmla="*/ 484909 h 484909"/>
              <a:gd name="connsiteX6" fmla="*/ 0 w 6109855"/>
              <a:gd name="connsiteY6" fmla="*/ 0 h 48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09855" h="484909">
                <a:moveTo>
                  <a:pt x="0" y="0"/>
                </a:moveTo>
                <a:lnTo>
                  <a:pt x="6109855" y="0"/>
                </a:lnTo>
                <a:lnTo>
                  <a:pt x="6109855" y="290946"/>
                </a:lnTo>
                <a:lnTo>
                  <a:pt x="471055" y="290946"/>
                </a:lnTo>
                <a:lnTo>
                  <a:pt x="471055" y="484909"/>
                </a:lnTo>
                <a:lnTo>
                  <a:pt x="27709" y="484909"/>
                </a:lnTo>
                <a:lnTo>
                  <a:pt x="0" y="0"/>
                </a:lnTo>
                <a:close/>
              </a:path>
            </a:pathLst>
          </a:custGeom>
          <a:noFill/>
          <a:ln>
            <a:solidFill>
              <a:schemeClr val="accent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lgn="ctr" fontAlgn="auto">
              <a:spcBef>
                <a:spcPts val="0"/>
              </a:spcBef>
              <a:spcAft>
                <a:spcPts val="0"/>
              </a:spcAft>
              <a:defRPr/>
            </a:pPr>
            <a:endParaRPr lang="sl-SI" kern="0">
              <a:sym typeface="Palatino"/>
            </a:endParaRPr>
          </a:p>
        </p:txBody>
      </p:sp>
      <p:sp>
        <p:nvSpPr>
          <p:cNvPr id="12" name="Pravokotnik 11"/>
          <p:cNvSpPr/>
          <p:nvPr/>
        </p:nvSpPr>
        <p:spPr>
          <a:xfrm>
            <a:off x="3047976" y="2946386"/>
            <a:ext cx="1422410" cy="508004"/>
          </a:xfrm>
          <a:prstGeom prst="rect">
            <a:avLst/>
          </a:prstGeom>
          <a:noFill/>
          <a:ln>
            <a:solidFill>
              <a:schemeClr val="accent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lgn="ctr" fontAlgn="auto">
              <a:spcBef>
                <a:spcPts val="0"/>
              </a:spcBef>
              <a:spcAft>
                <a:spcPts val="0"/>
              </a:spcAft>
              <a:defRPr/>
            </a:pPr>
            <a:endParaRPr lang="sl-SI" kern="0">
              <a:sym typeface="Palatino"/>
            </a:endParaRPr>
          </a:p>
        </p:txBody>
      </p:sp>
      <p:sp>
        <p:nvSpPr>
          <p:cNvPr id="13" name="Pravokotnik 12"/>
          <p:cNvSpPr/>
          <p:nvPr/>
        </p:nvSpPr>
        <p:spPr>
          <a:xfrm>
            <a:off x="3047976" y="5892807"/>
            <a:ext cx="4673633" cy="406403"/>
          </a:xfrm>
          <a:prstGeom prst="rect">
            <a:avLst/>
          </a:prstGeom>
          <a:noFill/>
          <a:ln>
            <a:solidFill>
              <a:schemeClr val="accent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lgn="ctr" fontAlgn="auto">
              <a:spcBef>
                <a:spcPts val="0"/>
              </a:spcBef>
              <a:spcAft>
                <a:spcPts val="0"/>
              </a:spcAft>
              <a:defRPr/>
            </a:pPr>
            <a:endParaRPr lang="sl-SI" kern="0">
              <a:sym typeface="Palatino"/>
            </a:endParaRPr>
          </a:p>
        </p:txBody>
      </p:sp>
      <p:sp>
        <p:nvSpPr>
          <p:cNvPr id="14" name="PoljeZBesedilom 13"/>
          <p:cNvSpPr txBox="1"/>
          <p:nvPr/>
        </p:nvSpPr>
        <p:spPr>
          <a:xfrm>
            <a:off x="5430838" y="2928938"/>
            <a:ext cx="768350" cy="500062"/>
          </a:xfrm>
          <a:prstGeom prst="rect">
            <a:avLst/>
          </a:prstGeom>
          <a:noFill/>
        </p:spPr>
        <p:txBody>
          <a:bodyPr wrap="none" lIns="130046" tIns="65023" rIns="130046" bIns="65023">
            <a:spAutoFit/>
          </a:bodyPr>
          <a:lstStyle/>
          <a:p>
            <a:pPr algn="ctr" fontAlgn="auto">
              <a:spcBef>
                <a:spcPts val="0"/>
              </a:spcBef>
              <a:spcAft>
                <a:spcPts val="0"/>
              </a:spcAft>
              <a:defRPr/>
            </a:pPr>
            <a:r>
              <a:rPr lang="sl-SI" b="1" kern="0" err="1">
                <a:solidFill>
                  <a:schemeClr val="accent3"/>
                </a:solidFill>
                <a:latin typeface="+mn-lt"/>
                <a:ea typeface="+mn-ea"/>
                <a:cs typeface="+mn-cs"/>
                <a:sym typeface="Palatino"/>
              </a:rPr>
              <a:t>title</a:t>
            </a:r>
            <a:endParaRPr lang="sl-SI" b="1" kern="0">
              <a:solidFill>
                <a:schemeClr val="accent3"/>
              </a:solidFill>
              <a:latin typeface="+mn-lt"/>
              <a:ea typeface="+mn-ea"/>
              <a:cs typeface="+mn-cs"/>
              <a:sym typeface="Palatino"/>
            </a:endParaRPr>
          </a:p>
        </p:txBody>
      </p:sp>
      <p:sp>
        <p:nvSpPr>
          <p:cNvPr id="15" name="PoljeZBesedilom 14"/>
          <p:cNvSpPr txBox="1"/>
          <p:nvPr/>
        </p:nvSpPr>
        <p:spPr>
          <a:xfrm>
            <a:off x="9886950" y="4148138"/>
            <a:ext cx="1506538" cy="500062"/>
          </a:xfrm>
          <a:prstGeom prst="rect">
            <a:avLst/>
          </a:prstGeom>
          <a:noFill/>
        </p:spPr>
        <p:txBody>
          <a:bodyPr wrap="none" lIns="130046" tIns="65023" rIns="130046" bIns="65023">
            <a:spAutoFit/>
          </a:bodyPr>
          <a:lstStyle/>
          <a:p>
            <a:pPr algn="ctr" fontAlgn="auto">
              <a:spcBef>
                <a:spcPts val="0"/>
              </a:spcBef>
              <a:spcAft>
                <a:spcPts val="0"/>
              </a:spcAft>
              <a:defRPr/>
            </a:pPr>
            <a:r>
              <a:rPr lang="sl-SI" b="1" kern="0" err="1">
                <a:solidFill>
                  <a:schemeClr val="accent3"/>
                </a:solidFill>
                <a:latin typeface="+mn-lt"/>
                <a:ea typeface="+mn-ea"/>
                <a:cs typeface="+mn-cs"/>
                <a:sym typeface="Palatino"/>
              </a:rPr>
              <a:t>definition</a:t>
            </a:r>
            <a:endParaRPr lang="sl-SI" b="1" kern="0">
              <a:solidFill>
                <a:schemeClr val="accent3"/>
              </a:solidFill>
              <a:latin typeface="+mn-lt"/>
              <a:ea typeface="+mn-ea"/>
              <a:cs typeface="+mn-cs"/>
              <a:sym typeface="Palatino"/>
            </a:endParaRPr>
          </a:p>
        </p:txBody>
      </p:sp>
      <p:sp>
        <p:nvSpPr>
          <p:cNvPr id="16" name="PoljeZBesedilom 15"/>
          <p:cNvSpPr txBox="1"/>
          <p:nvPr/>
        </p:nvSpPr>
        <p:spPr>
          <a:xfrm>
            <a:off x="8334375" y="5384800"/>
            <a:ext cx="2087563" cy="500063"/>
          </a:xfrm>
          <a:prstGeom prst="rect">
            <a:avLst/>
          </a:prstGeom>
          <a:noFill/>
        </p:spPr>
        <p:txBody>
          <a:bodyPr wrap="none" lIns="130046" tIns="65023" rIns="130046" bIns="65023">
            <a:spAutoFit/>
          </a:bodyPr>
          <a:lstStyle/>
          <a:p>
            <a:pPr algn="ctr" fontAlgn="auto">
              <a:spcBef>
                <a:spcPts val="0"/>
              </a:spcBef>
              <a:spcAft>
                <a:spcPts val="0"/>
              </a:spcAft>
              <a:defRPr/>
            </a:pPr>
            <a:r>
              <a:rPr lang="sl-SI" b="1" kern="0" err="1">
                <a:solidFill>
                  <a:schemeClr val="accent3"/>
                </a:solidFill>
                <a:latin typeface="+mn-lt"/>
                <a:ea typeface="+mn-ea"/>
                <a:cs typeface="+mn-cs"/>
                <a:sym typeface="Palatino"/>
              </a:rPr>
              <a:t>non</a:t>
            </a:r>
            <a:r>
              <a:rPr lang="sl-SI" b="1" kern="0">
                <a:solidFill>
                  <a:schemeClr val="accent3"/>
                </a:solidFill>
                <a:latin typeface="+mn-lt"/>
                <a:ea typeface="+mn-ea"/>
                <a:cs typeface="+mn-cs"/>
                <a:sym typeface="Palatino"/>
              </a:rPr>
              <a:t>-</a:t>
            </a:r>
            <a:r>
              <a:rPr lang="sl-SI" b="1" kern="0" err="1">
                <a:solidFill>
                  <a:schemeClr val="accent3"/>
                </a:solidFill>
                <a:latin typeface="+mn-lt"/>
                <a:ea typeface="+mn-ea"/>
                <a:cs typeface="+mn-cs"/>
                <a:sym typeface="Palatino"/>
              </a:rPr>
              <a:t>definition</a:t>
            </a:r>
            <a:endParaRPr lang="sl-SI" b="1" kern="0">
              <a:solidFill>
                <a:schemeClr val="accent3"/>
              </a:solidFill>
              <a:latin typeface="+mn-lt"/>
              <a:ea typeface="+mn-ea"/>
              <a:cs typeface="+mn-cs"/>
              <a:sym typeface="Palatino"/>
            </a:endParaRPr>
          </a:p>
        </p:txBody>
      </p:sp>
      <p:sp>
        <p:nvSpPr>
          <p:cNvPr id="19" name="Leva puščica 18"/>
          <p:cNvSpPr/>
          <p:nvPr/>
        </p:nvSpPr>
        <p:spPr>
          <a:xfrm>
            <a:off x="4673600" y="3048000"/>
            <a:ext cx="609600" cy="203200"/>
          </a:xfrm>
          <a:prstGeom prst="lef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lgn="ctr" fontAlgn="auto">
              <a:spcBef>
                <a:spcPts val="0"/>
              </a:spcBef>
              <a:spcAft>
                <a:spcPts val="0"/>
              </a:spcAft>
              <a:defRPr/>
            </a:pPr>
            <a:endParaRPr lang="sl-SI" kern="0">
              <a:sym typeface="Palatino"/>
            </a:endParaRPr>
          </a:p>
        </p:txBody>
      </p:sp>
      <p:sp>
        <p:nvSpPr>
          <p:cNvPr id="20" name="Puščica dol 19"/>
          <p:cNvSpPr/>
          <p:nvPr/>
        </p:nvSpPr>
        <p:spPr>
          <a:xfrm>
            <a:off x="10566400" y="4572000"/>
            <a:ext cx="65088" cy="203200"/>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lgn="ctr" fontAlgn="auto">
              <a:spcBef>
                <a:spcPts val="0"/>
              </a:spcBef>
              <a:spcAft>
                <a:spcPts val="0"/>
              </a:spcAft>
              <a:defRPr/>
            </a:pPr>
            <a:endParaRPr lang="sl-SI" kern="0">
              <a:sym typeface="Palatino"/>
            </a:endParaRPr>
          </a:p>
        </p:txBody>
      </p:sp>
      <p:sp>
        <p:nvSpPr>
          <p:cNvPr id="22" name="Zlomljena puščica 21"/>
          <p:cNvSpPr/>
          <p:nvPr/>
        </p:nvSpPr>
        <p:spPr>
          <a:xfrm rot="10800000">
            <a:off x="7924800" y="5892800"/>
            <a:ext cx="711200" cy="304800"/>
          </a:xfrm>
          <a:prstGeom prst="ben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lgn="ctr" fontAlgn="auto">
              <a:spcBef>
                <a:spcPts val="0"/>
              </a:spcBef>
              <a:spcAft>
                <a:spcPts val="0"/>
              </a:spcAft>
              <a:defRPr/>
            </a:pPr>
            <a:endParaRPr lang="sl-SI" kern="0">
              <a:solidFill>
                <a:schemeClr val="tx1"/>
              </a:solidFill>
              <a:sym typeface="Palatino"/>
            </a:endParaRPr>
          </a:p>
        </p:txBody>
      </p:sp>
      <p:sp>
        <p:nvSpPr>
          <p:cNvPr id="3" name="Footer Placeholder 2"/>
          <p:cNvSpPr>
            <a:spLocks noGrp="1"/>
          </p:cNvSpPr>
          <p:nvPr>
            <p:ph type="ftr" sz="quarter" idx="11"/>
          </p:nvPr>
        </p:nvSpPr>
        <p:spPr/>
        <p:txBody>
          <a:bodyPr rtlCol="0"/>
          <a:lstStyle/>
          <a:p>
            <a:pPr fontAlgn="auto">
              <a:spcBef>
                <a:spcPts val="0"/>
              </a:spcBef>
              <a:spcAft>
                <a:spcPts val="0"/>
              </a:spcAft>
              <a:defRPr/>
            </a:pPr>
            <a:r>
              <a:rPr lang="en-US" kern="0">
                <a:solidFill>
                  <a:schemeClr val="tx1">
                    <a:tint val="75000"/>
                  </a:schemeClr>
                </a:solidFill>
                <a:latin typeface="Palatino"/>
                <a:ea typeface="Palatino"/>
                <a:cs typeface="Palatino"/>
                <a:sym typeface="Palatino"/>
              </a:rPr>
              <a:t>TS</a:t>
            </a:r>
            <a:endParaRPr lang="sl-SI" kern="0">
              <a:solidFill>
                <a:schemeClr val="tx1">
                  <a:tint val="75000"/>
                </a:schemeClr>
              </a:solidFill>
              <a:latin typeface="Palatino"/>
              <a:ea typeface="Palatino"/>
              <a:cs typeface="Palatino"/>
              <a:sym typeface="Palatino"/>
            </a:endParaRPr>
          </a:p>
        </p:txBody>
      </p:sp>
      <p:sp>
        <p:nvSpPr>
          <p:cNvPr id="17" name="TextBox 16"/>
          <p:cNvSpPr txBox="1"/>
          <p:nvPr/>
        </p:nvSpPr>
        <p:spPr>
          <a:xfrm>
            <a:off x="4332288" y="9263063"/>
            <a:ext cx="4168775" cy="3190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fontAlgn="auto" latinLnBrk="1" hangingPunct="0">
              <a:spcBef>
                <a:spcPts val="0"/>
              </a:spcBef>
              <a:spcAft>
                <a:spcPts val="0"/>
              </a:spcAft>
              <a:defRPr/>
            </a:pPr>
            <a:r>
              <a:rPr lang="en-US" sz="1400" dirty="0">
                <a:latin typeface="Palatino"/>
                <a:ea typeface="Palatino"/>
                <a:cs typeface="Palatino"/>
                <a:sym typeface="Palatino"/>
              </a:rPr>
              <a:t>Terminology Symposium </a:t>
            </a:r>
            <a:r>
              <a:rPr lang="en-US" sz="1400" dirty="0" err="1">
                <a:latin typeface="Palatino"/>
                <a:ea typeface="Palatino"/>
                <a:cs typeface="Palatino"/>
                <a:sym typeface="Palatino"/>
              </a:rPr>
              <a:t>Zadar</a:t>
            </a:r>
            <a:r>
              <a:rPr lang="en-US" sz="1400" dirty="0">
                <a:latin typeface="Palatino"/>
                <a:ea typeface="Palatino"/>
                <a:cs typeface="Palatino"/>
                <a:sym typeface="Palatino"/>
              </a:rPr>
              <a:t>, 22-23 August 2014</a:t>
            </a:r>
            <a:endParaRPr lang="en-US" sz="1400" dirty="0">
              <a:latin typeface="Palatino"/>
              <a:ea typeface="Palatino"/>
              <a:cs typeface="Palatino"/>
              <a:sym typeface="Palatino"/>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hape 46"/>
          <p:cNvSpPr>
            <a:spLocks noGrp="1"/>
          </p:cNvSpPr>
          <p:nvPr>
            <p:ph type="title"/>
          </p:nvPr>
        </p:nvSpPr>
        <p:spPr/>
        <p:txBody>
          <a:bodyPr/>
          <a:lstStyle/>
          <a:p>
            <a:pPr eaLnBrk="1" hangingPunct="1"/>
            <a:r>
              <a:rPr lang="en-US">
                <a:solidFill>
                  <a:srgbClr val="AF3021"/>
                </a:solidFill>
                <a:latin typeface="Bodoni SvtyTwo ITC TT-Book" charset="0"/>
                <a:cs typeface="Bodoni SvtyTwo ITC TT-Book" charset="0"/>
              </a:rPr>
              <a:t>Overview</a:t>
            </a:r>
          </a:p>
        </p:txBody>
      </p:sp>
      <p:sp>
        <p:nvSpPr>
          <p:cNvPr id="9218" name="Shape 47"/>
          <p:cNvSpPr>
            <a:spLocks noGrp="1"/>
          </p:cNvSpPr>
          <p:nvPr>
            <p:ph type="body" idx="1"/>
          </p:nvPr>
        </p:nvSpPr>
        <p:spPr/>
        <p:txBody>
          <a:bodyPr/>
          <a:lstStyle/>
          <a:p>
            <a:pPr marL="352425" indent="-352425" defTabSz="438150" eaLnBrk="1" hangingPunct="1">
              <a:spcBef>
                <a:spcPts val="1800"/>
              </a:spcBef>
            </a:pPr>
            <a:r>
              <a:rPr lang="en-US" sz="2700">
                <a:latin typeface="Palatino" charset="0"/>
              </a:rPr>
              <a:t>Why computational terminography?</a:t>
            </a:r>
          </a:p>
          <a:p>
            <a:pPr marL="352425" indent="-352425" defTabSz="438150" eaLnBrk="1" hangingPunct="1">
              <a:spcBef>
                <a:spcPts val="1800"/>
              </a:spcBef>
            </a:pPr>
            <a:r>
              <a:rPr lang="en-US" sz="2700">
                <a:latin typeface="Palatino" charset="0"/>
              </a:rPr>
              <a:t>From unstructured data to knowledge</a:t>
            </a:r>
          </a:p>
          <a:p>
            <a:pPr marL="352425" indent="-352425" defTabSz="438150" eaLnBrk="1" hangingPunct="1">
              <a:spcBef>
                <a:spcPts val="1800"/>
              </a:spcBef>
            </a:pPr>
            <a:r>
              <a:rPr lang="en-US" sz="2700">
                <a:latin typeface="Palatino" charset="0"/>
              </a:rPr>
              <a:t>Term extraction</a:t>
            </a:r>
          </a:p>
          <a:p>
            <a:pPr marL="822325" lvl="1" indent="-352425" defTabSz="438150" eaLnBrk="1" hangingPunct="1">
              <a:spcBef>
                <a:spcPts val="1800"/>
              </a:spcBef>
            </a:pPr>
            <a:r>
              <a:rPr lang="en-US" sz="2700">
                <a:latin typeface="Palatino" charset="0"/>
                <a:ea typeface="Palatino" charset="0"/>
                <a:cs typeface="Palatino" charset="0"/>
              </a:rPr>
              <a:t>statistical vs. linguistic approaches</a:t>
            </a:r>
          </a:p>
          <a:p>
            <a:pPr marL="822325" lvl="1" indent="-352425" defTabSz="438150" eaLnBrk="1" hangingPunct="1">
              <a:spcBef>
                <a:spcPts val="1800"/>
              </a:spcBef>
            </a:pPr>
            <a:r>
              <a:rPr lang="en-US" sz="2700">
                <a:latin typeface="Palatino" charset="0"/>
                <a:ea typeface="Palatino" charset="0"/>
                <a:cs typeface="Palatino" charset="0"/>
              </a:rPr>
              <a:t>bilingual term extraction</a:t>
            </a:r>
          </a:p>
          <a:p>
            <a:pPr marL="352425" indent="-352425" defTabSz="438150" eaLnBrk="1" hangingPunct="1">
              <a:spcBef>
                <a:spcPts val="1800"/>
              </a:spcBef>
            </a:pPr>
            <a:r>
              <a:rPr lang="en-US" sz="2700">
                <a:latin typeface="Palatino" charset="0"/>
              </a:rPr>
              <a:t>Definition extraction</a:t>
            </a:r>
          </a:p>
          <a:p>
            <a:pPr marL="352425" indent="-352425" defTabSz="438150" eaLnBrk="1" hangingPunct="1">
              <a:spcBef>
                <a:spcPts val="1800"/>
              </a:spcBef>
            </a:pPr>
            <a:r>
              <a:rPr lang="en-US" sz="2700">
                <a:latin typeface="Palatino" charset="0"/>
              </a:rPr>
              <a:t>Applications, perspectives, problems</a:t>
            </a:r>
          </a:p>
          <a:p>
            <a:pPr marL="352425" indent="-352425" defTabSz="438150" eaLnBrk="1" hangingPunct="1">
              <a:spcBef>
                <a:spcPts val="1800"/>
              </a:spcBef>
            </a:pPr>
            <a:r>
              <a:rPr lang="en-US" sz="2700">
                <a:latin typeface="Palatino" charset="0"/>
              </a:rPr>
              <a:t>Conclusion</a:t>
            </a:r>
          </a:p>
        </p:txBody>
      </p:sp>
      <p:sp>
        <p:nvSpPr>
          <p:cNvPr id="4" name="TextBox 3"/>
          <p:cNvSpPr txBox="1"/>
          <p:nvPr/>
        </p:nvSpPr>
        <p:spPr>
          <a:xfrm>
            <a:off x="4332288" y="9263063"/>
            <a:ext cx="4168775" cy="3190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fontAlgn="auto" latinLnBrk="1" hangingPunct="0">
              <a:spcBef>
                <a:spcPts val="0"/>
              </a:spcBef>
              <a:spcAft>
                <a:spcPts val="0"/>
              </a:spcAft>
              <a:defRPr/>
            </a:pPr>
            <a:r>
              <a:rPr lang="en-US" sz="1400" dirty="0">
                <a:latin typeface="Palatino"/>
                <a:ea typeface="Palatino"/>
                <a:cs typeface="Palatino"/>
                <a:sym typeface="Palatino"/>
              </a:rPr>
              <a:t>Terminology Symposium </a:t>
            </a:r>
            <a:r>
              <a:rPr lang="en-US" sz="1400" dirty="0" err="1">
                <a:latin typeface="Palatino"/>
                <a:ea typeface="Palatino"/>
                <a:cs typeface="Palatino"/>
                <a:sym typeface="Palatino"/>
              </a:rPr>
              <a:t>Zadar</a:t>
            </a:r>
            <a:r>
              <a:rPr lang="en-US" sz="1400" dirty="0">
                <a:latin typeface="Palatino"/>
                <a:ea typeface="Palatino"/>
                <a:cs typeface="Palatino"/>
                <a:sym typeface="Palatino"/>
              </a:rPr>
              <a:t>, 22-23 August 2014</a:t>
            </a:r>
            <a:endParaRPr lang="en-US" sz="1400" dirty="0">
              <a:latin typeface="Palatino"/>
              <a:ea typeface="Palatino"/>
              <a:cs typeface="Palatino"/>
              <a:sym typeface="Palatino"/>
            </a:endParaRPr>
          </a:p>
        </p:txBody>
      </p:sp>
    </p:spTree>
  </p:cSld>
  <p:clrMapOvr>
    <a:masterClrMapping/>
  </p:clrMapOvr>
  <p:transition xmlns:p14="http://schemas.microsoft.com/office/powerpoint/2010/mai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50240" y="471929"/>
            <a:ext cx="11704320" cy="1781658"/>
          </a:xfrm>
          <a:ln w="12700">
            <a:miter lim="400000"/>
          </a:ln>
          <a:extLst/>
        </p:spPr>
        <p:txBody>
          <a:bodyPr rtlCol="0">
            <a:normAutofit fontScale="90000"/>
            <a:scene3d>
              <a:camera prst="orthographicFront"/>
              <a:lightRig rig="threePt" dir="t">
                <a:rot lat="0" lon="0" rev="4800000"/>
              </a:lightRig>
            </a:scene3d>
          </a:bodyPr>
          <a:lstStyle/>
          <a:p>
            <a:pPr eaLnBrk="1" fontAlgn="auto" hangingPunct="1">
              <a:spcAft>
                <a:spcPts val="0"/>
              </a:spcAft>
              <a:defRPr/>
            </a:pPr>
            <a:r>
              <a:rPr lang="sl-SI" dirty="0" smtClean="0">
                <a:solidFill>
                  <a:srgbClr val="AF3021"/>
                </a:solidFill>
                <a:ea typeface="+mj-ea"/>
                <a:sym typeface="Bodoni SvtyTwo ITC TT-Book"/>
              </a:rPr>
              <a:t>Extracting definitions from texts: </a:t>
            </a:r>
            <a:br>
              <a:rPr lang="sl-SI" dirty="0" smtClean="0">
                <a:solidFill>
                  <a:srgbClr val="AF3021"/>
                </a:solidFill>
                <a:ea typeface="+mj-ea"/>
                <a:sym typeface="Bodoni SvtyTwo ITC TT-Book"/>
              </a:rPr>
            </a:br>
            <a:r>
              <a:rPr lang="sl-SI" dirty="0" smtClean="0">
                <a:solidFill>
                  <a:srgbClr val="AF3021"/>
                </a:solidFill>
                <a:ea typeface="+mj-ea"/>
                <a:sym typeface="Bodoni SvtyTwo ITC TT-Book"/>
              </a:rPr>
              <a:t>1. Using wordnet hyperonymy</a:t>
            </a:r>
            <a:endParaRPr lang="sl-SI" dirty="0">
              <a:solidFill>
                <a:srgbClr val="AF3021"/>
              </a:solidFill>
              <a:ea typeface="+mj-ea"/>
              <a:sym typeface="Bodoni SvtyTwo ITC TT-Book"/>
            </a:endParaRPr>
          </a:p>
        </p:txBody>
      </p:sp>
      <p:sp>
        <p:nvSpPr>
          <p:cNvPr id="3" name="Ograda vsebine 2"/>
          <p:cNvSpPr>
            <a:spLocks noGrp="1"/>
          </p:cNvSpPr>
          <p:nvPr>
            <p:ph idx="1"/>
          </p:nvPr>
        </p:nvSpPr>
        <p:spPr/>
        <p:txBody>
          <a:bodyPr rtlCol="0">
            <a:normAutofit lnSpcReduction="10000"/>
          </a:bodyPr>
          <a:lstStyle/>
          <a:p>
            <a:pPr marL="624221" indent="-455161" eaLnBrk="1" fontAlgn="auto" hangingPunct="1">
              <a:spcBef>
                <a:spcPts val="0"/>
              </a:spcBef>
              <a:spcAft>
                <a:spcPts val="0"/>
              </a:spcAft>
              <a:buFont typeface="Wingdings 2"/>
              <a:buChar char=""/>
              <a:defRPr/>
            </a:pPr>
            <a:r>
              <a:rPr lang="sl-SI" dirty="0" smtClean="0">
                <a:ea typeface="+mn-ea"/>
                <a:sym typeface="Palatino"/>
              </a:rPr>
              <a:t>The sentence is a definition candidate if:</a:t>
            </a:r>
          </a:p>
          <a:p>
            <a:pPr marL="1040368" lvl="1" indent="-390138" eaLnBrk="1" fontAlgn="auto" hangingPunct="1">
              <a:spcAft>
                <a:spcPts val="0"/>
              </a:spcAft>
              <a:buFont typeface="Wingdings"/>
              <a:buChar char=""/>
              <a:defRPr/>
            </a:pPr>
            <a:r>
              <a:rPr lang="sl-SI" dirty="0" smtClean="0">
                <a:ea typeface="+mn-ea"/>
                <a:sym typeface="Palatino"/>
              </a:rPr>
              <a:t>t</a:t>
            </a:r>
            <a:r>
              <a:rPr lang="en-US" dirty="0" smtClean="0">
                <a:ea typeface="+mn-ea"/>
                <a:sym typeface="Palatino"/>
              </a:rPr>
              <a:t>he sentence starts with a </a:t>
            </a:r>
            <a:r>
              <a:rPr lang="en-US" dirty="0" err="1" smtClean="0">
                <a:ea typeface="+mn-ea"/>
                <a:sym typeface="Palatino"/>
              </a:rPr>
              <a:t>sloWNet</a:t>
            </a:r>
            <a:r>
              <a:rPr lang="en-US" dirty="0" smtClean="0">
                <a:ea typeface="+mn-ea"/>
                <a:sym typeface="Palatino"/>
              </a:rPr>
              <a:t> literal and</a:t>
            </a:r>
            <a:r>
              <a:rPr lang="sl-SI" dirty="0" smtClean="0">
                <a:ea typeface="+mn-ea"/>
                <a:sym typeface="Palatino"/>
              </a:rPr>
              <a:t> </a:t>
            </a:r>
            <a:r>
              <a:rPr lang="en-US" dirty="0" smtClean="0">
                <a:ea typeface="+mn-ea"/>
                <a:sym typeface="Palatino"/>
              </a:rPr>
              <a:t>contains at least one more literal from the same</a:t>
            </a:r>
            <a:r>
              <a:rPr lang="sl-SI" dirty="0" smtClean="0">
                <a:ea typeface="+mn-ea"/>
                <a:sym typeface="Palatino"/>
              </a:rPr>
              <a:t> </a:t>
            </a:r>
            <a:r>
              <a:rPr lang="en-US" dirty="0" smtClean="0">
                <a:ea typeface="+mn-ea"/>
                <a:sym typeface="Palatino"/>
              </a:rPr>
              <a:t>hyper</a:t>
            </a:r>
            <a:r>
              <a:rPr lang="sl-SI" dirty="0" smtClean="0">
                <a:ea typeface="+mn-ea"/>
                <a:sym typeface="Palatino"/>
              </a:rPr>
              <a:t>o</a:t>
            </a:r>
            <a:r>
              <a:rPr lang="en-US" dirty="0" err="1" smtClean="0">
                <a:ea typeface="+mn-ea"/>
                <a:sym typeface="Palatino"/>
              </a:rPr>
              <a:t>nymy</a:t>
            </a:r>
            <a:r>
              <a:rPr lang="en-US" dirty="0" smtClean="0">
                <a:ea typeface="+mn-ea"/>
                <a:sym typeface="Palatino"/>
              </a:rPr>
              <a:t> chain (i.e. its hyponym or its</a:t>
            </a:r>
            <a:r>
              <a:rPr lang="sl-SI" dirty="0" smtClean="0">
                <a:ea typeface="+mn-ea"/>
                <a:sym typeface="Palatino"/>
              </a:rPr>
              <a:t> hypernym)</a:t>
            </a:r>
          </a:p>
          <a:p>
            <a:pPr marL="624221" indent="-455161" eaLnBrk="1" fontAlgn="auto" hangingPunct="1">
              <a:spcBef>
                <a:spcPts val="0"/>
              </a:spcBef>
              <a:spcAft>
                <a:spcPts val="0"/>
              </a:spcAft>
              <a:buFont typeface="Zapf Dingbats"/>
              <a:buNone/>
              <a:defRPr/>
            </a:pPr>
            <a:endParaRPr lang="sl-SI" dirty="0" smtClean="0">
              <a:ea typeface="+mn-ea"/>
              <a:sym typeface="Palatino"/>
            </a:endParaRPr>
          </a:p>
          <a:p>
            <a:pPr indent="6774" eaLnBrk="1" fontAlgn="auto" hangingPunct="1">
              <a:spcBef>
                <a:spcPts val="0"/>
              </a:spcBef>
              <a:spcAft>
                <a:spcPts val="0"/>
              </a:spcAft>
              <a:buFont typeface="Zapf Dingbats"/>
              <a:buNone/>
              <a:defRPr/>
            </a:pPr>
            <a:r>
              <a:rPr lang="en-US" sz="3100" dirty="0">
                <a:ea typeface="+mn-ea"/>
                <a:sym typeface="Palatino"/>
              </a:rPr>
              <a:t>&lt;term id=ENG20-13313485-n&gt;</a:t>
            </a:r>
            <a:r>
              <a:rPr lang="en-US" sz="3100" b="1" dirty="0">
                <a:solidFill>
                  <a:schemeClr val="accent6"/>
                </a:solidFill>
                <a:ea typeface="+mn-ea"/>
                <a:sym typeface="Palatino"/>
              </a:rPr>
              <a:t>Diabetes</a:t>
            </a:r>
            <a:r>
              <a:rPr lang="en-US" sz="3100" dirty="0">
                <a:ea typeface="+mn-ea"/>
                <a:sym typeface="Palatino"/>
              </a:rPr>
              <a:t>&lt;/term&gt; je &lt;term</a:t>
            </a:r>
            <a:r>
              <a:rPr lang="sl-SI" sz="3100" dirty="0">
                <a:ea typeface="+mn-ea"/>
                <a:sym typeface="Palatino"/>
              </a:rPr>
              <a:t> </a:t>
            </a:r>
            <a:r>
              <a:rPr lang="nl-NL" sz="3100" dirty="0" err="1">
                <a:ea typeface="+mn-ea"/>
                <a:sym typeface="Palatino"/>
              </a:rPr>
              <a:t>id</a:t>
            </a:r>
            <a:r>
              <a:rPr lang="nl-NL" sz="3100" dirty="0">
                <a:ea typeface="+mn-ea"/>
                <a:sym typeface="Palatino"/>
              </a:rPr>
              <a:t>=ENG20-13268088-n&gt;</a:t>
            </a:r>
            <a:r>
              <a:rPr lang="nl-NL" sz="3100" b="1" dirty="0" err="1">
                <a:solidFill>
                  <a:schemeClr val="accent6"/>
                </a:solidFill>
                <a:ea typeface="+mn-ea"/>
                <a:sym typeface="Palatino"/>
              </a:rPr>
              <a:t>bolezen</a:t>
            </a:r>
            <a:r>
              <a:rPr lang="nl-NL" sz="3100" dirty="0">
                <a:ea typeface="+mn-ea"/>
                <a:sym typeface="Palatino"/>
              </a:rPr>
              <a:t>&lt;/term&gt;, ki je </a:t>
            </a:r>
            <a:r>
              <a:rPr lang="nl-NL" sz="3100" dirty="0" err="1">
                <a:ea typeface="+mn-ea"/>
                <a:sym typeface="Palatino"/>
              </a:rPr>
              <a:t>posledica</a:t>
            </a:r>
            <a:r>
              <a:rPr lang="sl-SI" sz="3100" dirty="0">
                <a:ea typeface="+mn-ea"/>
                <a:sym typeface="Palatino"/>
              </a:rPr>
              <a:t> pomanjkanja inzulina, hormona, ki skrbi, da celice v telesu dobivajo glukozo (sladkor).</a:t>
            </a:r>
            <a:br>
              <a:rPr lang="sl-SI" sz="3100" dirty="0">
                <a:ea typeface="+mn-ea"/>
                <a:sym typeface="Palatino"/>
              </a:rPr>
            </a:br>
            <a:endParaRPr lang="sl-SI" sz="3100" dirty="0">
              <a:ea typeface="+mn-ea"/>
              <a:sym typeface="Palatino"/>
            </a:endParaRPr>
          </a:p>
          <a:p>
            <a:pPr indent="6774" eaLnBrk="1" fontAlgn="auto" hangingPunct="1">
              <a:spcBef>
                <a:spcPts val="0"/>
              </a:spcBef>
              <a:spcAft>
                <a:spcPts val="0"/>
              </a:spcAft>
              <a:buFont typeface="Zapf Dingbats"/>
              <a:buNone/>
              <a:defRPr/>
            </a:pPr>
            <a:r>
              <a:rPr lang="en-US" sz="3100" dirty="0">
                <a:ea typeface="+mn-ea"/>
                <a:sym typeface="Palatino"/>
              </a:rPr>
              <a:t>[</a:t>
            </a:r>
            <a:r>
              <a:rPr lang="en-US" sz="3100" b="1" dirty="0">
                <a:solidFill>
                  <a:schemeClr val="accent6"/>
                </a:solidFill>
                <a:ea typeface="+mn-ea"/>
                <a:sym typeface="Palatino"/>
              </a:rPr>
              <a:t>Diabetes</a:t>
            </a:r>
            <a:r>
              <a:rPr lang="en-US" sz="3100" dirty="0">
                <a:ea typeface="+mn-ea"/>
                <a:sym typeface="Palatino"/>
              </a:rPr>
              <a:t> is a </a:t>
            </a:r>
            <a:r>
              <a:rPr lang="en-US" sz="3100" b="1" dirty="0">
                <a:solidFill>
                  <a:schemeClr val="accent6"/>
                </a:solidFill>
                <a:ea typeface="+mn-ea"/>
                <a:sym typeface="Palatino"/>
              </a:rPr>
              <a:t>disease</a:t>
            </a:r>
            <a:r>
              <a:rPr lang="en-US" sz="3100" dirty="0">
                <a:ea typeface="+mn-ea"/>
                <a:sym typeface="Palatino"/>
              </a:rPr>
              <a:t> resulting from insulin deficiency,</a:t>
            </a:r>
            <a:r>
              <a:rPr lang="sl-SI" sz="3100" dirty="0">
                <a:ea typeface="+mn-ea"/>
                <a:sym typeface="Palatino"/>
              </a:rPr>
              <a:t> </a:t>
            </a:r>
            <a:r>
              <a:rPr lang="en-US" sz="3100" dirty="0">
                <a:ea typeface="+mn-ea"/>
                <a:sym typeface="Palatino"/>
              </a:rPr>
              <a:t>the</a:t>
            </a:r>
            <a:r>
              <a:rPr lang="sl-SI" sz="3100" dirty="0">
                <a:ea typeface="+mn-ea"/>
                <a:sym typeface="Palatino"/>
              </a:rPr>
              <a:t> </a:t>
            </a:r>
            <a:r>
              <a:rPr lang="en-US" sz="3100" dirty="0">
                <a:ea typeface="+mn-ea"/>
                <a:sym typeface="Palatino"/>
              </a:rPr>
              <a:t>hormone providing glucose (sugar) for body cells.]</a:t>
            </a:r>
            <a:endParaRPr lang="sl-SI" sz="3100" dirty="0">
              <a:ea typeface="+mn-ea"/>
              <a:sym typeface="Palatino"/>
            </a:endParaRPr>
          </a:p>
        </p:txBody>
      </p:sp>
      <p:sp>
        <p:nvSpPr>
          <p:cNvPr id="4" name="Footer Placeholder 3"/>
          <p:cNvSpPr>
            <a:spLocks noGrp="1"/>
          </p:cNvSpPr>
          <p:nvPr>
            <p:ph type="ftr" sz="quarter" idx="11"/>
          </p:nvPr>
        </p:nvSpPr>
        <p:spPr/>
        <p:txBody>
          <a:bodyPr rtlCol="0"/>
          <a:lstStyle/>
          <a:p>
            <a:pPr fontAlgn="auto">
              <a:spcBef>
                <a:spcPts val="0"/>
              </a:spcBef>
              <a:spcAft>
                <a:spcPts val="0"/>
              </a:spcAft>
              <a:defRPr/>
            </a:pPr>
            <a:r>
              <a:rPr lang="en-US" kern="0">
                <a:solidFill>
                  <a:schemeClr val="tx1">
                    <a:tint val="75000"/>
                  </a:schemeClr>
                </a:solidFill>
                <a:latin typeface="Palatino"/>
                <a:ea typeface="Palatino"/>
                <a:cs typeface="Palatino"/>
                <a:sym typeface="Palatino"/>
              </a:rPr>
              <a:t>TS</a:t>
            </a:r>
            <a:endParaRPr lang="sl-SI" kern="0">
              <a:solidFill>
                <a:schemeClr val="tx1">
                  <a:tint val="75000"/>
                </a:schemeClr>
              </a:solidFill>
              <a:latin typeface="Palatino"/>
              <a:ea typeface="Palatino"/>
              <a:cs typeface="Palatino"/>
              <a:sym typeface="Palatino"/>
            </a:endParaRPr>
          </a:p>
        </p:txBody>
      </p:sp>
      <p:sp>
        <p:nvSpPr>
          <p:cNvPr id="5" name="TextBox 4"/>
          <p:cNvSpPr txBox="1"/>
          <p:nvPr/>
        </p:nvSpPr>
        <p:spPr>
          <a:xfrm>
            <a:off x="4332288" y="9263063"/>
            <a:ext cx="4168775" cy="3190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fontAlgn="auto" latinLnBrk="1" hangingPunct="0">
              <a:spcBef>
                <a:spcPts val="0"/>
              </a:spcBef>
              <a:spcAft>
                <a:spcPts val="0"/>
              </a:spcAft>
              <a:defRPr/>
            </a:pPr>
            <a:r>
              <a:rPr lang="en-US" sz="1400" dirty="0">
                <a:latin typeface="Palatino"/>
                <a:ea typeface="Palatino"/>
                <a:cs typeface="Palatino"/>
                <a:sym typeface="Palatino"/>
              </a:rPr>
              <a:t>Terminology Symposium </a:t>
            </a:r>
            <a:r>
              <a:rPr lang="en-US" sz="1400" dirty="0" err="1">
                <a:latin typeface="Palatino"/>
                <a:ea typeface="Palatino"/>
                <a:cs typeface="Palatino"/>
                <a:sym typeface="Palatino"/>
              </a:rPr>
              <a:t>Zadar</a:t>
            </a:r>
            <a:r>
              <a:rPr lang="en-US" sz="1400" dirty="0">
                <a:latin typeface="Palatino"/>
                <a:ea typeface="Palatino"/>
                <a:cs typeface="Palatino"/>
                <a:sym typeface="Palatino"/>
              </a:rPr>
              <a:t>, 22-23 August 2014</a:t>
            </a:r>
            <a:endParaRPr lang="en-US" sz="1400" dirty="0">
              <a:latin typeface="Palatino"/>
              <a:ea typeface="Palatino"/>
              <a:cs typeface="Palatino"/>
              <a:sym typeface="Palatino"/>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04757" y="487607"/>
            <a:ext cx="12049803" cy="1781658"/>
          </a:xfrm>
          <a:ln w="12700">
            <a:miter lim="400000"/>
          </a:ln>
          <a:extLst/>
        </p:spPr>
        <p:txBody>
          <a:bodyPr rtlCol="0">
            <a:normAutofit fontScale="90000"/>
            <a:scene3d>
              <a:camera prst="orthographicFront"/>
              <a:lightRig rig="threePt" dir="t">
                <a:rot lat="0" lon="0" rev="4800000"/>
              </a:lightRig>
            </a:scene3d>
          </a:bodyPr>
          <a:lstStyle/>
          <a:p>
            <a:pPr eaLnBrk="1" fontAlgn="auto" hangingPunct="1">
              <a:spcAft>
                <a:spcPts val="0"/>
              </a:spcAft>
              <a:defRPr/>
            </a:pPr>
            <a:r>
              <a:rPr lang="sl-SI" dirty="0" smtClean="0">
                <a:solidFill>
                  <a:srgbClr val="AF3021"/>
                </a:solidFill>
                <a:ea typeface="+mj-ea"/>
                <a:sym typeface="Bodoni SvtyTwo ITC TT-Book"/>
              </a:rPr>
              <a:t>Extracting definitions from texts:</a:t>
            </a:r>
            <a:br>
              <a:rPr lang="sl-SI" dirty="0" smtClean="0">
                <a:solidFill>
                  <a:srgbClr val="AF3021"/>
                </a:solidFill>
                <a:ea typeface="+mj-ea"/>
                <a:sym typeface="Bodoni SvtyTwo ITC TT-Book"/>
              </a:rPr>
            </a:br>
            <a:r>
              <a:rPr lang="sl-SI" dirty="0" smtClean="0">
                <a:solidFill>
                  <a:srgbClr val="AF3021"/>
                </a:solidFill>
                <a:ea typeface="+mj-ea"/>
                <a:sym typeface="Bodoni SvtyTwo ITC TT-Book"/>
              </a:rPr>
              <a:t>2. Using automatic term recognition</a:t>
            </a:r>
            <a:endParaRPr lang="sl-SI" dirty="0">
              <a:solidFill>
                <a:srgbClr val="AF3021"/>
              </a:solidFill>
              <a:ea typeface="+mj-ea"/>
              <a:sym typeface="Bodoni SvtyTwo ITC TT-Book"/>
            </a:endParaRPr>
          </a:p>
        </p:txBody>
      </p:sp>
      <p:sp>
        <p:nvSpPr>
          <p:cNvPr id="3" name="Ograda vsebine 2"/>
          <p:cNvSpPr>
            <a:spLocks noGrp="1"/>
          </p:cNvSpPr>
          <p:nvPr>
            <p:ph idx="1"/>
          </p:nvPr>
        </p:nvSpPr>
        <p:spPr/>
        <p:txBody>
          <a:bodyPr>
            <a:normAutofit fontScale="92500" lnSpcReduction="20000"/>
          </a:bodyPr>
          <a:lstStyle/>
          <a:p>
            <a:pPr eaLnBrk="1" fontAlgn="auto" hangingPunct="1">
              <a:spcAft>
                <a:spcPts val="0"/>
              </a:spcAft>
              <a:buFont typeface="Zapf Dingbats"/>
              <a:buChar char="❖"/>
              <a:defRPr/>
            </a:pPr>
            <a:r>
              <a:rPr lang="sl-SI" sz="4300" dirty="0">
                <a:ea typeface="Palatino"/>
                <a:sym typeface="Palatino"/>
              </a:rPr>
              <a:t>The sentence is a definition candidate if:</a:t>
            </a:r>
          </a:p>
          <a:p>
            <a:pPr lvl="1" eaLnBrk="1" fontAlgn="auto" hangingPunct="1">
              <a:spcAft>
                <a:spcPts val="0"/>
              </a:spcAft>
              <a:buFont typeface="Zapf Dingbats"/>
              <a:buChar char="❖"/>
              <a:defRPr/>
            </a:pPr>
            <a:r>
              <a:rPr lang="sl-SI" sz="3700" dirty="0">
                <a:sym typeface="Palatino"/>
              </a:rPr>
              <a:t>t</a:t>
            </a:r>
            <a:r>
              <a:rPr lang="en-US" sz="3700" dirty="0">
                <a:sym typeface="Palatino"/>
              </a:rPr>
              <a:t>he sentence contains at least two</a:t>
            </a:r>
            <a:r>
              <a:rPr lang="sl-SI" sz="3700" dirty="0">
                <a:sym typeface="Palatino"/>
              </a:rPr>
              <a:t> </a:t>
            </a:r>
            <a:r>
              <a:rPr lang="en-US" sz="3700" dirty="0">
                <a:sym typeface="Palatino"/>
              </a:rPr>
              <a:t>domain-specific terms</a:t>
            </a:r>
            <a:r>
              <a:rPr lang="sl-SI" sz="3700" dirty="0">
                <a:sym typeface="Palatino"/>
              </a:rPr>
              <a:t> and the first term is in the nominative case</a:t>
            </a:r>
          </a:p>
          <a:p>
            <a:pPr lvl="1" eaLnBrk="1" fontAlgn="auto" hangingPunct="1">
              <a:spcAft>
                <a:spcPts val="0"/>
              </a:spcAft>
              <a:buFont typeface="Zapf Dingbats"/>
              <a:buChar char="❖"/>
              <a:defRPr/>
            </a:pPr>
            <a:endParaRPr lang="sl-SI" dirty="0">
              <a:sym typeface="Palatino"/>
            </a:endParaRPr>
          </a:p>
          <a:p>
            <a:pPr eaLnBrk="1" fontAlgn="auto" hangingPunct="1">
              <a:spcAft>
                <a:spcPts val="0"/>
              </a:spcAft>
              <a:buFont typeface="Wingdings 2" charset="0"/>
              <a:buNone/>
              <a:defRPr/>
            </a:pPr>
            <a:r>
              <a:rPr lang="sl-SI" sz="2800" dirty="0">
                <a:ea typeface="Palatino"/>
                <a:sym typeface="Palatino"/>
              </a:rPr>
              <a:t>&lt;term score=</a:t>
            </a:r>
            <a:r>
              <a:rPr lang="ja-JP" altLang="sl-SI" sz="2800" dirty="0">
                <a:ea typeface="Palatino"/>
                <a:sym typeface="Palatino"/>
              </a:rPr>
              <a:t>“</a:t>
            </a:r>
            <a:r>
              <a:rPr lang="sl-SI" sz="2800" dirty="0">
                <a:ea typeface="Palatino"/>
                <a:sym typeface="Palatino"/>
              </a:rPr>
              <a:t>80.45</a:t>
            </a:r>
            <a:r>
              <a:rPr lang="ja-JP" altLang="sl-SI" sz="2800" dirty="0">
                <a:ea typeface="Palatino"/>
                <a:sym typeface="Palatino"/>
              </a:rPr>
              <a:t>“</a:t>
            </a:r>
            <a:r>
              <a:rPr lang="sl-SI" sz="2800" dirty="0">
                <a:ea typeface="Palatino"/>
                <a:sym typeface="Palatino"/>
              </a:rPr>
              <a:t>&gt;</a:t>
            </a:r>
            <a:r>
              <a:rPr lang="sl-SI" sz="2800" b="1" dirty="0">
                <a:solidFill>
                  <a:srgbClr val="C64847"/>
                </a:solidFill>
                <a:ea typeface="Palatino"/>
                <a:sym typeface="Palatino"/>
              </a:rPr>
              <a:t>Ekvator</a:t>
            </a:r>
            <a:r>
              <a:rPr lang="sl-SI" sz="2800" dirty="0">
                <a:ea typeface="Palatino"/>
                <a:sym typeface="Palatino"/>
              </a:rPr>
              <a:t>&lt;/term&gt; je najdaljši vzporednik,</a:t>
            </a:r>
          </a:p>
          <a:p>
            <a:pPr eaLnBrk="1" fontAlgn="auto" hangingPunct="1">
              <a:spcAft>
                <a:spcPts val="0"/>
              </a:spcAft>
              <a:buFont typeface="Wingdings 2" charset="0"/>
              <a:buNone/>
              <a:defRPr/>
            </a:pPr>
            <a:r>
              <a:rPr lang="sl-SI" sz="2800" dirty="0">
                <a:ea typeface="Palatino"/>
                <a:sym typeface="Palatino"/>
              </a:rPr>
              <a:t>ki deli Zemljo na severno in &lt;term score=</a:t>
            </a:r>
            <a:r>
              <a:rPr lang="ja-JP" altLang="sl-SI" sz="2800" dirty="0">
                <a:ea typeface="Palatino"/>
                <a:sym typeface="Palatino"/>
              </a:rPr>
              <a:t>”</a:t>
            </a:r>
            <a:r>
              <a:rPr lang="sl-SI" sz="2800" dirty="0">
                <a:ea typeface="Palatino"/>
                <a:sym typeface="Palatino"/>
              </a:rPr>
              <a:t>43.21</a:t>
            </a:r>
            <a:r>
              <a:rPr lang="ja-JP" altLang="sl-SI" sz="2800" dirty="0">
                <a:ea typeface="Palatino"/>
                <a:sym typeface="Palatino"/>
              </a:rPr>
              <a:t>”</a:t>
            </a:r>
            <a:r>
              <a:rPr lang="sl-SI" sz="2800" dirty="0">
                <a:ea typeface="Palatino"/>
                <a:sym typeface="Palatino"/>
              </a:rPr>
              <a:t>&gt;</a:t>
            </a:r>
            <a:r>
              <a:rPr lang="sl-SI" sz="2800" b="1" dirty="0">
                <a:solidFill>
                  <a:srgbClr val="C64847"/>
                </a:solidFill>
                <a:ea typeface="Palatino"/>
                <a:sym typeface="Palatino"/>
              </a:rPr>
              <a:t>južno</a:t>
            </a:r>
          </a:p>
          <a:p>
            <a:pPr eaLnBrk="1" fontAlgn="auto" hangingPunct="1">
              <a:spcAft>
                <a:spcPts val="0"/>
              </a:spcAft>
              <a:buFont typeface="Wingdings 2" charset="0"/>
              <a:buNone/>
              <a:defRPr/>
            </a:pPr>
            <a:r>
              <a:rPr lang="sl-SI" sz="2800" b="1" dirty="0">
                <a:solidFill>
                  <a:srgbClr val="C64847"/>
                </a:solidFill>
                <a:ea typeface="Palatino"/>
                <a:sym typeface="Palatino"/>
              </a:rPr>
              <a:t>poloblo</a:t>
            </a:r>
            <a:r>
              <a:rPr lang="sl-SI" sz="2800" dirty="0">
                <a:ea typeface="Palatino"/>
                <a:sym typeface="Palatino"/>
              </a:rPr>
              <a:t>&lt;/term&gt;.</a:t>
            </a:r>
            <a:br>
              <a:rPr lang="sl-SI" sz="2800" dirty="0">
                <a:ea typeface="Palatino"/>
                <a:sym typeface="Palatino"/>
              </a:rPr>
            </a:br>
            <a:endParaRPr lang="sl-SI" sz="2800" dirty="0">
              <a:ea typeface="Palatino"/>
              <a:sym typeface="Palatino"/>
            </a:endParaRPr>
          </a:p>
          <a:p>
            <a:pPr eaLnBrk="1" fontAlgn="auto" hangingPunct="1">
              <a:spcAft>
                <a:spcPts val="0"/>
              </a:spcAft>
              <a:buFont typeface="Wingdings 2" charset="0"/>
              <a:buNone/>
              <a:defRPr/>
            </a:pPr>
            <a:r>
              <a:rPr lang="en-US" sz="2800" dirty="0">
                <a:ea typeface="Palatino"/>
                <a:sym typeface="Palatino"/>
              </a:rPr>
              <a:t>[The </a:t>
            </a:r>
            <a:r>
              <a:rPr lang="en-US" sz="2800" b="1" dirty="0">
                <a:solidFill>
                  <a:srgbClr val="C64847"/>
                </a:solidFill>
                <a:ea typeface="Palatino"/>
                <a:sym typeface="Palatino"/>
              </a:rPr>
              <a:t>Equator</a:t>
            </a:r>
            <a:r>
              <a:rPr lang="en-US" sz="2800" dirty="0">
                <a:ea typeface="Palatino"/>
                <a:sym typeface="Palatino"/>
              </a:rPr>
              <a:t> is the largest circle of latitude dividing the Earth</a:t>
            </a:r>
          </a:p>
          <a:p>
            <a:pPr eaLnBrk="1" fontAlgn="auto" hangingPunct="1">
              <a:spcAft>
                <a:spcPts val="0"/>
              </a:spcAft>
              <a:buFont typeface="Wingdings 2" charset="0"/>
              <a:buNone/>
              <a:defRPr/>
            </a:pPr>
            <a:r>
              <a:rPr lang="en-US" sz="2800" dirty="0">
                <a:ea typeface="Palatino"/>
                <a:sym typeface="Palatino"/>
              </a:rPr>
              <a:t>into the Northern and the </a:t>
            </a:r>
            <a:r>
              <a:rPr lang="en-US" sz="2800" b="1" dirty="0">
                <a:solidFill>
                  <a:srgbClr val="C64847"/>
                </a:solidFill>
                <a:ea typeface="Palatino"/>
                <a:sym typeface="Palatino"/>
              </a:rPr>
              <a:t>Southern</a:t>
            </a:r>
            <a:r>
              <a:rPr lang="en-US" sz="2800" dirty="0">
                <a:ea typeface="Palatino"/>
                <a:sym typeface="Palatino"/>
              </a:rPr>
              <a:t> </a:t>
            </a:r>
            <a:r>
              <a:rPr lang="en-US" sz="2800" b="1" dirty="0">
                <a:solidFill>
                  <a:srgbClr val="C64847"/>
                </a:solidFill>
                <a:ea typeface="Palatino"/>
                <a:sym typeface="Palatino"/>
              </a:rPr>
              <a:t>Hemispheres</a:t>
            </a:r>
            <a:r>
              <a:rPr lang="en-US" sz="2800" dirty="0">
                <a:ea typeface="Palatino"/>
                <a:sym typeface="Palatino"/>
              </a:rPr>
              <a:t>.]</a:t>
            </a:r>
            <a:r>
              <a:rPr lang="sl-SI" sz="2800" dirty="0">
                <a:ea typeface="Palatino"/>
                <a:sym typeface="Palatino"/>
              </a:rPr>
              <a:t> </a:t>
            </a:r>
          </a:p>
          <a:p>
            <a:pPr eaLnBrk="1" fontAlgn="auto" hangingPunct="1">
              <a:spcAft>
                <a:spcPts val="0"/>
              </a:spcAft>
              <a:buFont typeface="Zapf Dingbats"/>
              <a:buChar char="❖"/>
              <a:defRPr/>
            </a:pPr>
            <a:endParaRPr lang="sl-SI" dirty="0">
              <a:latin typeface="Corbel" charset="0"/>
              <a:ea typeface="Palatino"/>
              <a:sym typeface="Palatino"/>
            </a:endParaRPr>
          </a:p>
        </p:txBody>
      </p:sp>
      <p:sp>
        <p:nvSpPr>
          <p:cNvPr id="4" name="Footer Placeholder 3"/>
          <p:cNvSpPr>
            <a:spLocks noGrp="1"/>
          </p:cNvSpPr>
          <p:nvPr>
            <p:ph type="ftr" sz="quarter" idx="11"/>
          </p:nvPr>
        </p:nvSpPr>
        <p:spPr/>
        <p:txBody>
          <a:bodyPr rtlCol="0"/>
          <a:lstStyle/>
          <a:p>
            <a:pPr fontAlgn="auto">
              <a:spcBef>
                <a:spcPts val="0"/>
              </a:spcBef>
              <a:spcAft>
                <a:spcPts val="0"/>
              </a:spcAft>
              <a:defRPr/>
            </a:pPr>
            <a:r>
              <a:rPr lang="en-US" kern="0">
                <a:solidFill>
                  <a:schemeClr val="tx1">
                    <a:tint val="75000"/>
                  </a:schemeClr>
                </a:solidFill>
                <a:latin typeface="Palatino"/>
                <a:ea typeface="Palatino"/>
                <a:cs typeface="Palatino"/>
                <a:sym typeface="Palatino"/>
              </a:rPr>
              <a:t>TS</a:t>
            </a:r>
            <a:endParaRPr lang="sl-SI" kern="0">
              <a:solidFill>
                <a:schemeClr val="tx1">
                  <a:tint val="75000"/>
                </a:schemeClr>
              </a:solidFill>
              <a:latin typeface="Palatino"/>
              <a:ea typeface="Palatino"/>
              <a:cs typeface="Palatino"/>
              <a:sym typeface="Palatino"/>
            </a:endParaRPr>
          </a:p>
        </p:txBody>
      </p:sp>
      <p:sp>
        <p:nvSpPr>
          <p:cNvPr id="5" name="TextBox 4"/>
          <p:cNvSpPr txBox="1"/>
          <p:nvPr/>
        </p:nvSpPr>
        <p:spPr>
          <a:xfrm>
            <a:off x="4332288" y="9263063"/>
            <a:ext cx="4168775" cy="3190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fontAlgn="auto" latinLnBrk="1" hangingPunct="0">
              <a:spcBef>
                <a:spcPts val="0"/>
              </a:spcBef>
              <a:spcAft>
                <a:spcPts val="0"/>
              </a:spcAft>
              <a:defRPr/>
            </a:pPr>
            <a:r>
              <a:rPr lang="en-US" sz="1400" dirty="0">
                <a:latin typeface="Palatino"/>
                <a:ea typeface="Palatino"/>
                <a:cs typeface="Palatino"/>
                <a:sym typeface="Palatino"/>
              </a:rPr>
              <a:t>Terminology Symposium </a:t>
            </a:r>
            <a:r>
              <a:rPr lang="en-US" sz="1400" dirty="0" err="1">
                <a:latin typeface="Palatino"/>
                <a:ea typeface="Palatino"/>
                <a:cs typeface="Palatino"/>
                <a:sym typeface="Palatino"/>
              </a:rPr>
              <a:t>Zadar</a:t>
            </a:r>
            <a:r>
              <a:rPr lang="en-US" sz="1400" dirty="0">
                <a:latin typeface="Palatino"/>
                <a:ea typeface="Palatino"/>
                <a:cs typeface="Palatino"/>
                <a:sym typeface="Palatino"/>
              </a:rPr>
              <a:t>, 22-23 August 2014</a:t>
            </a:r>
            <a:endParaRPr lang="en-US" sz="1400" dirty="0">
              <a:latin typeface="Palatino"/>
              <a:ea typeface="Palatino"/>
              <a:cs typeface="Palatino"/>
              <a:sym typeface="Palatino"/>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50240" y="440571"/>
            <a:ext cx="11704320" cy="1781658"/>
          </a:xfrm>
          <a:ln w="12700">
            <a:miter lim="400000"/>
          </a:ln>
          <a:extLst/>
        </p:spPr>
        <p:txBody>
          <a:bodyPr rtlCol="0">
            <a:normAutofit fontScale="90000"/>
            <a:scene3d>
              <a:camera prst="orthographicFront"/>
              <a:lightRig rig="threePt" dir="t">
                <a:rot lat="0" lon="0" rev="4800000"/>
              </a:lightRig>
            </a:scene3d>
          </a:bodyPr>
          <a:lstStyle/>
          <a:p>
            <a:pPr eaLnBrk="1" fontAlgn="auto" hangingPunct="1">
              <a:spcAft>
                <a:spcPts val="0"/>
              </a:spcAft>
              <a:defRPr/>
            </a:pPr>
            <a:r>
              <a:rPr lang="sl-SI" dirty="0" smtClean="0">
                <a:solidFill>
                  <a:srgbClr val="AF3021"/>
                </a:solidFill>
                <a:ea typeface="+mj-ea"/>
                <a:sym typeface="Bodoni SvtyTwo ITC TT-Book"/>
              </a:rPr>
              <a:t>Extracting definitions from texts:</a:t>
            </a:r>
            <a:br>
              <a:rPr lang="sl-SI" dirty="0" smtClean="0">
                <a:solidFill>
                  <a:srgbClr val="AF3021"/>
                </a:solidFill>
                <a:ea typeface="+mj-ea"/>
                <a:sym typeface="Bodoni SvtyTwo ITC TT-Book"/>
              </a:rPr>
            </a:br>
            <a:r>
              <a:rPr lang="sl-SI" dirty="0" smtClean="0">
                <a:solidFill>
                  <a:srgbClr val="AF3021"/>
                </a:solidFill>
                <a:ea typeface="+mj-ea"/>
                <a:sym typeface="Bodoni SvtyTwo ITC TT-Book"/>
              </a:rPr>
              <a:t>3. Using patterns</a:t>
            </a:r>
            <a:endParaRPr lang="sl-SI" dirty="0">
              <a:solidFill>
                <a:srgbClr val="AF3021"/>
              </a:solidFill>
              <a:ea typeface="+mj-ea"/>
              <a:sym typeface="Bodoni SvtyTwo ITC TT-Book"/>
            </a:endParaRPr>
          </a:p>
        </p:txBody>
      </p:sp>
      <p:sp>
        <p:nvSpPr>
          <p:cNvPr id="3" name="Ograda vsebine 2"/>
          <p:cNvSpPr>
            <a:spLocks noGrp="1"/>
          </p:cNvSpPr>
          <p:nvPr>
            <p:ph idx="1"/>
          </p:nvPr>
        </p:nvSpPr>
        <p:spPr/>
        <p:txBody>
          <a:bodyPr>
            <a:normAutofit fontScale="92500" lnSpcReduction="20000"/>
          </a:bodyPr>
          <a:lstStyle/>
          <a:p>
            <a:pPr marL="623137" lvl="1" indent="-453807" eaLnBrk="1" fontAlgn="auto" hangingPunct="1">
              <a:spcBef>
                <a:spcPct val="0"/>
              </a:spcBef>
              <a:spcAft>
                <a:spcPts val="0"/>
              </a:spcAft>
              <a:buClr>
                <a:schemeClr val="accent1"/>
              </a:buClr>
              <a:buSzPct val="80000"/>
              <a:buFont typeface="Wingdings 2" charset="0"/>
              <a:buChar char=""/>
              <a:defRPr/>
            </a:pPr>
            <a:endParaRPr lang="sl-SI" sz="4300" dirty="0" smtClean="0">
              <a:latin typeface="Corbel" charset="0"/>
              <a:sym typeface="Palatino"/>
            </a:endParaRPr>
          </a:p>
          <a:p>
            <a:pPr marL="623137" lvl="1" indent="-453807" eaLnBrk="1" fontAlgn="auto" hangingPunct="1">
              <a:spcBef>
                <a:spcPct val="0"/>
              </a:spcBef>
              <a:spcAft>
                <a:spcPts val="0"/>
              </a:spcAft>
              <a:buClr>
                <a:schemeClr val="accent1"/>
              </a:buClr>
              <a:buSzPct val="80000"/>
              <a:buFont typeface="Wingdings 2" charset="0"/>
              <a:buChar char=""/>
              <a:defRPr/>
            </a:pPr>
            <a:endParaRPr lang="sl-SI" sz="4300" dirty="0">
              <a:latin typeface="Corbel" charset="0"/>
              <a:sym typeface="Palatino"/>
            </a:endParaRPr>
          </a:p>
          <a:p>
            <a:pPr marL="623137" lvl="1" indent="-453807" eaLnBrk="1" fontAlgn="auto" hangingPunct="1">
              <a:spcBef>
                <a:spcPct val="0"/>
              </a:spcBef>
              <a:spcAft>
                <a:spcPts val="0"/>
              </a:spcAft>
              <a:buClr>
                <a:schemeClr val="accent1"/>
              </a:buClr>
              <a:buSzPct val="80000"/>
              <a:buFont typeface="Wingdings 2" charset="0"/>
              <a:buChar char=""/>
              <a:defRPr/>
            </a:pPr>
            <a:endParaRPr lang="sl-SI" sz="4300" dirty="0" smtClean="0">
              <a:latin typeface="Corbel" charset="0"/>
              <a:sym typeface="Palatino"/>
            </a:endParaRPr>
          </a:p>
          <a:p>
            <a:pPr marL="623137" lvl="1" indent="-453807" eaLnBrk="1" fontAlgn="auto" hangingPunct="1">
              <a:spcBef>
                <a:spcPct val="0"/>
              </a:spcBef>
              <a:spcAft>
                <a:spcPts val="0"/>
              </a:spcAft>
              <a:buClr>
                <a:schemeClr val="accent1"/>
              </a:buClr>
              <a:buSzPct val="80000"/>
              <a:buFont typeface="Wingdings 2" charset="0"/>
              <a:buChar char=""/>
              <a:defRPr/>
            </a:pPr>
            <a:r>
              <a:rPr lang="sl-SI" sz="4300" dirty="0" smtClean="0">
                <a:latin typeface="Corbel" charset="0"/>
                <a:sym typeface="Palatino"/>
              </a:rPr>
              <a:t>The </a:t>
            </a:r>
            <a:r>
              <a:rPr lang="sl-SI" sz="4300" dirty="0">
                <a:latin typeface="Corbel" charset="0"/>
                <a:sym typeface="Palatino"/>
              </a:rPr>
              <a:t>sentence is a definition candidate if:</a:t>
            </a:r>
          </a:p>
          <a:p>
            <a:pPr marL="623137" lvl="1" indent="-453807" eaLnBrk="1" fontAlgn="auto" hangingPunct="1">
              <a:spcAft>
                <a:spcPts val="0"/>
              </a:spcAft>
              <a:buFont typeface="Zapf Dingbats"/>
              <a:buChar char="❖"/>
              <a:defRPr/>
            </a:pPr>
            <a:r>
              <a:rPr lang="sl-SI" sz="3700" dirty="0">
                <a:latin typeface="Corbel" charset="0"/>
                <a:sym typeface="Palatino"/>
              </a:rPr>
              <a:t>t</a:t>
            </a:r>
            <a:r>
              <a:rPr lang="en-US" sz="3700" dirty="0">
                <a:latin typeface="Corbel" charset="0"/>
                <a:sym typeface="Palatino"/>
              </a:rPr>
              <a:t>he sentence contains a defining</a:t>
            </a:r>
            <a:r>
              <a:rPr lang="sl-SI" sz="3700" dirty="0">
                <a:latin typeface="Corbel" charset="0"/>
                <a:sym typeface="Palatino"/>
              </a:rPr>
              <a:t> morphosyntactic pattern </a:t>
            </a:r>
            <a:r>
              <a:rPr lang="sl-SI" sz="3700" i="1" dirty="0">
                <a:latin typeface="Corbel" charset="0"/>
                <a:sym typeface="Palatino"/>
              </a:rPr>
              <a:t>(NP[nominative] is_a NP [nominative]).</a:t>
            </a:r>
          </a:p>
          <a:p>
            <a:pPr marL="623137" lvl="1" indent="-453807" eaLnBrk="1" fontAlgn="auto" hangingPunct="1">
              <a:spcAft>
                <a:spcPts val="0"/>
              </a:spcAft>
              <a:buFont typeface="Zapf Dingbats"/>
              <a:buChar char="❖"/>
              <a:defRPr/>
            </a:pPr>
            <a:endParaRPr lang="sl-SI" sz="3700" i="1" dirty="0">
              <a:latin typeface="Corbel" charset="0"/>
              <a:sym typeface="Palatino"/>
            </a:endParaRPr>
          </a:p>
          <a:p>
            <a:pPr indent="6774" eaLnBrk="1" fontAlgn="auto" hangingPunct="1">
              <a:spcAft>
                <a:spcPts val="0"/>
              </a:spcAft>
              <a:buFont typeface="Zapf Dingbats"/>
              <a:buNone/>
              <a:defRPr/>
            </a:pPr>
            <a:r>
              <a:rPr lang="sl-SI" sz="2800" dirty="0">
                <a:latin typeface="Corbel" charset="0"/>
                <a:ea typeface="Palatino"/>
                <a:sym typeface="Palatino"/>
              </a:rPr>
              <a:t>    </a:t>
            </a:r>
            <a:r>
              <a:rPr lang="sl-SI" sz="2800" b="1" i="1" dirty="0">
                <a:solidFill>
                  <a:srgbClr val="C64847"/>
                </a:solidFill>
                <a:latin typeface="Corbel" charset="0"/>
                <a:ea typeface="Palatino"/>
                <a:sym typeface="Palatino"/>
              </a:rPr>
              <a:t>NP   is_a                    NP</a:t>
            </a:r>
            <a:br>
              <a:rPr lang="sl-SI" sz="2800" b="1" i="1" dirty="0">
                <a:solidFill>
                  <a:srgbClr val="C64847"/>
                </a:solidFill>
                <a:latin typeface="Corbel" charset="0"/>
                <a:ea typeface="Palatino"/>
                <a:sym typeface="Palatino"/>
              </a:rPr>
            </a:br>
            <a:r>
              <a:rPr lang="sl-SI" sz="2800" b="1" dirty="0">
                <a:solidFill>
                  <a:srgbClr val="C64847"/>
                </a:solidFill>
                <a:latin typeface="Corbel" charset="0"/>
                <a:ea typeface="Palatino"/>
                <a:sym typeface="Palatino"/>
              </a:rPr>
              <a:t>Celica</a:t>
            </a:r>
            <a:r>
              <a:rPr lang="sl-SI" sz="2800" dirty="0">
                <a:latin typeface="Corbel" charset="0"/>
                <a:ea typeface="Palatino"/>
                <a:sym typeface="Palatino"/>
              </a:rPr>
              <a:t> je </a:t>
            </a:r>
            <a:r>
              <a:rPr lang="sl-SI" sz="2800" b="1" dirty="0">
                <a:solidFill>
                  <a:srgbClr val="C64847"/>
                </a:solidFill>
                <a:latin typeface="Corbel" charset="0"/>
                <a:ea typeface="Palatino"/>
                <a:sym typeface="Palatino"/>
              </a:rPr>
              <a:t>strukturna in funkcionalna enota </a:t>
            </a:r>
            <a:r>
              <a:rPr lang="sl-SI" sz="2800" dirty="0">
                <a:latin typeface="Corbel" charset="0"/>
                <a:ea typeface="Palatino"/>
                <a:sym typeface="Palatino"/>
              </a:rPr>
              <a:t>vseh živih organizmov.</a:t>
            </a:r>
            <a:br>
              <a:rPr lang="sl-SI" sz="2800" dirty="0">
                <a:latin typeface="Corbel" charset="0"/>
                <a:ea typeface="Palatino"/>
                <a:sym typeface="Palatino"/>
              </a:rPr>
            </a:br>
            <a:endParaRPr lang="sl-SI" sz="2800" dirty="0">
              <a:latin typeface="Corbel" charset="0"/>
              <a:ea typeface="Palatino"/>
              <a:sym typeface="Palatino"/>
            </a:endParaRPr>
          </a:p>
          <a:p>
            <a:pPr indent="6774" eaLnBrk="1" fontAlgn="auto" hangingPunct="1">
              <a:spcAft>
                <a:spcPts val="0"/>
              </a:spcAft>
              <a:buFont typeface="Zapf Dingbats"/>
              <a:buNone/>
              <a:defRPr/>
            </a:pPr>
            <a:r>
              <a:rPr lang="en-US" sz="2800" dirty="0">
                <a:latin typeface="Corbel" charset="0"/>
                <a:ea typeface="Palatino"/>
                <a:sym typeface="Palatino"/>
              </a:rPr>
              <a:t>[A </a:t>
            </a:r>
            <a:r>
              <a:rPr lang="en-US" sz="2800" b="1" dirty="0">
                <a:solidFill>
                  <a:srgbClr val="C64847"/>
                </a:solidFill>
                <a:latin typeface="Corbel" charset="0"/>
                <a:ea typeface="Palatino"/>
                <a:sym typeface="Palatino"/>
              </a:rPr>
              <a:t>cell</a:t>
            </a:r>
            <a:r>
              <a:rPr lang="en-US" sz="2800" dirty="0">
                <a:latin typeface="Corbel" charset="0"/>
                <a:ea typeface="Palatino"/>
                <a:sym typeface="Palatino"/>
              </a:rPr>
              <a:t> is a </a:t>
            </a:r>
            <a:r>
              <a:rPr lang="en-US" sz="2800" b="1" dirty="0">
                <a:solidFill>
                  <a:srgbClr val="C64847"/>
                </a:solidFill>
                <a:latin typeface="Corbel" charset="0"/>
                <a:ea typeface="Palatino"/>
                <a:sym typeface="Palatino"/>
              </a:rPr>
              <a:t>structural and functional unit</a:t>
            </a:r>
            <a:r>
              <a:rPr lang="en-US" sz="2800" dirty="0">
                <a:latin typeface="Corbel" charset="0"/>
                <a:ea typeface="Palatino"/>
                <a:sym typeface="Palatino"/>
              </a:rPr>
              <a:t> of all living</a:t>
            </a:r>
            <a:r>
              <a:rPr lang="sl-SI" sz="2800" dirty="0">
                <a:latin typeface="Corbel" charset="0"/>
                <a:ea typeface="Palatino"/>
                <a:sym typeface="Palatino"/>
              </a:rPr>
              <a:t> organisms.]</a:t>
            </a:r>
          </a:p>
          <a:p>
            <a:pPr indent="6774" eaLnBrk="1" fontAlgn="auto" hangingPunct="1">
              <a:spcAft>
                <a:spcPts val="0"/>
              </a:spcAft>
              <a:buFont typeface="Zapf Dingbats"/>
              <a:buNone/>
              <a:defRPr/>
            </a:pPr>
            <a:endParaRPr lang="sl-SI" dirty="0">
              <a:latin typeface="Corbel" charset="0"/>
              <a:ea typeface="Palatino"/>
              <a:sym typeface="Palatino"/>
            </a:endParaRPr>
          </a:p>
          <a:p>
            <a:pPr indent="6774" eaLnBrk="1" fontAlgn="auto" hangingPunct="1">
              <a:spcAft>
                <a:spcPts val="0"/>
              </a:spcAft>
              <a:buFont typeface="Zapf Dingbats"/>
              <a:buNone/>
              <a:defRPr/>
            </a:pPr>
            <a:endParaRPr lang="sl-SI" dirty="0">
              <a:latin typeface="Corbel" charset="0"/>
              <a:ea typeface="Palatino"/>
              <a:sym typeface="Palatino"/>
            </a:endParaRPr>
          </a:p>
          <a:p>
            <a:pPr indent="6774" eaLnBrk="1" fontAlgn="auto" hangingPunct="1">
              <a:spcAft>
                <a:spcPts val="0"/>
              </a:spcAft>
              <a:buFont typeface="Zapf Dingbats"/>
              <a:buNone/>
              <a:defRPr/>
            </a:pPr>
            <a:endParaRPr lang="sl-SI" dirty="0">
              <a:latin typeface="Corbel" charset="0"/>
              <a:ea typeface="Palatino"/>
              <a:sym typeface="Palatino"/>
            </a:endParaRPr>
          </a:p>
        </p:txBody>
      </p:sp>
      <p:sp>
        <p:nvSpPr>
          <p:cNvPr id="4" name="Footer Placeholder 3"/>
          <p:cNvSpPr>
            <a:spLocks noGrp="1"/>
          </p:cNvSpPr>
          <p:nvPr>
            <p:ph type="ftr" sz="quarter" idx="11"/>
          </p:nvPr>
        </p:nvSpPr>
        <p:spPr/>
        <p:txBody>
          <a:bodyPr rtlCol="0"/>
          <a:lstStyle/>
          <a:p>
            <a:pPr fontAlgn="auto">
              <a:spcBef>
                <a:spcPts val="0"/>
              </a:spcBef>
              <a:spcAft>
                <a:spcPts val="0"/>
              </a:spcAft>
              <a:defRPr/>
            </a:pPr>
            <a:r>
              <a:rPr lang="en-US" kern="0">
                <a:solidFill>
                  <a:schemeClr val="tx1">
                    <a:tint val="75000"/>
                  </a:schemeClr>
                </a:solidFill>
                <a:latin typeface="Palatino"/>
                <a:ea typeface="Palatino"/>
                <a:cs typeface="Palatino"/>
                <a:sym typeface="Palatino"/>
              </a:rPr>
              <a:t>TS</a:t>
            </a:r>
            <a:endParaRPr lang="sl-SI" kern="0">
              <a:solidFill>
                <a:schemeClr val="tx1">
                  <a:tint val="75000"/>
                </a:schemeClr>
              </a:solidFill>
              <a:latin typeface="Palatino"/>
              <a:ea typeface="Palatino"/>
              <a:cs typeface="Palatino"/>
              <a:sym typeface="Palatino"/>
            </a:endParaRPr>
          </a:p>
        </p:txBody>
      </p:sp>
      <p:sp>
        <p:nvSpPr>
          <p:cNvPr id="5" name="TextBox 4"/>
          <p:cNvSpPr txBox="1"/>
          <p:nvPr/>
        </p:nvSpPr>
        <p:spPr>
          <a:xfrm>
            <a:off x="4332288" y="9263063"/>
            <a:ext cx="4168775" cy="3190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fontAlgn="auto" latinLnBrk="1" hangingPunct="0">
              <a:spcBef>
                <a:spcPts val="0"/>
              </a:spcBef>
              <a:spcAft>
                <a:spcPts val="0"/>
              </a:spcAft>
              <a:defRPr/>
            </a:pPr>
            <a:r>
              <a:rPr lang="en-US" sz="1400" dirty="0">
                <a:latin typeface="Palatino"/>
                <a:ea typeface="Palatino"/>
                <a:cs typeface="Palatino"/>
                <a:sym typeface="Palatino"/>
              </a:rPr>
              <a:t>Terminology Symposium </a:t>
            </a:r>
            <a:r>
              <a:rPr lang="en-US" sz="1400" dirty="0" err="1">
                <a:latin typeface="Palatino"/>
                <a:ea typeface="Palatino"/>
                <a:cs typeface="Palatino"/>
                <a:sym typeface="Palatino"/>
              </a:rPr>
              <a:t>Zadar</a:t>
            </a:r>
            <a:r>
              <a:rPr lang="en-US" sz="1400" dirty="0">
                <a:latin typeface="Palatino"/>
                <a:ea typeface="Palatino"/>
                <a:cs typeface="Palatino"/>
                <a:sym typeface="Palatino"/>
              </a:rPr>
              <a:t>, 22-23 August 2014</a:t>
            </a:r>
            <a:endParaRPr lang="en-US" sz="1400" dirty="0">
              <a:latin typeface="Palatino"/>
              <a:ea typeface="Palatino"/>
              <a:cs typeface="Palatino"/>
              <a:sym typeface="Palatino"/>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a:ln w="12700">
            <a:miter lim="400000"/>
          </a:ln>
          <a:extLst/>
        </p:spPr>
        <p:txBody>
          <a:bodyPr rtlCol="0">
            <a:normAutofit/>
            <a:scene3d>
              <a:camera prst="orthographicFront"/>
              <a:lightRig rig="threePt" dir="t">
                <a:rot lat="0" lon="0" rev="4800000"/>
              </a:lightRig>
            </a:scene3d>
          </a:bodyPr>
          <a:lstStyle/>
          <a:p>
            <a:pPr eaLnBrk="1" fontAlgn="auto" hangingPunct="1">
              <a:spcAft>
                <a:spcPts val="0"/>
              </a:spcAft>
              <a:defRPr/>
            </a:pPr>
            <a:r>
              <a:rPr lang="sl-SI" dirty="0" smtClean="0">
                <a:solidFill>
                  <a:srgbClr val="AF3021"/>
                </a:solidFill>
                <a:ea typeface="+mj-ea"/>
                <a:sym typeface="Bodoni SvtyTwo ITC TT-Book"/>
              </a:rPr>
              <a:t>Classification accuracy </a:t>
            </a:r>
            <a:endParaRPr lang="sl-SI" dirty="0">
              <a:solidFill>
                <a:srgbClr val="AF3021"/>
              </a:solidFill>
              <a:ea typeface="+mj-ea"/>
              <a:sym typeface="Bodoni SvtyTwo ITC TT-Book"/>
            </a:endParaRPr>
          </a:p>
        </p:txBody>
      </p:sp>
      <p:graphicFrame>
        <p:nvGraphicFramePr>
          <p:cNvPr id="7" name="Ograda vsebine 6"/>
          <p:cNvGraphicFramePr>
            <a:graphicFrameLocks noGrp="1"/>
          </p:cNvGraphicFramePr>
          <p:nvPr>
            <p:ph idx="1"/>
          </p:nvPr>
        </p:nvGraphicFramePr>
        <p:xfrm>
          <a:off x="650875" y="2947988"/>
          <a:ext cx="11703050" cy="2108200"/>
        </p:xfrm>
        <a:graphic>
          <a:graphicData uri="http://schemas.openxmlformats.org/drawingml/2006/table">
            <a:tbl>
              <a:tblPr firstRow="1" bandRow="1">
                <a:tableStyleId>{5C22544A-7EE6-4342-B048-85BDC9FD1C3A}</a:tableStyleId>
              </a:tblPr>
              <a:tblGrid>
                <a:gridCol w="4022910"/>
                <a:gridCol w="2438152"/>
                <a:gridCol w="2316225"/>
                <a:gridCol w="2925763"/>
              </a:tblGrid>
              <a:tr h="527050">
                <a:tc>
                  <a:txBody>
                    <a:bodyPr/>
                    <a:lstStyle/>
                    <a:p>
                      <a:endParaRPr lang="sl-SI" sz="2600" dirty="0"/>
                    </a:p>
                  </a:txBody>
                  <a:tcPr marL="130034" marR="130034" marT="64979" marB="64979"/>
                </a:tc>
                <a:tc>
                  <a:txBody>
                    <a:bodyPr/>
                    <a:lstStyle/>
                    <a:p>
                      <a:r>
                        <a:rPr lang="sl-SI" sz="2600" err="1" smtClean="0"/>
                        <a:t>sloWNet</a:t>
                      </a:r>
                      <a:endParaRPr lang="sl-SI" sz="2600"/>
                    </a:p>
                  </a:txBody>
                  <a:tcPr marL="130034" marR="130034" marT="64979" marB="64979"/>
                </a:tc>
                <a:tc>
                  <a:txBody>
                    <a:bodyPr/>
                    <a:lstStyle/>
                    <a:p>
                      <a:r>
                        <a:rPr lang="sl-SI" sz="2600" smtClean="0"/>
                        <a:t>ATR</a:t>
                      </a:r>
                      <a:endParaRPr lang="sl-SI" sz="2600"/>
                    </a:p>
                  </a:txBody>
                  <a:tcPr marL="130034" marR="130034" marT="64979" marB="64979"/>
                </a:tc>
                <a:tc>
                  <a:txBody>
                    <a:bodyPr/>
                    <a:lstStyle/>
                    <a:p>
                      <a:r>
                        <a:rPr lang="sl-SI" sz="2600" err="1" smtClean="0"/>
                        <a:t>Patterns</a:t>
                      </a:r>
                      <a:endParaRPr lang="sl-SI" sz="2600"/>
                    </a:p>
                  </a:txBody>
                  <a:tcPr marL="130034" marR="130034" marT="64979" marB="64979"/>
                </a:tc>
              </a:tr>
              <a:tr h="527050">
                <a:tc>
                  <a:txBody>
                    <a:bodyPr/>
                    <a:lstStyle/>
                    <a:p>
                      <a:r>
                        <a:rPr lang="sl-SI" sz="2600" smtClean="0"/>
                        <a:t>MERGED + J48</a:t>
                      </a:r>
                      <a:endParaRPr lang="sl-SI" sz="2600"/>
                    </a:p>
                  </a:txBody>
                  <a:tcPr marL="130034" marR="130034" marT="64979" marB="64979"/>
                </a:tc>
                <a:tc>
                  <a:txBody>
                    <a:bodyPr/>
                    <a:lstStyle/>
                    <a:p>
                      <a:r>
                        <a:rPr lang="sl-SI" sz="2600" smtClean="0"/>
                        <a:t>61.76%</a:t>
                      </a:r>
                      <a:endParaRPr lang="sl-SI" sz="2600"/>
                    </a:p>
                  </a:txBody>
                  <a:tcPr marL="130034" marR="130034" marT="64979" marB="64979"/>
                </a:tc>
                <a:tc>
                  <a:txBody>
                    <a:bodyPr/>
                    <a:lstStyle/>
                    <a:p>
                      <a:r>
                        <a:rPr lang="sl-SI" sz="2600" smtClean="0"/>
                        <a:t>69.79%</a:t>
                      </a:r>
                      <a:endParaRPr lang="sl-SI" sz="2600"/>
                    </a:p>
                  </a:txBody>
                  <a:tcPr marL="130034" marR="130034" marT="64979" marB="64979"/>
                </a:tc>
                <a:tc>
                  <a:txBody>
                    <a:bodyPr/>
                    <a:lstStyle/>
                    <a:p>
                      <a:r>
                        <a:rPr lang="sl-SI" sz="2600" b="1" smtClean="0"/>
                        <a:t>69.45</a:t>
                      </a:r>
                      <a:r>
                        <a:rPr lang="sl-SI" sz="2600" smtClean="0"/>
                        <a:t>%</a:t>
                      </a:r>
                      <a:endParaRPr lang="sl-SI" sz="2600"/>
                    </a:p>
                  </a:txBody>
                  <a:tcPr marL="130034" marR="130034" marT="64979" marB="64979"/>
                </a:tc>
              </a:tr>
              <a:tr h="527050">
                <a:tc>
                  <a:txBody>
                    <a:bodyPr/>
                    <a:lstStyle/>
                    <a:p>
                      <a:r>
                        <a:rPr lang="sl-SI" sz="2600" smtClean="0"/>
                        <a:t>MERGED_</a:t>
                      </a:r>
                      <a:r>
                        <a:rPr lang="sl-SI" sz="2600" err="1" smtClean="0"/>
                        <a:t>bin</a:t>
                      </a:r>
                      <a:r>
                        <a:rPr lang="sl-SI" sz="2600" smtClean="0"/>
                        <a:t> +</a:t>
                      </a:r>
                      <a:r>
                        <a:rPr lang="sl-SI" sz="2600" baseline="0" smtClean="0"/>
                        <a:t> J48</a:t>
                      </a:r>
                      <a:endParaRPr lang="sl-SI" sz="2600"/>
                    </a:p>
                  </a:txBody>
                  <a:tcPr marL="130034" marR="130034" marT="64979" marB="64979"/>
                </a:tc>
                <a:tc>
                  <a:txBody>
                    <a:bodyPr/>
                    <a:lstStyle/>
                    <a:p>
                      <a:r>
                        <a:rPr lang="sl-SI" sz="2600" b="1" smtClean="0"/>
                        <a:t>66.67</a:t>
                      </a:r>
                      <a:r>
                        <a:rPr lang="sl-SI" sz="2600" smtClean="0"/>
                        <a:t>%</a:t>
                      </a:r>
                      <a:endParaRPr lang="sl-SI" sz="2600"/>
                    </a:p>
                  </a:txBody>
                  <a:tcPr marL="130034" marR="130034" marT="64979" marB="64979"/>
                </a:tc>
                <a:tc>
                  <a:txBody>
                    <a:bodyPr/>
                    <a:lstStyle/>
                    <a:p>
                      <a:r>
                        <a:rPr lang="sl-SI" sz="2600" b="1" smtClean="0"/>
                        <a:t>71.06</a:t>
                      </a:r>
                      <a:r>
                        <a:rPr lang="sl-SI" sz="2600" smtClean="0"/>
                        <a:t>%</a:t>
                      </a:r>
                      <a:endParaRPr lang="sl-SI" sz="2600"/>
                    </a:p>
                  </a:txBody>
                  <a:tcPr marL="130034" marR="130034" marT="64979" marB="64979"/>
                </a:tc>
                <a:tc>
                  <a:txBody>
                    <a:bodyPr/>
                    <a:lstStyle/>
                    <a:p>
                      <a:r>
                        <a:rPr lang="sl-SI" sz="2600" smtClean="0"/>
                        <a:t>63.9%</a:t>
                      </a:r>
                      <a:endParaRPr lang="sl-SI" sz="2600"/>
                    </a:p>
                  </a:txBody>
                  <a:tcPr marL="130034" marR="130034" marT="64979" marB="64979"/>
                </a:tc>
              </a:tr>
              <a:tr h="527050">
                <a:tc>
                  <a:txBody>
                    <a:bodyPr/>
                    <a:lstStyle/>
                    <a:p>
                      <a:r>
                        <a:rPr lang="sl-SI" sz="2600" smtClean="0"/>
                        <a:t>ORIG_</a:t>
                      </a:r>
                      <a:r>
                        <a:rPr lang="sl-SI" sz="2600" err="1" smtClean="0"/>
                        <a:t>bin</a:t>
                      </a:r>
                      <a:r>
                        <a:rPr lang="sl-SI" sz="2600" smtClean="0"/>
                        <a:t> + J48</a:t>
                      </a:r>
                      <a:endParaRPr lang="sl-SI" sz="2600"/>
                    </a:p>
                  </a:txBody>
                  <a:tcPr marL="130034" marR="130034" marT="64979" marB="64979"/>
                </a:tc>
                <a:tc>
                  <a:txBody>
                    <a:bodyPr/>
                    <a:lstStyle/>
                    <a:p>
                      <a:r>
                        <a:rPr lang="sl-SI" sz="2600" smtClean="0"/>
                        <a:t>63.72%</a:t>
                      </a:r>
                      <a:endParaRPr lang="sl-SI" sz="2600"/>
                    </a:p>
                  </a:txBody>
                  <a:tcPr marL="130034" marR="130034" marT="64979" marB="64979"/>
                </a:tc>
                <a:tc>
                  <a:txBody>
                    <a:bodyPr/>
                    <a:lstStyle/>
                    <a:p>
                      <a:r>
                        <a:rPr lang="sl-SI" sz="2600" smtClean="0"/>
                        <a:t>65.98%</a:t>
                      </a:r>
                      <a:endParaRPr lang="sl-SI" sz="2600"/>
                    </a:p>
                  </a:txBody>
                  <a:tcPr marL="130034" marR="130034" marT="64979" marB="64979"/>
                </a:tc>
                <a:tc>
                  <a:txBody>
                    <a:bodyPr/>
                    <a:lstStyle/>
                    <a:p>
                      <a:r>
                        <a:rPr lang="sl-SI" sz="2600" dirty="0" smtClean="0"/>
                        <a:t>62.7%</a:t>
                      </a:r>
                      <a:endParaRPr lang="sl-SI" sz="2600" dirty="0"/>
                    </a:p>
                  </a:txBody>
                  <a:tcPr marL="130034" marR="130034" marT="64979" marB="64979"/>
                </a:tc>
              </a:tr>
            </a:tbl>
          </a:graphicData>
        </a:graphic>
      </p:graphicFrame>
      <p:sp>
        <p:nvSpPr>
          <p:cNvPr id="2" name="Footer Placeholder 1"/>
          <p:cNvSpPr>
            <a:spLocks noGrp="1"/>
          </p:cNvSpPr>
          <p:nvPr>
            <p:ph type="ftr" sz="quarter" idx="11"/>
          </p:nvPr>
        </p:nvSpPr>
        <p:spPr/>
        <p:txBody>
          <a:bodyPr rtlCol="0"/>
          <a:lstStyle/>
          <a:p>
            <a:pPr fontAlgn="auto">
              <a:spcBef>
                <a:spcPts val="0"/>
              </a:spcBef>
              <a:spcAft>
                <a:spcPts val="0"/>
              </a:spcAft>
              <a:defRPr/>
            </a:pPr>
            <a:r>
              <a:rPr lang="en-US" kern="0">
                <a:solidFill>
                  <a:schemeClr val="tx1">
                    <a:tint val="75000"/>
                  </a:schemeClr>
                </a:solidFill>
                <a:latin typeface="Palatino"/>
                <a:ea typeface="Palatino"/>
                <a:cs typeface="Palatino"/>
                <a:sym typeface="Palatino"/>
              </a:rPr>
              <a:t>TS</a:t>
            </a:r>
            <a:endParaRPr lang="sl-SI" kern="0">
              <a:solidFill>
                <a:schemeClr val="tx1">
                  <a:tint val="75000"/>
                </a:schemeClr>
              </a:solidFill>
              <a:latin typeface="Palatino"/>
              <a:ea typeface="Palatino"/>
              <a:cs typeface="Palatino"/>
              <a:sym typeface="Palatino"/>
            </a:endParaRPr>
          </a:p>
        </p:txBody>
      </p:sp>
      <p:sp>
        <p:nvSpPr>
          <p:cNvPr id="6" name="TextBox 5"/>
          <p:cNvSpPr txBox="1"/>
          <p:nvPr/>
        </p:nvSpPr>
        <p:spPr>
          <a:xfrm>
            <a:off x="4332288" y="9263063"/>
            <a:ext cx="4168775" cy="3190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fontAlgn="auto" latinLnBrk="1" hangingPunct="0">
              <a:spcBef>
                <a:spcPts val="0"/>
              </a:spcBef>
              <a:spcAft>
                <a:spcPts val="0"/>
              </a:spcAft>
              <a:defRPr/>
            </a:pPr>
            <a:r>
              <a:rPr lang="en-US" sz="1400" dirty="0">
                <a:latin typeface="Palatino"/>
                <a:ea typeface="Palatino"/>
                <a:cs typeface="Palatino"/>
                <a:sym typeface="Palatino"/>
              </a:rPr>
              <a:t>Terminology Symposium </a:t>
            </a:r>
            <a:r>
              <a:rPr lang="en-US" sz="1400" dirty="0" err="1">
                <a:latin typeface="Palatino"/>
                <a:ea typeface="Palatino"/>
                <a:cs typeface="Palatino"/>
                <a:sym typeface="Palatino"/>
              </a:rPr>
              <a:t>Zadar</a:t>
            </a:r>
            <a:r>
              <a:rPr lang="en-US" sz="1400" dirty="0">
                <a:latin typeface="Palatino"/>
                <a:ea typeface="Palatino"/>
                <a:cs typeface="Palatino"/>
                <a:sym typeface="Palatino"/>
              </a:rPr>
              <a:t>, 22-23 August 2014</a:t>
            </a:r>
            <a:endParaRPr lang="en-US" sz="1400" dirty="0">
              <a:latin typeface="Palatino"/>
              <a:ea typeface="Palatino"/>
              <a:cs typeface="Palatino"/>
              <a:sym typeface="Palatino"/>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50240" y="456251"/>
            <a:ext cx="11704320" cy="1781658"/>
          </a:xfrm>
          <a:ln w="12700">
            <a:miter lim="400000"/>
          </a:ln>
          <a:extLst/>
        </p:spPr>
        <p:txBody>
          <a:bodyPr rtlCol="0">
            <a:noAutofit/>
            <a:scene3d>
              <a:camera prst="orthographicFront"/>
              <a:lightRig rig="threePt" dir="t">
                <a:rot lat="0" lon="0" rev="4800000"/>
              </a:lightRig>
            </a:scene3d>
          </a:bodyPr>
          <a:lstStyle/>
          <a:p>
            <a:pPr eaLnBrk="1" fontAlgn="auto" hangingPunct="1">
              <a:spcAft>
                <a:spcPts val="0"/>
              </a:spcAft>
              <a:defRPr/>
            </a:pPr>
            <a:r>
              <a:rPr lang="sl-SI" sz="5700" dirty="0" smtClean="0">
                <a:solidFill>
                  <a:srgbClr val="AF3021"/>
                </a:solidFill>
                <a:ea typeface="+mj-ea"/>
                <a:sym typeface="Bodoni SvtyTwo ITC TT-Book"/>
              </a:rPr>
              <a:t>Definitions </a:t>
            </a:r>
            <a:r>
              <a:rPr lang="sl-SI" sz="5700" dirty="0">
                <a:solidFill>
                  <a:srgbClr val="AF3021"/>
                </a:solidFill>
                <a:ea typeface="+mj-ea"/>
                <a:sym typeface="Bodoni SvtyTwo ITC TT-Book"/>
              </a:rPr>
              <a:t>depend on context... and may span over several sentences</a:t>
            </a:r>
          </a:p>
        </p:txBody>
      </p:sp>
      <p:sp>
        <p:nvSpPr>
          <p:cNvPr id="31746" name="Ograda vsebine 2"/>
          <p:cNvSpPr>
            <a:spLocks noGrp="1"/>
          </p:cNvSpPr>
          <p:nvPr>
            <p:ph idx="1"/>
          </p:nvPr>
        </p:nvSpPr>
        <p:spPr/>
        <p:txBody>
          <a:bodyPr/>
          <a:lstStyle/>
          <a:p>
            <a:pPr marL="115888" indent="0" eaLnBrk="1" hangingPunct="1">
              <a:buFont typeface="Zapf Dingbats" charset="0"/>
              <a:buNone/>
            </a:pPr>
            <a:r>
              <a:rPr lang="en-US" sz="3400">
                <a:solidFill>
                  <a:srgbClr val="672020"/>
                </a:solidFill>
                <a:latin typeface="Corbel" charset="0"/>
              </a:rPr>
              <a:t>Head </a:t>
            </a:r>
            <a:r>
              <a:rPr lang="sl-SI" sz="3400">
                <a:solidFill>
                  <a:srgbClr val="672020"/>
                </a:solidFill>
                <a:latin typeface="Corbel" charset="0"/>
              </a:rPr>
              <a:t>lice</a:t>
            </a:r>
            <a:r>
              <a:rPr lang="sl-SI" sz="3400">
                <a:latin typeface="Corbel" charset="0"/>
              </a:rPr>
              <a:t> are</a:t>
            </a:r>
            <a:r>
              <a:rPr lang="en-US" sz="3400">
                <a:latin typeface="Corbel" charset="0"/>
              </a:rPr>
              <a:t> parasit</a:t>
            </a:r>
            <a:r>
              <a:rPr lang="sl-SI" sz="3400">
                <a:latin typeface="Corbel" charset="0"/>
              </a:rPr>
              <a:t>es</a:t>
            </a:r>
            <a:r>
              <a:rPr lang="en-US" sz="3400">
                <a:latin typeface="Corbel" charset="0"/>
              </a:rPr>
              <a:t> that live in the hair and scalp of humans.</a:t>
            </a:r>
            <a:endParaRPr lang="sl-SI" sz="3400">
              <a:latin typeface="Corbel" charset="0"/>
            </a:endParaRPr>
          </a:p>
          <a:p>
            <a:pPr marL="115888" indent="0" eaLnBrk="1" hangingPunct="1">
              <a:buFont typeface="Zapf Dingbats" charset="0"/>
              <a:buNone/>
            </a:pPr>
            <a:r>
              <a:rPr lang="sl-SI" sz="3400">
                <a:latin typeface="Corbel" charset="0"/>
              </a:rPr>
              <a:t/>
            </a:r>
            <a:br>
              <a:rPr lang="sl-SI" sz="3400">
                <a:latin typeface="Corbel" charset="0"/>
              </a:rPr>
            </a:br>
            <a:r>
              <a:rPr lang="en-US" sz="3400">
                <a:solidFill>
                  <a:srgbClr val="672020"/>
                </a:solidFill>
                <a:latin typeface="Corbel" charset="0"/>
              </a:rPr>
              <a:t>Head lice</a:t>
            </a:r>
            <a:r>
              <a:rPr lang="sl-SI" sz="3400">
                <a:latin typeface="Corbel" charset="0"/>
              </a:rPr>
              <a:t>,</a:t>
            </a:r>
            <a:r>
              <a:rPr lang="en-US" sz="3400">
                <a:latin typeface="Corbel" charset="0"/>
              </a:rPr>
              <a:t> also called </a:t>
            </a:r>
            <a:r>
              <a:rPr lang="en-US" sz="3400" i="1">
                <a:latin typeface="Corbel" charset="0"/>
              </a:rPr>
              <a:t>Pediculus Humanus Capitis,</a:t>
            </a:r>
            <a:r>
              <a:rPr lang="en-US" sz="3400">
                <a:latin typeface="Corbel" charset="0"/>
              </a:rPr>
              <a:t> are small blood-sucking, wingless insects found on the human scalp. They are approximately the size of a sesame seed and cannot jump or fly.  They are six</a:t>
            </a:r>
            <a:r>
              <a:rPr lang="sl-SI" sz="3400">
                <a:latin typeface="Corbel" charset="0"/>
              </a:rPr>
              <a:t>-</a:t>
            </a:r>
            <a:r>
              <a:rPr lang="en-US" sz="3400">
                <a:latin typeface="Corbel" charset="0"/>
              </a:rPr>
              <a:t>legged creatures with claws, which help them cling to and crawl through human hair.  </a:t>
            </a:r>
            <a:br>
              <a:rPr lang="en-US" sz="3400">
                <a:latin typeface="Corbel" charset="0"/>
              </a:rPr>
            </a:br>
            <a:r>
              <a:rPr lang="sl-SI" sz="3400">
                <a:latin typeface="Corbel" charset="0"/>
              </a:rPr>
              <a:t/>
            </a:r>
            <a:br>
              <a:rPr lang="sl-SI" sz="3400">
                <a:latin typeface="Corbel" charset="0"/>
              </a:rPr>
            </a:br>
            <a:r>
              <a:rPr lang="en-US" sz="3400">
                <a:solidFill>
                  <a:srgbClr val="672020"/>
                </a:solidFill>
                <a:latin typeface="Corbel" charset="0"/>
              </a:rPr>
              <a:t>Head lice</a:t>
            </a:r>
            <a:r>
              <a:rPr lang="en-US" sz="3400">
                <a:latin typeface="Corbel" charset="0"/>
              </a:rPr>
              <a:t> are an emerging social problem, not only in economically poor countries but also in practically all other societies. </a:t>
            </a:r>
            <a:endParaRPr lang="sl-SI" sz="3400">
              <a:latin typeface="Corbel" charset="0"/>
            </a:endParaRPr>
          </a:p>
        </p:txBody>
      </p:sp>
      <p:sp>
        <p:nvSpPr>
          <p:cNvPr id="3" name="Footer Placeholder 2"/>
          <p:cNvSpPr>
            <a:spLocks noGrp="1"/>
          </p:cNvSpPr>
          <p:nvPr>
            <p:ph type="ftr" sz="quarter" idx="11"/>
          </p:nvPr>
        </p:nvSpPr>
        <p:spPr/>
        <p:txBody>
          <a:bodyPr rtlCol="0"/>
          <a:lstStyle/>
          <a:p>
            <a:pPr fontAlgn="auto">
              <a:spcBef>
                <a:spcPts val="0"/>
              </a:spcBef>
              <a:spcAft>
                <a:spcPts val="0"/>
              </a:spcAft>
              <a:defRPr/>
            </a:pPr>
            <a:r>
              <a:rPr lang="en-US" kern="0">
                <a:solidFill>
                  <a:schemeClr val="tx1">
                    <a:tint val="75000"/>
                  </a:schemeClr>
                </a:solidFill>
                <a:latin typeface="Palatino"/>
                <a:ea typeface="Palatino"/>
                <a:cs typeface="Palatino"/>
                <a:sym typeface="Palatino"/>
              </a:rPr>
              <a:t>TS</a:t>
            </a:r>
            <a:endParaRPr lang="sl-SI" kern="0">
              <a:solidFill>
                <a:schemeClr val="tx1">
                  <a:tint val="75000"/>
                </a:schemeClr>
              </a:solidFill>
              <a:latin typeface="Palatino"/>
              <a:ea typeface="Palatino"/>
              <a:cs typeface="Palatino"/>
              <a:sym typeface="Palatino"/>
            </a:endParaRPr>
          </a:p>
        </p:txBody>
      </p:sp>
      <p:sp>
        <p:nvSpPr>
          <p:cNvPr id="5" name="TextBox 4"/>
          <p:cNvSpPr txBox="1"/>
          <p:nvPr/>
        </p:nvSpPr>
        <p:spPr>
          <a:xfrm>
            <a:off x="4332288" y="9263063"/>
            <a:ext cx="4168775" cy="3190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fontAlgn="auto" latinLnBrk="1" hangingPunct="0">
              <a:spcBef>
                <a:spcPts val="0"/>
              </a:spcBef>
              <a:spcAft>
                <a:spcPts val="0"/>
              </a:spcAft>
              <a:defRPr/>
            </a:pPr>
            <a:r>
              <a:rPr lang="en-US" sz="1400" dirty="0">
                <a:latin typeface="Palatino"/>
                <a:ea typeface="Palatino"/>
                <a:cs typeface="Palatino"/>
                <a:sym typeface="Palatino"/>
              </a:rPr>
              <a:t>Terminology Symposium </a:t>
            </a:r>
            <a:r>
              <a:rPr lang="en-US" sz="1400" dirty="0" err="1">
                <a:latin typeface="Palatino"/>
                <a:ea typeface="Palatino"/>
                <a:cs typeface="Palatino"/>
                <a:sym typeface="Palatino"/>
              </a:rPr>
              <a:t>Zadar</a:t>
            </a:r>
            <a:r>
              <a:rPr lang="en-US" sz="1400" dirty="0">
                <a:latin typeface="Palatino"/>
                <a:ea typeface="Palatino"/>
                <a:cs typeface="Palatino"/>
                <a:sym typeface="Palatino"/>
              </a:rPr>
              <a:t>, 22-23 August 2014</a:t>
            </a:r>
            <a:endParaRPr lang="en-US" sz="1400" dirty="0">
              <a:latin typeface="Palatino"/>
              <a:ea typeface="Palatino"/>
              <a:cs typeface="Palatino"/>
              <a:sym typeface="Palatino"/>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875" y="471488"/>
            <a:ext cx="11703050" cy="1782762"/>
          </a:xfrm>
        </p:spPr>
        <p:txBody>
          <a:bodyPr>
            <a:normAutofit/>
          </a:bodyPr>
          <a:lstStyle/>
          <a:p>
            <a:pPr eaLnBrk="1" fontAlgn="auto" hangingPunct="1">
              <a:spcAft>
                <a:spcPts val="0"/>
              </a:spcAft>
              <a:defRPr/>
            </a:pPr>
            <a:r>
              <a:rPr lang="en-US" sz="5400" dirty="0" smtClean="0">
                <a:solidFill>
                  <a:srgbClr val="AF3021"/>
                </a:solidFill>
                <a:ea typeface="+mn-ea"/>
                <a:sym typeface="Bodoni SvtyTwo ITC TT-Book"/>
              </a:rPr>
              <a:t>Extracting terms &amp; definitions from texts: Common problems</a:t>
            </a:r>
            <a:endParaRPr lang="en-US" sz="5400" dirty="0">
              <a:solidFill>
                <a:srgbClr val="AF3021"/>
              </a:solidFill>
              <a:ea typeface="+mn-ea"/>
              <a:sym typeface="Bodoni SvtyTwo ITC TT-Book"/>
            </a:endParaRPr>
          </a:p>
        </p:txBody>
      </p:sp>
      <p:sp>
        <p:nvSpPr>
          <p:cNvPr id="32770" name="Content Placeholder 2"/>
          <p:cNvSpPr>
            <a:spLocks noGrp="1"/>
          </p:cNvSpPr>
          <p:nvPr>
            <p:ph idx="1"/>
          </p:nvPr>
        </p:nvSpPr>
        <p:spPr/>
        <p:txBody>
          <a:bodyPr/>
          <a:lstStyle/>
          <a:p>
            <a:pPr eaLnBrk="1" hangingPunct="1"/>
            <a:r>
              <a:rPr lang="en-US">
                <a:latin typeface="Palatino" charset="0"/>
              </a:rPr>
              <a:t>Language specificity</a:t>
            </a:r>
          </a:p>
          <a:p>
            <a:pPr eaLnBrk="1" hangingPunct="1"/>
            <a:r>
              <a:rPr lang="en-US">
                <a:latin typeface="Palatino" charset="0"/>
              </a:rPr>
              <a:t>Interdisciplinarity of texts </a:t>
            </a:r>
          </a:p>
          <a:p>
            <a:pPr eaLnBrk="1" hangingPunct="1"/>
            <a:r>
              <a:rPr lang="en-US">
                <a:latin typeface="Palatino" charset="0"/>
              </a:rPr>
              <a:t>Availability of corpora and basic NLP tools</a:t>
            </a:r>
          </a:p>
          <a:p>
            <a:pPr eaLnBrk="1" hangingPunct="1"/>
            <a:r>
              <a:rPr lang="en-US">
                <a:latin typeface="Palatino" charset="0"/>
              </a:rPr>
              <a:t>Gap between research &amp; practice</a:t>
            </a:r>
          </a:p>
          <a:p>
            <a:pPr eaLnBrk="1" hangingPunct="1"/>
            <a:r>
              <a:rPr lang="en-US">
                <a:latin typeface="Palatino" charset="0"/>
              </a:rPr>
              <a:t>Usability of results: depends on user!</a:t>
            </a:r>
          </a:p>
          <a:p>
            <a:pPr eaLnBrk="1" hangingPunct="1"/>
            <a:endParaRPr lang="en-US">
              <a:latin typeface="Palatino" charset="0"/>
            </a:endParaRPr>
          </a:p>
          <a:p>
            <a:pPr eaLnBrk="1" hangingPunct="1"/>
            <a:endParaRPr lang="en-US">
              <a:latin typeface="Palatino" charset="0"/>
            </a:endParaRPr>
          </a:p>
        </p:txBody>
      </p:sp>
      <p:sp>
        <p:nvSpPr>
          <p:cNvPr id="4" name="Footer Placeholder 3"/>
          <p:cNvSpPr>
            <a:spLocks noGrp="1"/>
          </p:cNvSpPr>
          <p:nvPr>
            <p:ph type="ftr" sz="quarter" idx="11"/>
          </p:nvPr>
        </p:nvSpPr>
        <p:spPr/>
        <p:txBody>
          <a:bodyPr rtlCol="0"/>
          <a:lstStyle/>
          <a:p>
            <a:pPr fontAlgn="auto">
              <a:spcBef>
                <a:spcPts val="0"/>
              </a:spcBef>
              <a:spcAft>
                <a:spcPts val="0"/>
              </a:spcAft>
              <a:defRPr/>
            </a:pPr>
            <a:r>
              <a:rPr lang="en-US" kern="0">
                <a:solidFill>
                  <a:schemeClr val="tx1">
                    <a:tint val="75000"/>
                  </a:schemeClr>
                </a:solidFill>
                <a:latin typeface="Palatino"/>
                <a:ea typeface="Palatino"/>
                <a:cs typeface="Palatino"/>
                <a:sym typeface="Palatino"/>
              </a:rPr>
              <a:t>TS</a:t>
            </a:r>
            <a:endParaRPr lang="sl-SI" kern="0">
              <a:solidFill>
                <a:schemeClr val="tx1">
                  <a:tint val="75000"/>
                </a:schemeClr>
              </a:solidFill>
              <a:latin typeface="Palatino"/>
              <a:ea typeface="Palatino"/>
              <a:cs typeface="Palatino"/>
              <a:sym typeface="Palatino"/>
            </a:endParaRPr>
          </a:p>
        </p:txBody>
      </p:sp>
      <p:sp>
        <p:nvSpPr>
          <p:cNvPr id="5" name="TextBox 4"/>
          <p:cNvSpPr txBox="1"/>
          <p:nvPr/>
        </p:nvSpPr>
        <p:spPr>
          <a:xfrm>
            <a:off x="4332288" y="9263063"/>
            <a:ext cx="4168775" cy="3190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fontAlgn="auto" latinLnBrk="1" hangingPunct="0">
              <a:spcBef>
                <a:spcPts val="0"/>
              </a:spcBef>
              <a:spcAft>
                <a:spcPts val="0"/>
              </a:spcAft>
              <a:defRPr/>
            </a:pPr>
            <a:r>
              <a:rPr lang="en-US" sz="1400" dirty="0">
                <a:latin typeface="Palatino"/>
                <a:ea typeface="Palatino"/>
                <a:cs typeface="Palatino"/>
                <a:sym typeface="Palatino"/>
              </a:rPr>
              <a:t>Terminology Symposium </a:t>
            </a:r>
            <a:r>
              <a:rPr lang="en-US" sz="1400" dirty="0" err="1">
                <a:latin typeface="Palatino"/>
                <a:ea typeface="Palatino"/>
                <a:cs typeface="Palatino"/>
                <a:sym typeface="Palatino"/>
              </a:rPr>
              <a:t>Zadar</a:t>
            </a:r>
            <a:r>
              <a:rPr lang="en-US" sz="1400" dirty="0">
                <a:latin typeface="Palatino"/>
                <a:ea typeface="Palatino"/>
                <a:cs typeface="Palatino"/>
                <a:sym typeface="Palatino"/>
              </a:rPr>
              <a:t>, 22-23 August 2014</a:t>
            </a:r>
            <a:endParaRPr lang="en-US" sz="1400" dirty="0">
              <a:latin typeface="Palatino"/>
              <a:ea typeface="Palatino"/>
              <a:cs typeface="Palatino"/>
              <a:sym typeface="Palatino"/>
            </a:endParaRPr>
          </a:p>
        </p:txBody>
      </p:sp>
    </p:spTree>
  </p:cSld>
  <p:clrMapOvr>
    <a:masterClrMapping/>
  </p:clrMapOvr>
  <p:transition xmlns:p14="http://schemas.microsoft.com/office/powerpoint/2010/mai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50875" y="455613"/>
            <a:ext cx="11703050" cy="1782762"/>
          </a:xfrm>
        </p:spPr>
        <p:txBody>
          <a:bodyPr/>
          <a:lstStyle/>
          <a:p>
            <a:pPr eaLnBrk="1" hangingPunct="1"/>
            <a:r>
              <a:rPr lang="en-US">
                <a:solidFill>
                  <a:srgbClr val="AF3021"/>
                </a:solidFill>
                <a:latin typeface="Bodoni SvtyTwo ITC TT-Book" charset="0"/>
                <a:cs typeface="Bodoni SvtyTwo ITC TT-Book" charset="0"/>
              </a:rPr>
              <a:t>Practical applications</a:t>
            </a:r>
          </a:p>
        </p:txBody>
      </p:sp>
      <p:sp>
        <p:nvSpPr>
          <p:cNvPr id="3" name="Content Placeholder 2"/>
          <p:cNvSpPr>
            <a:spLocks noGrp="1"/>
          </p:cNvSpPr>
          <p:nvPr>
            <p:ph idx="1"/>
          </p:nvPr>
        </p:nvSpPr>
        <p:spPr>
          <a:xfrm>
            <a:off x="508000" y="2209800"/>
            <a:ext cx="11988800" cy="6945313"/>
          </a:xfrm>
        </p:spPr>
        <p:txBody>
          <a:bodyPr>
            <a:normAutofit fontScale="55000" lnSpcReduction="20000"/>
          </a:bodyPr>
          <a:lstStyle/>
          <a:p>
            <a:pPr eaLnBrk="1" fontAlgn="auto" hangingPunct="1">
              <a:spcAft>
                <a:spcPts val="0"/>
              </a:spcAft>
              <a:buFont typeface="Zapf Dingbats"/>
              <a:buChar char="❖"/>
              <a:defRPr/>
            </a:pPr>
            <a:endParaRPr lang="en-US" dirty="0" smtClean="0">
              <a:ea typeface="Palatino"/>
              <a:sym typeface="Palatino"/>
            </a:endParaRPr>
          </a:p>
          <a:p>
            <a:pPr eaLnBrk="1" fontAlgn="auto" hangingPunct="1">
              <a:spcAft>
                <a:spcPts val="0"/>
              </a:spcAft>
              <a:buFont typeface="Zapf Dingbats"/>
              <a:buChar char="❖"/>
              <a:defRPr/>
            </a:pPr>
            <a:endParaRPr lang="en-US" dirty="0">
              <a:ea typeface="Palatino"/>
              <a:sym typeface="Palatino"/>
            </a:endParaRPr>
          </a:p>
          <a:p>
            <a:pPr eaLnBrk="1" fontAlgn="auto" hangingPunct="1">
              <a:spcAft>
                <a:spcPts val="0"/>
              </a:spcAft>
              <a:buFont typeface="Zapf Dingbats"/>
              <a:buChar char="❖"/>
              <a:defRPr/>
            </a:pPr>
            <a:r>
              <a:rPr lang="en-US" dirty="0" smtClean="0">
                <a:ea typeface="Palatino"/>
                <a:sym typeface="Palatino"/>
              </a:rPr>
              <a:t>Online term extraction services:</a:t>
            </a:r>
          </a:p>
          <a:p>
            <a:pPr lvl="1" eaLnBrk="1" fontAlgn="auto" hangingPunct="1">
              <a:spcAft>
                <a:spcPts val="0"/>
              </a:spcAft>
              <a:buFont typeface="Zapf Dingbats"/>
              <a:buChar char="❖"/>
              <a:defRPr/>
            </a:pPr>
            <a:r>
              <a:rPr lang="en-US" dirty="0" err="1" smtClean="0">
                <a:sym typeface="Palatino"/>
              </a:rPr>
              <a:t>Termine</a:t>
            </a:r>
            <a:r>
              <a:rPr lang="en-US" dirty="0" smtClean="0">
                <a:sym typeface="Palatino"/>
              </a:rPr>
              <a:t>: </a:t>
            </a:r>
            <a:r>
              <a:rPr lang="pl-PL" dirty="0">
                <a:sym typeface="Palatino"/>
                <a:hlinkClick r:id="rId2"/>
              </a:rPr>
              <a:t>http://www.nactem.ac.uk/software/termine/#</a:t>
            </a:r>
            <a:r>
              <a:rPr lang="pl-PL" dirty="0" smtClean="0">
                <a:sym typeface="Palatino"/>
                <a:hlinkClick r:id="rId2"/>
              </a:rPr>
              <a:t>form</a:t>
            </a:r>
            <a:endParaRPr lang="pl-PL" dirty="0" smtClean="0">
              <a:sym typeface="Palatino"/>
            </a:endParaRPr>
          </a:p>
          <a:p>
            <a:pPr lvl="1" eaLnBrk="1" fontAlgn="auto" hangingPunct="1">
              <a:spcAft>
                <a:spcPts val="0"/>
              </a:spcAft>
              <a:buFont typeface="Zapf Dingbats"/>
              <a:buChar char="❖"/>
              <a:defRPr/>
            </a:pPr>
            <a:r>
              <a:rPr lang="pl-PL" dirty="0" err="1" smtClean="0">
                <a:sym typeface="Palatino"/>
              </a:rPr>
              <a:t>Translated</a:t>
            </a:r>
            <a:r>
              <a:rPr lang="pl-PL" dirty="0" smtClean="0">
                <a:sym typeface="Palatino"/>
              </a:rPr>
              <a:t> </a:t>
            </a:r>
            <a:r>
              <a:rPr lang="pl-PL" dirty="0" err="1" smtClean="0">
                <a:sym typeface="Palatino"/>
              </a:rPr>
              <a:t>Labs</a:t>
            </a:r>
            <a:r>
              <a:rPr lang="pl-PL" dirty="0" smtClean="0">
                <a:sym typeface="Palatino"/>
              </a:rPr>
              <a:t>: </a:t>
            </a:r>
            <a:r>
              <a:rPr lang="en-US" dirty="0">
                <a:sym typeface="Palatino"/>
                <a:hlinkClick r:id="rId3"/>
              </a:rPr>
              <a:t>http://labs.translated.net/terminology-extraction</a:t>
            </a:r>
            <a:r>
              <a:rPr lang="en-US" dirty="0" smtClean="0">
                <a:sym typeface="Palatino"/>
                <a:hlinkClick r:id="rId3"/>
              </a:rPr>
              <a:t>/</a:t>
            </a:r>
            <a:endParaRPr lang="en-US" dirty="0" smtClean="0">
              <a:sym typeface="Palatino"/>
            </a:endParaRPr>
          </a:p>
          <a:p>
            <a:pPr lvl="1" eaLnBrk="1" fontAlgn="auto" hangingPunct="1">
              <a:spcAft>
                <a:spcPts val="0"/>
              </a:spcAft>
              <a:buFont typeface="Zapf Dingbats"/>
              <a:buChar char="❖"/>
              <a:defRPr/>
            </a:pPr>
            <a:r>
              <a:rPr lang="en-US" dirty="0" smtClean="0">
                <a:sym typeface="Palatino"/>
              </a:rPr>
              <a:t>Terminus: </a:t>
            </a:r>
            <a:r>
              <a:rPr lang="en-US" dirty="0" smtClean="0">
                <a:sym typeface="Palatino"/>
                <a:hlinkClick r:id="rId4"/>
              </a:rPr>
              <a:t>http://terminus.upf.edu</a:t>
            </a:r>
            <a:endParaRPr lang="en-US" dirty="0" smtClean="0">
              <a:sym typeface="Palatino"/>
            </a:endParaRPr>
          </a:p>
          <a:p>
            <a:pPr lvl="1" eaLnBrk="1" fontAlgn="auto" hangingPunct="1">
              <a:spcAft>
                <a:spcPts val="0"/>
              </a:spcAft>
              <a:buFont typeface="Zapf Dingbats"/>
              <a:buChar char="❖"/>
              <a:defRPr/>
            </a:pPr>
            <a:r>
              <a:rPr lang="en-US" dirty="0" err="1" smtClean="0">
                <a:sym typeface="Palatino"/>
              </a:rPr>
              <a:t>TaaS</a:t>
            </a:r>
            <a:r>
              <a:rPr lang="en-US" dirty="0" smtClean="0">
                <a:sym typeface="Palatino"/>
              </a:rPr>
              <a:t>: </a:t>
            </a:r>
            <a:r>
              <a:rPr lang="en-US" dirty="0" smtClean="0">
                <a:sym typeface="Palatino"/>
                <a:hlinkClick r:id="rId5"/>
              </a:rPr>
              <a:t>http://www.taas-project.eu</a:t>
            </a:r>
            <a:endParaRPr lang="en-US" dirty="0" smtClean="0">
              <a:sym typeface="Palatino"/>
            </a:endParaRPr>
          </a:p>
          <a:p>
            <a:pPr eaLnBrk="1" fontAlgn="auto" hangingPunct="1">
              <a:spcAft>
                <a:spcPts val="0"/>
              </a:spcAft>
              <a:buFont typeface="Zapf Dingbats"/>
              <a:buChar char="❖"/>
              <a:defRPr/>
            </a:pPr>
            <a:r>
              <a:rPr lang="en-US" dirty="0" smtClean="0">
                <a:ea typeface="Palatino"/>
                <a:sym typeface="Palatino"/>
              </a:rPr>
              <a:t>Commercial solutions within CAT tools:</a:t>
            </a:r>
          </a:p>
          <a:p>
            <a:pPr lvl="1" eaLnBrk="1" fontAlgn="auto" hangingPunct="1">
              <a:spcAft>
                <a:spcPts val="0"/>
              </a:spcAft>
              <a:buFont typeface="Zapf Dingbats"/>
              <a:buChar char="❖"/>
              <a:defRPr/>
            </a:pPr>
            <a:r>
              <a:rPr lang="en-US" dirty="0" smtClean="0">
                <a:sym typeface="Palatino"/>
              </a:rPr>
              <a:t>SDL </a:t>
            </a:r>
            <a:r>
              <a:rPr lang="en-US" dirty="0" err="1" smtClean="0">
                <a:sym typeface="Palatino"/>
              </a:rPr>
              <a:t>MultiTerm</a:t>
            </a:r>
            <a:r>
              <a:rPr lang="en-US" dirty="0">
                <a:sym typeface="Palatino"/>
              </a:rPr>
              <a:t> </a:t>
            </a:r>
            <a:r>
              <a:rPr lang="en-US" dirty="0" smtClean="0">
                <a:sym typeface="Palatino"/>
              </a:rPr>
              <a:t>Extract: </a:t>
            </a:r>
            <a:r>
              <a:rPr lang="en-US" dirty="0">
                <a:sym typeface="Palatino"/>
                <a:hlinkClick r:id="rId6"/>
              </a:rPr>
              <a:t>http://www.sdl.com/products/sdl-multiterm/</a:t>
            </a:r>
            <a:r>
              <a:rPr lang="en-US" dirty="0" smtClean="0">
                <a:sym typeface="Palatino"/>
                <a:hlinkClick r:id="rId6"/>
              </a:rPr>
              <a:t>extract.html</a:t>
            </a:r>
            <a:endParaRPr lang="en-US" dirty="0" smtClean="0">
              <a:sym typeface="Palatino"/>
            </a:endParaRPr>
          </a:p>
          <a:p>
            <a:pPr lvl="1" eaLnBrk="1" fontAlgn="auto" hangingPunct="1">
              <a:spcAft>
                <a:spcPts val="0"/>
              </a:spcAft>
              <a:buFont typeface="Zapf Dingbats"/>
              <a:buChar char="❖"/>
              <a:defRPr/>
            </a:pPr>
            <a:r>
              <a:rPr lang="en-US" dirty="0" smtClean="0">
                <a:sym typeface="Palatino"/>
              </a:rPr>
              <a:t>transit </a:t>
            </a:r>
            <a:r>
              <a:rPr lang="en-US" dirty="0" err="1" smtClean="0">
                <a:sym typeface="Palatino"/>
              </a:rPr>
              <a:t>TermStar</a:t>
            </a:r>
            <a:r>
              <a:rPr lang="en-US" dirty="0">
                <a:sym typeface="Palatino"/>
              </a:rPr>
              <a:t> NXT: </a:t>
            </a:r>
            <a:r>
              <a:rPr lang="en-US" dirty="0">
                <a:sym typeface="Palatino"/>
                <a:hlinkClick r:id="rId7"/>
              </a:rPr>
              <a:t>https://transitnxt.wordpress.com/tag/automatic-term-extraction</a:t>
            </a:r>
            <a:r>
              <a:rPr lang="en-US" dirty="0" smtClean="0">
                <a:sym typeface="Palatino"/>
                <a:hlinkClick r:id="rId7"/>
              </a:rPr>
              <a:t>/</a:t>
            </a:r>
            <a:endParaRPr lang="en-US" dirty="0" smtClean="0">
              <a:sym typeface="Palatino"/>
            </a:endParaRPr>
          </a:p>
          <a:p>
            <a:pPr lvl="1" eaLnBrk="1" fontAlgn="auto" hangingPunct="1">
              <a:spcAft>
                <a:spcPts val="0"/>
              </a:spcAft>
              <a:buFont typeface="Zapf Dingbats"/>
              <a:buChar char="❖"/>
              <a:defRPr/>
            </a:pPr>
            <a:r>
              <a:rPr lang="en-US" dirty="0" smtClean="0">
                <a:sym typeface="Palatino"/>
              </a:rPr>
              <a:t> </a:t>
            </a:r>
            <a:r>
              <a:rPr lang="en-US" dirty="0" err="1" smtClean="0">
                <a:sym typeface="Palatino"/>
              </a:rPr>
              <a:t>memoQ</a:t>
            </a:r>
            <a:r>
              <a:rPr lang="en-US" dirty="0" smtClean="0">
                <a:sym typeface="Palatino"/>
              </a:rPr>
              <a:t>: </a:t>
            </a:r>
            <a:r>
              <a:rPr lang="is-IS" dirty="0">
                <a:sym typeface="Palatino"/>
                <a:hlinkClick r:id="rId8"/>
              </a:rPr>
              <a:t>http://kilgray.com/products/memoq/</a:t>
            </a:r>
            <a:r>
              <a:rPr lang="is-IS" dirty="0" smtClean="0">
                <a:sym typeface="Palatino"/>
                <a:hlinkClick r:id="rId8"/>
              </a:rPr>
              <a:t>editions</a:t>
            </a:r>
            <a:endParaRPr lang="is-IS" dirty="0" smtClean="0">
              <a:sym typeface="Palatino"/>
            </a:endParaRPr>
          </a:p>
          <a:p>
            <a:pPr lvl="1" eaLnBrk="1" fontAlgn="auto" hangingPunct="1">
              <a:spcAft>
                <a:spcPts val="0"/>
              </a:spcAft>
              <a:buFont typeface="Zapf Dingbats"/>
              <a:buChar char="❖"/>
              <a:defRPr/>
            </a:pPr>
            <a:r>
              <a:rPr lang="is-IS" dirty="0" smtClean="0">
                <a:sym typeface="Palatino"/>
              </a:rPr>
              <a:t>...</a:t>
            </a:r>
          </a:p>
          <a:p>
            <a:pPr eaLnBrk="1" fontAlgn="auto" hangingPunct="1">
              <a:spcAft>
                <a:spcPts val="0"/>
              </a:spcAft>
              <a:buFont typeface="Zapf Dingbats"/>
              <a:buChar char="❖"/>
              <a:defRPr/>
            </a:pPr>
            <a:r>
              <a:rPr lang="is-IS" dirty="0" smtClean="0">
                <a:ea typeface="Palatino"/>
                <a:sym typeface="Palatino"/>
              </a:rPr>
              <a:t>Overview of terminology-related tools: </a:t>
            </a:r>
            <a:r>
              <a:rPr lang="en-US" dirty="0">
                <a:ea typeface="Palatino"/>
                <a:sym typeface="Palatino"/>
                <a:hlinkClick r:id="rId9"/>
              </a:rPr>
              <a:t>http://recremisi.blogspot.com/p/online-term-</a:t>
            </a:r>
            <a:r>
              <a:rPr lang="en-US" dirty="0" smtClean="0">
                <a:ea typeface="Palatino"/>
                <a:sym typeface="Palatino"/>
                <a:hlinkClick r:id="rId9"/>
              </a:rPr>
              <a:t>extractors.html</a:t>
            </a:r>
            <a:endParaRPr lang="en-US" dirty="0" smtClean="0">
              <a:ea typeface="Palatino"/>
              <a:sym typeface="Palatino"/>
            </a:endParaRPr>
          </a:p>
          <a:p>
            <a:pPr eaLnBrk="1" fontAlgn="auto" hangingPunct="1">
              <a:spcAft>
                <a:spcPts val="0"/>
              </a:spcAft>
              <a:buFont typeface="Zapf Dingbats"/>
              <a:buChar char="❖"/>
              <a:defRPr/>
            </a:pPr>
            <a:endParaRPr lang="en-US" dirty="0" smtClean="0">
              <a:ea typeface="Palatino"/>
              <a:sym typeface="Palatino"/>
            </a:endParaRPr>
          </a:p>
          <a:p>
            <a:pPr lvl="1" eaLnBrk="1" fontAlgn="auto" hangingPunct="1">
              <a:spcAft>
                <a:spcPts val="0"/>
              </a:spcAft>
              <a:buFont typeface="Zapf Dingbats"/>
              <a:buChar char="❖"/>
              <a:defRPr/>
            </a:pPr>
            <a:endParaRPr lang="en-US" dirty="0" smtClean="0">
              <a:sym typeface="Palatino"/>
            </a:endParaRPr>
          </a:p>
          <a:p>
            <a:pPr lvl="1" eaLnBrk="1" fontAlgn="auto" hangingPunct="1">
              <a:spcAft>
                <a:spcPts val="0"/>
              </a:spcAft>
              <a:buFont typeface="Zapf Dingbats"/>
              <a:buChar char="❖"/>
              <a:defRPr/>
            </a:pPr>
            <a:endParaRPr lang="en-US" dirty="0" smtClean="0">
              <a:sym typeface="Palatino"/>
            </a:endParaRPr>
          </a:p>
          <a:p>
            <a:pPr lvl="1" eaLnBrk="1" fontAlgn="auto" hangingPunct="1">
              <a:spcAft>
                <a:spcPts val="0"/>
              </a:spcAft>
              <a:buFont typeface="Zapf Dingbats"/>
              <a:buChar char="❖"/>
              <a:defRPr/>
            </a:pPr>
            <a:endParaRPr lang="en-US" dirty="0">
              <a:sym typeface="Palatino"/>
            </a:endParaRPr>
          </a:p>
        </p:txBody>
      </p:sp>
      <p:sp>
        <p:nvSpPr>
          <p:cNvPr id="4" name="Footer Placeholder 3"/>
          <p:cNvSpPr>
            <a:spLocks noGrp="1"/>
          </p:cNvSpPr>
          <p:nvPr>
            <p:ph type="ftr" sz="quarter" idx="11"/>
          </p:nvPr>
        </p:nvSpPr>
        <p:spPr/>
        <p:txBody>
          <a:bodyPr rtlCol="0"/>
          <a:lstStyle/>
          <a:p>
            <a:pPr fontAlgn="auto">
              <a:spcBef>
                <a:spcPts val="0"/>
              </a:spcBef>
              <a:spcAft>
                <a:spcPts val="0"/>
              </a:spcAft>
              <a:defRPr/>
            </a:pPr>
            <a:r>
              <a:rPr lang="en-US" kern="0">
                <a:solidFill>
                  <a:schemeClr val="tx1">
                    <a:tint val="75000"/>
                  </a:schemeClr>
                </a:solidFill>
                <a:latin typeface="Palatino"/>
                <a:ea typeface="Palatino"/>
                <a:cs typeface="Palatino"/>
                <a:sym typeface="Palatino"/>
              </a:rPr>
              <a:t>TS</a:t>
            </a:r>
            <a:endParaRPr lang="sl-SI" kern="0">
              <a:solidFill>
                <a:schemeClr val="tx1">
                  <a:tint val="75000"/>
                </a:schemeClr>
              </a:solidFill>
              <a:latin typeface="Palatino"/>
              <a:ea typeface="Palatino"/>
              <a:cs typeface="Palatino"/>
              <a:sym typeface="Palatino"/>
            </a:endParaRPr>
          </a:p>
        </p:txBody>
      </p:sp>
      <p:sp>
        <p:nvSpPr>
          <p:cNvPr id="5" name="TextBox 4"/>
          <p:cNvSpPr txBox="1"/>
          <p:nvPr/>
        </p:nvSpPr>
        <p:spPr>
          <a:xfrm>
            <a:off x="4332288" y="9263063"/>
            <a:ext cx="4168775" cy="3190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fontAlgn="auto" latinLnBrk="1" hangingPunct="0">
              <a:spcBef>
                <a:spcPts val="0"/>
              </a:spcBef>
              <a:spcAft>
                <a:spcPts val="0"/>
              </a:spcAft>
              <a:defRPr/>
            </a:pPr>
            <a:r>
              <a:rPr lang="en-US" sz="1400" dirty="0">
                <a:latin typeface="Palatino"/>
                <a:ea typeface="Palatino"/>
                <a:cs typeface="Palatino"/>
                <a:sym typeface="Palatino"/>
              </a:rPr>
              <a:t>Terminology Symposium </a:t>
            </a:r>
            <a:r>
              <a:rPr lang="en-US" sz="1400" dirty="0" err="1">
                <a:latin typeface="Palatino"/>
                <a:ea typeface="Palatino"/>
                <a:cs typeface="Palatino"/>
                <a:sym typeface="Palatino"/>
              </a:rPr>
              <a:t>Zadar</a:t>
            </a:r>
            <a:r>
              <a:rPr lang="en-US" sz="1400" dirty="0">
                <a:latin typeface="Palatino"/>
                <a:ea typeface="Palatino"/>
                <a:cs typeface="Palatino"/>
                <a:sym typeface="Palatino"/>
              </a:rPr>
              <a:t>, 22-23 August 2014</a:t>
            </a:r>
            <a:endParaRPr lang="en-US" sz="1400" dirty="0">
              <a:latin typeface="Palatino"/>
              <a:ea typeface="Palatino"/>
              <a:cs typeface="Palatino"/>
              <a:sym typeface="Palatino"/>
            </a:endParaRPr>
          </a:p>
        </p:txBody>
      </p:sp>
    </p:spTree>
  </p:cSld>
  <p:clrMapOvr>
    <a:masterClrMapping/>
  </p:clrMapOvr>
  <p:transition xmlns:p14="http://schemas.microsoft.com/office/powerpoint/2010/mai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650875" y="220663"/>
            <a:ext cx="11703050" cy="1782762"/>
          </a:xfrm>
        </p:spPr>
        <p:txBody>
          <a:bodyPr/>
          <a:lstStyle/>
          <a:p>
            <a:pPr eaLnBrk="1" hangingPunct="1"/>
            <a:endParaRPr lang="en-US">
              <a:latin typeface="Bodoni SvtyTwo ITC TT-Book" charset="0"/>
              <a:cs typeface="Bodoni SvtyTwo ITC TT-Book" charset="0"/>
            </a:endParaRPr>
          </a:p>
        </p:txBody>
      </p:sp>
      <p:sp>
        <p:nvSpPr>
          <p:cNvPr id="3" name="Content Placeholder 2"/>
          <p:cNvSpPr>
            <a:spLocks noGrp="1"/>
          </p:cNvSpPr>
          <p:nvPr>
            <p:ph idx="1"/>
          </p:nvPr>
        </p:nvSpPr>
        <p:spPr>
          <a:xfrm>
            <a:off x="508000" y="360363"/>
            <a:ext cx="11988800" cy="8364537"/>
          </a:xfrm>
        </p:spPr>
        <p:txBody>
          <a:bodyPr>
            <a:normAutofit fontScale="55000" lnSpcReduction="20000"/>
          </a:bodyPr>
          <a:lstStyle/>
          <a:p>
            <a:pPr marL="0" indent="0" eaLnBrk="1" fontAlgn="auto" hangingPunct="1">
              <a:spcAft>
                <a:spcPts val="0"/>
              </a:spcAft>
              <a:buFont typeface="Zapf Dingbats"/>
              <a:buNone/>
              <a:defRPr/>
            </a:pPr>
            <a:r>
              <a:rPr lang="en-GB" dirty="0">
                <a:ea typeface="Palatino"/>
                <a:sym typeface="Palatino"/>
              </a:rPr>
              <a:t>The development of karst occurs whenever acidic water starts to break down the surface of bedrock near its cracks, or bedding planes. As the bedrock (like limestone or </a:t>
            </a:r>
            <a:r>
              <a:rPr lang="en-GB" dirty="0" err="1">
                <a:ea typeface="Palatino"/>
                <a:sym typeface="Palatino"/>
              </a:rPr>
              <a:t>dolostone</a:t>
            </a:r>
            <a:r>
              <a:rPr lang="en-GB" dirty="0">
                <a:ea typeface="Palatino"/>
                <a:sym typeface="Palatino"/>
              </a:rPr>
              <a:t>) continues to break down, its cracks tend to get bigger. As time goes on, these fractures will become wider, and eventually, a drainage system of some sort may start to form underneath. If this underground drainage system does form, it will speed up the development of karst arrangements there. This increase in rate of karst feature development will be due to the fact that more water will be able to flow through the region. The carbonic acid that causes these features is formed as rain passes through the atmosphere picking up carbon dioxide (CO2), which dissolves in the water. Once the rain reaches the ground, it may pass through soil that can provide much more CO2 to form a weak carbonic acid solution, which dissolves calcium carbonate. The </a:t>
            </a:r>
            <a:r>
              <a:rPr lang="en-GB" dirty="0" err="1">
                <a:ea typeface="Palatino"/>
                <a:sym typeface="Palatino"/>
              </a:rPr>
              <a:t>karstification</a:t>
            </a:r>
            <a:r>
              <a:rPr lang="en-GB" dirty="0">
                <a:ea typeface="Palatino"/>
                <a:sym typeface="Palatino"/>
              </a:rPr>
              <a:t> of a landscape may result in a variety of large- or small-scale features both on the surface and beneath. On exposed surfaces, small features may include flutes, runnels, </a:t>
            </a:r>
            <a:r>
              <a:rPr lang="en-GB" dirty="0" err="1">
                <a:ea typeface="Palatino"/>
                <a:sym typeface="Palatino"/>
              </a:rPr>
              <a:t>clints</a:t>
            </a:r>
            <a:r>
              <a:rPr lang="en-GB" dirty="0">
                <a:ea typeface="Palatino"/>
                <a:sym typeface="Palatino"/>
              </a:rPr>
              <a:t> and </a:t>
            </a:r>
            <a:r>
              <a:rPr lang="en-GB" dirty="0" err="1">
                <a:ea typeface="Palatino"/>
                <a:sym typeface="Palatino"/>
              </a:rPr>
              <a:t>grikes</a:t>
            </a:r>
            <a:r>
              <a:rPr lang="en-GB" dirty="0">
                <a:ea typeface="Palatino"/>
                <a:sym typeface="Palatino"/>
              </a:rPr>
              <a:t>, collectively called </a:t>
            </a:r>
            <a:r>
              <a:rPr lang="en-GB" dirty="0" err="1">
                <a:ea typeface="Palatino"/>
                <a:sym typeface="Palatino"/>
              </a:rPr>
              <a:t>karren</a:t>
            </a:r>
            <a:r>
              <a:rPr lang="en-GB" dirty="0">
                <a:ea typeface="Palatino"/>
                <a:sym typeface="Palatino"/>
              </a:rPr>
              <a:t> or </a:t>
            </a:r>
            <a:r>
              <a:rPr lang="en-GB" dirty="0" err="1">
                <a:ea typeface="Palatino"/>
                <a:sym typeface="Palatino"/>
              </a:rPr>
              <a:t>lapiez</a:t>
            </a:r>
            <a:r>
              <a:rPr lang="en-GB" dirty="0">
                <a:ea typeface="Palatino"/>
                <a:sym typeface="Palatino"/>
              </a:rPr>
              <a:t>. Medium-sized surface features may include sinkholes or </a:t>
            </a:r>
            <a:r>
              <a:rPr lang="en-GB" dirty="0" err="1">
                <a:ea typeface="Palatino"/>
                <a:sym typeface="Palatino"/>
              </a:rPr>
              <a:t>cenotes</a:t>
            </a:r>
            <a:r>
              <a:rPr lang="en-GB" dirty="0">
                <a:ea typeface="Palatino"/>
                <a:sym typeface="Palatino"/>
              </a:rPr>
              <a:t> (closed basins), vertical shafts, </a:t>
            </a:r>
            <a:r>
              <a:rPr lang="en-GB" dirty="0" err="1">
                <a:ea typeface="Palatino"/>
                <a:sym typeface="Palatino"/>
              </a:rPr>
              <a:t>foibe</a:t>
            </a:r>
            <a:r>
              <a:rPr lang="en-GB" dirty="0">
                <a:ea typeface="Palatino"/>
                <a:sym typeface="Palatino"/>
              </a:rPr>
              <a:t> (inverted funnel shaped sinkholes), disappearing streams, and reappearing springs. Large-scale features may include limestone pavements, </a:t>
            </a:r>
            <a:r>
              <a:rPr lang="en-GB" dirty="0" err="1">
                <a:ea typeface="Palatino"/>
                <a:sym typeface="Palatino"/>
              </a:rPr>
              <a:t>poljes</a:t>
            </a:r>
            <a:r>
              <a:rPr lang="en-GB" dirty="0">
                <a:ea typeface="Palatino"/>
                <a:sym typeface="Palatino"/>
              </a:rPr>
              <a:t>, and karst valleys. Mature karst landscapes, where more bedrock has been removed than remains, may result in karst towers, or haystack/</a:t>
            </a:r>
            <a:r>
              <a:rPr lang="en-GB" dirty="0" err="1">
                <a:ea typeface="Palatino"/>
                <a:sym typeface="Palatino"/>
              </a:rPr>
              <a:t>eggbox</a:t>
            </a:r>
            <a:r>
              <a:rPr lang="en-GB" dirty="0">
                <a:ea typeface="Palatino"/>
                <a:sym typeface="Palatino"/>
              </a:rPr>
              <a:t> landscapes. Beneath the surface, complex underground drainage systems (such as karst aquifers) and extensive caves and cavern systems may form.</a:t>
            </a:r>
            <a:endParaRPr lang="en-US" dirty="0">
              <a:ea typeface="Palatino"/>
              <a:sym typeface="Palatino"/>
            </a:endParaRPr>
          </a:p>
          <a:p>
            <a:pPr marL="0" indent="0" eaLnBrk="1" fontAlgn="auto" hangingPunct="1">
              <a:spcAft>
                <a:spcPts val="0"/>
              </a:spcAft>
              <a:buFont typeface="Zapf Dingbats"/>
              <a:buNone/>
              <a:defRPr/>
            </a:pPr>
            <a:r>
              <a:rPr lang="en-GB" dirty="0">
                <a:ea typeface="Palatino"/>
                <a:sym typeface="Palatino"/>
              </a:rPr>
              <a:t> </a:t>
            </a:r>
            <a:r>
              <a:rPr lang="en-GB" dirty="0" smtClean="0">
                <a:ea typeface="Palatino"/>
                <a:sym typeface="Palatino"/>
              </a:rPr>
              <a:t>Erosion </a:t>
            </a:r>
            <a:r>
              <a:rPr lang="en-GB" dirty="0">
                <a:ea typeface="Palatino"/>
                <a:sym typeface="Palatino"/>
              </a:rPr>
              <a:t>along limestone shores, notably in the tropics, produces karst topography that includes a sharp </a:t>
            </a:r>
            <a:r>
              <a:rPr lang="en-GB" dirty="0" err="1">
                <a:ea typeface="Palatino"/>
                <a:sym typeface="Palatino"/>
              </a:rPr>
              <a:t>makatea</a:t>
            </a:r>
            <a:r>
              <a:rPr lang="en-GB" dirty="0">
                <a:ea typeface="Palatino"/>
                <a:sym typeface="Palatino"/>
              </a:rPr>
              <a:t> surface above the normal reach of the sea and undercuts that are mostly the result of biological activity or </a:t>
            </a:r>
            <a:r>
              <a:rPr lang="en-GB" dirty="0" err="1">
                <a:ea typeface="Palatino"/>
                <a:sym typeface="Palatino"/>
              </a:rPr>
              <a:t>bioerosion</a:t>
            </a:r>
            <a:r>
              <a:rPr lang="en-GB" dirty="0">
                <a:ea typeface="Palatino"/>
                <a:sym typeface="Palatino"/>
              </a:rPr>
              <a:t> at or a little above mean sea level. Some of the most dramatic of these formations can be seen in Thailand's </a:t>
            </a:r>
            <a:r>
              <a:rPr lang="en-GB" dirty="0" err="1">
                <a:ea typeface="Palatino"/>
                <a:sym typeface="Palatino"/>
              </a:rPr>
              <a:t>Phangnga</a:t>
            </a:r>
            <a:r>
              <a:rPr lang="en-GB" dirty="0">
                <a:ea typeface="Palatino"/>
                <a:sym typeface="Palatino"/>
              </a:rPr>
              <a:t> Bay and </a:t>
            </a:r>
            <a:r>
              <a:rPr lang="en-GB" dirty="0" err="1">
                <a:ea typeface="Palatino"/>
                <a:sym typeface="Palatino"/>
              </a:rPr>
              <a:t>Halong</a:t>
            </a:r>
            <a:r>
              <a:rPr lang="en-GB" dirty="0">
                <a:ea typeface="Palatino"/>
                <a:sym typeface="Palatino"/>
              </a:rPr>
              <a:t> Bay in Vietnam.</a:t>
            </a:r>
            <a:endParaRPr lang="en-US" dirty="0">
              <a:ea typeface="Palatino"/>
              <a:sym typeface="Palatino"/>
            </a:endParaRPr>
          </a:p>
          <a:p>
            <a:pPr marL="0" indent="0" eaLnBrk="1" fontAlgn="auto" hangingPunct="1">
              <a:spcAft>
                <a:spcPts val="0"/>
              </a:spcAft>
              <a:buFont typeface="Zapf Dingbats"/>
              <a:buNone/>
              <a:defRPr/>
            </a:pPr>
            <a:r>
              <a:rPr lang="en-GB" dirty="0">
                <a:ea typeface="Palatino"/>
                <a:sym typeface="Palatino"/>
              </a:rPr>
              <a:t> </a:t>
            </a:r>
            <a:r>
              <a:rPr lang="en-GB" dirty="0" smtClean="0">
                <a:ea typeface="Palatino"/>
                <a:sym typeface="Palatino"/>
              </a:rPr>
              <a:t>Calcium </a:t>
            </a:r>
            <a:r>
              <a:rPr lang="en-GB" dirty="0">
                <a:ea typeface="Palatino"/>
                <a:sym typeface="Palatino"/>
              </a:rPr>
              <a:t>carbonate dissolved into water may precipitate out where the water discharges some of its dissolved carbon dioxide. Rivers which emerge from springs may produce tufa terraces, consisting of layers of calcite deposited over extended periods of time. In caves, a variety of features collectively called </a:t>
            </a:r>
            <a:r>
              <a:rPr lang="en-GB" dirty="0" err="1">
                <a:ea typeface="Palatino"/>
                <a:sym typeface="Palatino"/>
              </a:rPr>
              <a:t>speleothems</a:t>
            </a:r>
            <a:r>
              <a:rPr lang="en-GB" dirty="0">
                <a:ea typeface="Palatino"/>
                <a:sym typeface="Palatino"/>
              </a:rPr>
              <a:t> are formed by deposition of calcium carbonate and other dissolved minerals.</a:t>
            </a:r>
            <a:endParaRPr lang="en-US" dirty="0">
              <a:ea typeface="Palatino"/>
              <a:sym typeface="Palatino"/>
            </a:endParaRPr>
          </a:p>
          <a:p>
            <a:pPr marL="0" indent="0" eaLnBrk="1" fontAlgn="auto" hangingPunct="1">
              <a:spcAft>
                <a:spcPts val="0"/>
              </a:spcAft>
              <a:buFont typeface="Zapf Dingbats"/>
              <a:buNone/>
              <a:defRPr/>
            </a:pPr>
            <a:endParaRPr lang="en-US" dirty="0" smtClean="0">
              <a:ea typeface="Palatino"/>
              <a:sym typeface="Palatino"/>
            </a:endParaRPr>
          </a:p>
          <a:p>
            <a:pPr marL="0" indent="0" eaLnBrk="1" fontAlgn="auto" hangingPunct="1">
              <a:spcAft>
                <a:spcPts val="0"/>
              </a:spcAft>
              <a:buFont typeface="Zapf Dingbats"/>
              <a:buNone/>
              <a:defRPr/>
            </a:pPr>
            <a:r>
              <a:rPr lang="en-US" dirty="0" smtClean="0">
                <a:ea typeface="Palatino"/>
                <a:sym typeface="Palatino"/>
              </a:rPr>
              <a:t>Source: Wikipedia, “Karst”, August 2014.</a:t>
            </a:r>
            <a:endParaRPr lang="en-US" dirty="0">
              <a:ea typeface="Palatino"/>
              <a:sym typeface="Palatino"/>
            </a:endParaRPr>
          </a:p>
        </p:txBody>
      </p:sp>
      <p:sp>
        <p:nvSpPr>
          <p:cNvPr id="4" name="Footer Placeholder 3"/>
          <p:cNvSpPr>
            <a:spLocks noGrp="1"/>
          </p:cNvSpPr>
          <p:nvPr>
            <p:ph type="ftr" sz="quarter" idx="11"/>
          </p:nvPr>
        </p:nvSpPr>
        <p:spPr/>
        <p:txBody>
          <a:bodyPr rtlCol="0"/>
          <a:lstStyle/>
          <a:p>
            <a:pPr fontAlgn="auto">
              <a:spcBef>
                <a:spcPts val="0"/>
              </a:spcBef>
              <a:spcAft>
                <a:spcPts val="0"/>
              </a:spcAft>
              <a:defRPr/>
            </a:pPr>
            <a:r>
              <a:rPr lang="en-US" kern="0">
                <a:solidFill>
                  <a:schemeClr val="tx1">
                    <a:tint val="75000"/>
                  </a:schemeClr>
                </a:solidFill>
                <a:latin typeface="Palatino"/>
                <a:ea typeface="Palatino"/>
                <a:cs typeface="Palatino"/>
                <a:sym typeface="Palatino"/>
              </a:rPr>
              <a:t>TS</a:t>
            </a:r>
            <a:endParaRPr lang="sl-SI" kern="0">
              <a:solidFill>
                <a:schemeClr val="tx1">
                  <a:tint val="75000"/>
                </a:schemeClr>
              </a:solidFill>
              <a:latin typeface="Palatino"/>
              <a:ea typeface="Palatino"/>
              <a:cs typeface="Palatino"/>
              <a:sym typeface="Palatino"/>
            </a:endParaRPr>
          </a:p>
        </p:txBody>
      </p:sp>
      <p:sp>
        <p:nvSpPr>
          <p:cNvPr id="5" name="TextBox 4"/>
          <p:cNvSpPr txBox="1"/>
          <p:nvPr/>
        </p:nvSpPr>
        <p:spPr>
          <a:xfrm>
            <a:off x="4332288" y="9263063"/>
            <a:ext cx="4168775" cy="3190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fontAlgn="auto" latinLnBrk="1" hangingPunct="0">
              <a:spcBef>
                <a:spcPts val="0"/>
              </a:spcBef>
              <a:spcAft>
                <a:spcPts val="0"/>
              </a:spcAft>
              <a:defRPr/>
            </a:pPr>
            <a:r>
              <a:rPr lang="en-US" sz="1400" dirty="0">
                <a:latin typeface="Palatino"/>
                <a:ea typeface="Palatino"/>
                <a:cs typeface="Palatino"/>
                <a:sym typeface="Palatino"/>
              </a:rPr>
              <a:t>Terminology Symposium </a:t>
            </a:r>
            <a:r>
              <a:rPr lang="en-US" sz="1400" dirty="0" err="1">
                <a:latin typeface="Palatino"/>
                <a:ea typeface="Palatino"/>
                <a:cs typeface="Palatino"/>
                <a:sym typeface="Palatino"/>
              </a:rPr>
              <a:t>Zadar</a:t>
            </a:r>
            <a:r>
              <a:rPr lang="en-US" sz="1400" dirty="0">
                <a:latin typeface="Palatino"/>
                <a:ea typeface="Palatino"/>
                <a:cs typeface="Palatino"/>
                <a:sym typeface="Palatino"/>
              </a:rPr>
              <a:t>, 22-23 August 2014</a:t>
            </a:r>
            <a:endParaRPr lang="en-US" sz="1400" dirty="0">
              <a:latin typeface="Palatino"/>
              <a:ea typeface="Palatino"/>
              <a:cs typeface="Palatino"/>
              <a:sym typeface="Palatino"/>
            </a:endParaRPr>
          </a:p>
        </p:txBody>
      </p:sp>
    </p:spTree>
  </p:cSld>
  <p:clrMapOvr>
    <a:masterClrMapping/>
  </p:clrMapOvr>
  <p:transition xmlns:p14="http://schemas.microsoft.com/office/powerpoint/2010/mai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14919" r="-2567"/>
          <a:stretch>
            <a:fillRect/>
          </a:stretch>
        </p:blipFill>
        <p:spPr>
          <a:xfrm>
            <a:off x="5989638" y="439738"/>
            <a:ext cx="6507162" cy="8285162"/>
          </a:xfrm>
        </p:spPr>
      </p:pic>
      <p:sp>
        <p:nvSpPr>
          <p:cNvPr id="5" name="TextBox 4"/>
          <p:cNvSpPr txBox="1"/>
          <p:nvPr/>
        </p:nvSpPr>
        <p:spPr>
          <a:xfrm>
            <a:off x="528638" y="720725"/>
            <a:ext cx="2557462" cy="4730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fontAlgn="auto" latinLnBrk="1" hangingPunct="0">
              <a:spcBef>
                <a:spcPts val="0"/>
              </a:spcBef>
              <a:spcAft>
                <a:spcPts val="0"/>
              </a:spcAft>
              <a:defRPr/>
            </a:pPr>
            <a:r>
              <a:rPr lang="en-US" kern="0" dirty="0" err="1">
                <a:latin typeface="Palatino"/>
                <a:ea typeface="Palatino"/>
                <a:cs typeface="Palatino"/>
                <a:sym typeface="Palatino"/>
              </a:rPr>
              <a:t>Termine</a:t>
            </a:r>
            <a:r>
              <a:rPr lang="en-US" kern="0" dirty="0">
                <a:latin typeface="Palatino"/>
                <a:ea typeface="Palatino"/>
                <a:cs typeface="Palatino"/>
                <a:sym typeface="Palatino"/>
              </a:rPr>
              <a:t>: 34 terms</a:t>
            </a:r>
          </a:p>
        </p:txBody>
      </p:sp>
      <p:pic>
        <p:nvPicPr>
          <p:cNvPr id="3584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8638" y="2176463"/>
            <a:ext cx="4965700" cy="393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rtlCol="0"/>
          <a:lstStyle/>
          <a:p>
            <a:pPr fontAlgn="auto">
              <a:spcBef>
                <a:spcPts val="0"/>
              </a:spcBef>
              <a:spcAft>
                <a:spcPts val="0"/>
              </a:spcAft>
              <a:defRPr/>
            </a:pPr>
            <a:r>
              <a:rPr lang="en-US" kern="0">
                <a:solidFill>
                  <a:schemeClr val="tx1">
                    <a:tint val="75000"/>
                  </a:schemeClr>
                </a:solidFill>
                <a:latin typeface="Palatino"/>
                <a:ea typeface="Palatino"/>
                <a:cs typeface="Palatino"/>
                <a:sym typeface="Palatino"/>
              </a:rPr>
              <a:t>TS</a:t>
            </a:r>
            <a:endParaRPr lang="sl-SI" kern="0">
              <a:solidFill>
                <a:schemeClr val="tx1">
                  <a:tint val="75000"/>
                </a:schemeClr>
              </a:solidFill>
              <a:latin typeface="Palatino"/>
              <a:ea typeface="Palatino"/>
              <a:cs typeface="Palatino"/>
              <a:sym typeface="Palatino"/>
            </a:endParaRPr>
          </a:p>
        </p:txBody>
      </p:sp>
      <p:sp>
        <p:nvSpPr>
          <p:cNvPr id="6" name="TextBox 5"/>
          <p:cNvSpPr txBox="1"/>
          <p:nvPr/>
        </p:nvSpPr>
        <p:spPr>
          <a:xfrm>
            <a:off x="4332288" y="9263063"/>
            <a:ext cx="4168775" cy="3190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fontAlgn="auto" latinLnBrk="1" hangingPunct="0">
              <a:spcBef>
                <a:spcPts val="0"/>
              </a:spcBef>
              <a:spcAft>
                <a:spcPts val="0"/>
              </a:spcAft>
              <a:defRPr/>
            </a:pPr>
            <a:r>
              <a:rPr lang="en-US" sz="1400" dirty="0">
                <a:latin typeface="Palatino"/>
                <a:ea typeface="Palatino"/>
                <a:cs typeface="Palatino"/>
                <a:sym typeface="Palatino"/>
              </a:rPr>
              <a:t>Terminology Symposium </a:t>
            </a:r>
            <a:r>
              <a:rPr lang="en-US" sz="1400" dirty="0" err="1">
                <a:latin typeface="Palatino"/>
                <a:ea typeface="Palatino"/>
                <a:cs typeface="Palatino"/>
                <a:sym typeface="Palatino"/>
              </a:rPr>
              <a:t>Zadar</a:t>
            </a:r>
            <a:r>
              <a:rPr lang="en-US" sz="1400" dirty="0">
                <a:latin typeface="Palatino"/>
                <a:ea typeface="Palatino"/>
                <a:cs typeface="Palatino"/>
                <a:sym typeface="Palatino"/>
              </a:rPr>
              <a:t>, 22-23 August 2014</a:t>
            </a:r>
            <a:endParaRPr lang="en-US" sz="1400" dirty="0">
              <a:latin typeface="Palatino"/>
              <a:ea typeface="Palatino"/>
              <a:cs typeface="Palatino"/>
              <a:sym typeface="Palatino"/>
            </a:endParaRPr>
          </a:p>
        </p:txBody>
      </p:sp>
    </p:spTree>
  </p:cSld>
  <p:clrMapOvr>
    <a:masterClrMapping/>
  </p:clrMapOvr>
  <p:transition xmlns:p14="http://schemas.microsoft.com/office/powerpoint/2010/mai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4025" y="352425"/>
            <a:ext cx="10485438" cy="532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6763" y="3730625"/>
            <a:ext cx="5626100"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332288" y="9263063"/>
            <a:ext cx="4168775" cy="3190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fontAlgn="auto" latinLnBrk="1" hangingPunct="0">
              <a:spcBef>
                <a:spcPts val="0"/>
              </a:spcBef>
              <a:spcAft>
                <a:spcPts val="0"/>
              </a:spcAft>
              <a:defRPr/>
            </a:pPr>
            <a:r>
              <a:rPr lang="en-US" sz="1400" dirty="0">
                <a:latin typeface="Palatino"/>
                <a:ea typeface="Palatino"/>
                <a:cs typeface="Palatino"/>
                <a:sym typeface="Palatino"/>
              </a:rPr>
              <a:t>Terminology Symposium </a:t>
            </a:r>
            <a:r>
              <a:rPr lang="en-US" sz="1400" dirty="0" err="1">
                <a:latin typeface="Palatino"/>
                <a:ea typeface="Palatino"/>
                <a:cs typeface="Palatino"/>
                <a:sym typeface="Palatino"/>
              </a:rPr>
              <a:t>Zadar</a:t>
            </a:r>
            <a:r>
              <a:rPr lang="en-US" sz="1400" dirty="0">
                <a:latin typeface="Palatino"/>
                <a:ea typeface="Palatino"/>
                <a:cs typeface="Palatino"/>
                <a:sym typeface="Palatino"/>
              </a:rPr>
              <a:t>, 22-23 August 2014</a:t>
            </a:r>
            <a:endParaRPr lang="en-US" sz="1400" dirty="0">
              <a:latin typeface="Palatino"/>
              <a:ea typeface="Palatino"/>
              <a:cs typeface="Palatino"/>
              <a:sym typeface="Palatino"/>
            </a:endParaRPr>
          </a:p>
        </p:txBody>
      </p:sp>
    </p:spTree>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1" name="Group 51"/>
          <p:cNvGrpSpPr>
            <a:grpSpLocks/>
          </p:cNvGrpSpPr>
          <p:nvPr/>
        </p:nvGrpSpPr>
        <p:grpSpPr bwMode="auto">
          <a:xfrm>
            <a:off x="6446838" y="2200275"/>
            <a:ext cx="6627812" cy="3971925"/>
            <a:chOff x="-126999" y="-88900"/>
            <a:chExt cx="6628167" cy="3972581"/>
          </a:xfrm>
        </p:grpSpPr>
        <p:pic>
          <p:nvPicPr>
            <p:cNvPr id="10246" name="pasted-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74168" cy="364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88900"/>
              <a:ext cx="6628168" cy="3972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 name="Shape 52"/>
          <p:cNvSpPr>
            <a:spLocks noGrp="1"/>
          </p:cNvSpPr>
          <p:nvPr>
            <p:ph type="title"/>
          </p:nvPr>
        </p:nvSpPr>
        <p:spPr/>
        <p:txBody>
          <a:bodyPr>
            <a:normAutofit/>
          </a:bodyPr>
          <a:lstStyle>
            <a:lvl1pPr defTabSz="572516">
              <a:spcBef>
                <a:spcPts val="1500"/>
              </a:spcBef>
              <a:defRPr sz="6860"/>
            </a:lvl1pPr>
          </a:lstStyle>
          <a:p>
            <a:pPr eaLnBrk="1" fontAlgn="auto" hangingPunct="1">
              <a:spcAft>
                <a:spcPts val="0"/>
              </a:spcAft>
              <a:defRPr sz="1800">
                <a:solidFill>
                  <a:srgbClr val="000000"/>
                </a:solidFill>
              </a:defRPr>
            </a:pPr>
            <a:r>
              <a:rPr sz="6000" dirty="0">
                <a:solidFill>
                  <a:srgbClr val="AF3021"/>
                </a:solidFill>
                <a:ea typeface="+mn-ea"/>
                <a:sym typeface="Bodoni SvtyTwo ITC TT-Book"/>
              </a:rPr>
              <a:t>Why computational terminography?</a:t>
            </a:r>
          </a:p>
        </p:txBody>
      </p:sp>
      <p:sp>
        <p:nvSpPr>
          <p:cNvPr id="53" name="Shape 53"/>
          <p:cNvSpPr>
            <a:spLocks noGrp="1"/>
          </p:cNvSpPr>
          <p:nvPr>
            <p:ph type="body" idx="1"/>
          </p:nvPr>
        </p:nvSpPr>
        <p:spPr/>
        <p:txBody>
          <a:bodyPr>
            <a:normAutofit/>
          </a:bodyPr>
          <a:lstStyle/>
          <a:p>
            <a:pPr marL="287401" indent="-287401" defTabSz="426466" eaLnBrk="1" fontAlgn="auto" hangingPunct="1">
              <a:spcBef>
                <a:spcPts val="1300"/>
              </a:spcBef>
              <a:spcAft>
                <a:spcPts val="0"/>
              </a:spcAft>
              <a:buFont typeface="Zapf Dingbats"/>
              <a:buChar char="❖"/>
              <a:defRPr sz="1800">
                <a:solidFill>
                  <a:srgbClr val="000000"/>
                </a:solidFill>
              </a:defRPr>
            </a:pPr>
            <a:r>
              <a:rPr sz="2190" dirty="0">
                <a:solidFill>
                  <a:srgbClr val="000000"/>
                </a:solidFill>
                <a:ea typeface="Palatino"/>
                <a:sym typeface="Palatino"/>
              </a:rPr>
              <a:t>Information society produces a lot of data…</a:t>
            </a:r>
          </a:p>
          <a:p>
            <a:pPr marL="574802" lvl="1" indent="-287401" defTabSz="426466" eaLnBrk="1" fontAlgn="auto" hangingPunct="1">
              <a:spcBef>
                <a:spcPts val="1300"/>
              </a:spcBef>
              <a:spcAft>
                <a:spcPts val="0"/>
              </a:spcAft>
              <a:buFont typeface="Zapf Dingbats"/>
              <a:buChar char="❖"/>
              <a:defRPr sz="1800">
                <a:solidFill>
                  <a:srgbClr val="000000"/>
                </a:solidFill>
              </a:defRPr>
            </a:pPr>
            <a:r>
              <a:rPr sz="2190" dirty="0">
                <a:solidFill>
                  <a:srgbClr val="000000"/>
                </a:solidFill>
                <a:sym typeface="Palatino"/>
              </a:rPr>
              <a:t>Estimated size of Google’s index: 14 billion web pages</a:t>
            </a:r>
          </a:p>
          <a:p>
            <a:pPr marL="574802" lvl="1" indent="-287401" defTabSz="426466" eaLnBrk="1" fontAlgn="auto" hangingPunct="1">
              <a:spcBef>
                <a:spcPts val="1300"/>
              </a:spcBef>
              <a:spcAft>
                <a:spcPts val="0"/>
              </a:spcAft>
              <a:buFont typeface="Zapf Dingbats"/>
              <a:buChar char="❖"/>
              <a:defRPr sz="1800">
                <a:solidFill>
                  <a:srgbClr val="000000"/>
                </a:solidFill>
              </a:defRPr>
            </a:pPr>
            <a:r>
              <a:rPr sz="2190" dirty="0">
                <a:solidFill>
                  <a:srgbClr val="000000"/>
                </a:solidFill>
                <a:sym typeface="Palatino"/>
              </a:rPr>
              <a:t>Average daily information load: 34 GB (incl. 100,000 words of text)</a:t>
            </a:r>
          </a:p>
          <a:p>
            <a:pPr marL="287401" indent="-287401" defTabSz="426466" eaLnBrk="1" fontAlgn="auto" hangingPunct="1">
              <a:spcBef>
                <a:spcPts val="1300"/>
              </a:spcBef>
              <a:spcAft>
                <a:spcPts val="0"/>
              </a:spcAft>
              <a:buFont typeface="Zapf Dingbats"/>
              <a:buChar char="❖"/>
              <a:defRPr sz="1800">
                <a:solidFill>
                  <a:srgbClr val="000000"/>
                </a:solidFill>
              </a:defRPr>
            </a:pPr>
            <a:r>
              <a:rPr sz="2190" dirty="0">
                <a:solidFill>
                  <a:srgbClr val="000000"/>
                </a:solidFill>
                <a:ea typeface="Palatino"/>
                <a:sym typeface="Palatino"/>
              </a:rPr>
              <a:t>A large portion of </a:t>
            </a:r>
            <a:r>
              <a:rPr lang="sl-SI" sz="2190" dirty="0" smtClean="0">
                <a:solidFill>
                  <a:srgbClr val="000000"/>
                </a:solidFill>
                <a:ea typeface="Palatino"/>
                <a:sym typeface="Palatino"/>
              </a:rPr>
              <a:t>this </a:t>
            </a:r>
            <a:r>
              <a:rPr sz="2190" dirty="0" smtClean="0">
                <a:solidFill>
                  <a:srgbClr val="000000"/>
                </a:solidFill>
                <a:ea typeface="Palatino"/>
                <a:sym typeface="Palatino"/>
              </a:rPr>
              <a:t>information </a:t>
            </a:r>
            <a:r>
              <a:rPr sz="2190" dirty="0">
                <a:solidFill>
                  <a:srgbClr val="000000"/>
                </a:solidFill>
                <a:ea typeface="Palatino"/>
                <a:sym typeface="Palatino"/>
              </a:rPr>
              <a:t>is specialized:</a:t>
            </a:r>
          </a:p>
          <a:p>
            <a:pPr marL="574802" lvl="1" indent="-287401" defTabSz="426466" eaLnBrk="1" fontAlgn="auto" hangingPunct="1">
              <a:spcBef>
                <a:spcPts val="1300"/>
              </a:spcBef>
              <a:spcAft>
                <a:spcPts val="0"/>
              </a:spcAft>
              <a:buFont typeface="Zapf Dingbats"/>
              <a:buChar char="❖"/>
              <a:defRPr sz="1800">
                <a:solidFill>
                  <a:srgbClr val="000000"/>
                </a:solidFill>
              </a:defRPr>
            </a:pPr>
            <a:r>
              <a:rPr sz="2190" dirty="0">
                <a:solidFill>
                  <a:srgbClr val="000000"/>
                </a:solidFill>
                <a:sym typeface="Palatino"/>
              </a:rPr>
              <a:t>Containing domain-specific knowledge, encoded in specialized vocabulary</a:t>
            </a:r>
          </a:p>
          <a:p>
            <a:pPr marL="574802" lvl="1" indent="-287401" defTabSz="426466" eaLnBrk="1" fontAlgn="auto" hangingPunct="1">
              <a:spcBef>
                <a:spcPts val="1300"/>
              </a:spcBef>
              <a:spcAft>
                <a:spcPts val="0"/>
              </a:spcAft>
              <a:buFont typeface="Zapf Dingbats"/>
              <a:buChar char="❖"/>
              <a:defRPr sz="1800">
                <a:solidFill>
                  <a:srgbClr val="000000"/>
                </a:solidFill>
              </a:defRPr>
            </a:pPr>
            <a:r>
              <a:rPr sz="2190" dirty="0">
                <a:solidFill>
                  <a:srgbClr val="000000"/>
                </a:solidFill>
                <a:sym typeface="Palatino"/>
              </a:rPr>
              <a:t>Understood by the targeted community of experts</a:t>
            </a:r>
          </a:p>
          <a:p>
            <a:pPr marL="574802" lvl="1" indent="-287401" defTabSz="426466" eaLnBrk="1" fontAlgn="auto" hangingPunct="1">
              <a:spcBef>
                <a:spcPts val="1300"/>
              </a:spcBef>
              <a:spcAft>
                <a:spcPts val="0"/>
              </a:spcAft>
              <a:buFont typeface="Zapf Dingbats"/>
              <a:buChar char="❖"/>
              <a:defRPr sz="1800">
                <a:solidFill>
                  <a:srgbClr val="000000"/>
                </a:solidFill>
              </a:defRPr>
            </a:pPr>
            <a:r>
              <a:rPr sz="2190" dirty="0">
                <a:solidFill>
                  <a:srgbClr val="000000"/>
                </a:solidFill>
                <a:sym typeface="Palatino"/>
              </a:rPr>
              <a:t>Main obstacle in transferring specialized knowledge is translating terminology</a:t>
            </a:r>
          </a:p>
        </p:txBody>
      </p:sp>
      <p:pic>
        <p:nvPicPr>
          <p:cNvPr id="10244" name="pasted-ima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3075" y="6073775"/>
            <a:ext cx="3311525"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8" name="TextBox 7"/>
          <p:cNvSpPr txBox="1"/>
          <p:nvPr/>
        </p:nvSpPr>
        <p:spPr>
          <a:xfrm>
            <a:off x="4332288" y="9263063"/>
            <a:ext cx="4168775" cy="3190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fontAlgn="auto" latinLnBrk="1" hangingPunct="0">
              <a:spcBef>
                <a:spcPts val="0"/>
              </a:spcBef>
              <a:spcAft>
                <a:spcPts val="0"/>
              </a:spcAft>
              <a:defRPr/>
            </a:pPr>
            <a:r>
              <a:rPr lang="en-US" sz="1400" dirty="0">
                <a:latin typeface="Palatino"/>
                <a:ea typeface="Palatino"/>
                <a:cs typeface="Palatino"/>
                <a:sym typeface="Palatino"/>
              </a:rPr>
              <a:t>Terminology Symposium </a:t>
            </a:r>
            <a:r>
              <a:rPr lang="en-US" sz="1400" dirty="0" err="1">
                <a:latin typeface="Palatino"/>
                <a:ea typeface="Palatino"/>
                <a:cs typeface="Palatino"/>
                <a:sym typeface="Palatino"/>
              </a:rPr>
              <a:t>Zadar</a:t>
            </a:r>
            <a:r>
              <a:rPr lang="en-US" sz="1400" dirty="0">
                <a:latin typeface="Palatino"/>
                <a:ea typeface="Palatino"/>
                <a:cs typeface="Palatino"/>
                <a:sym typeface="Palatino"/>
              </a:rPr>
              <a:t>, 22-23 August 2014</a:t>
            </a:r>
            <a:endParaRPr lang="en-US" sz="1400" dirty="0">
              <a:latin typeface="Palatino"/>
              <a:ea typeface="Palatino"/>
              <a:cs typeface="Palatino"/>
              <a:sym typeface="Palatino"/>
            </a:endParaRPr>
          </a:p>
        </p:txBody>
      </p:sp>
    </p:spTree>
  </p:cSld>
  <p:clrMapOvr>
    <a:masterClrMapping/>
  </p:clrMapOvr>
  <p:transition xmlns:p14="http://schemas.microsoft.com/office/powerpoint/2010/mai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5600" y="952500"/>
            <a:ext cx="12293600" cy="783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332288" y="9263063"/>
            <a:ext cx="4168775" cy="3190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fontAlgn="auto" latinLnBrk="1" hangingPunct="0">
              <a:spcBef>
                <a:spcPts val="0"/>
              </a:spcBef>
              <a:spcAft>
                <a:spcPts val="0"/>
              </a:spcAft>
              <a:defRPr/>
            </a:pPr>
            <a:r>
              <a:rPr lang="en-US" sz="1400" dirty="0">
                <a:latin typeface="Palatino"/>
                <a:ea typeface="Palatino"/>
                <a:cs typeface="Palatino"/>
                <a:sym typeface="Palatino"/>
              </a:rPr>
              <a:t>Terminology Symposium </a:t>
            </a:r>
            <a:r>
              <a:rPr lang="en-US" sz="1400" dirty="0" err="1">
                <a:latin typeface="Palatino"/>
                <a:ea typeface="Palatino"/>
                <a:cs typeface="Palatino"/>
                <a:sym typeface="Palatino"/>
              </a:rPr>
              <a:t>Zadar</a:t>
            </a:r>
            <a:r>
              <a:rPr lang="en-US" sz="1400" dirty="0">
                <a:latin typeface="Palatino"/>
                <a:ea typeface="Palatino"/>
                <a:cs typeface="Palatino"/>
                <a:sym typeface="Palatino"/>
              </a:rPr>
              <a:t>, 22-23 August 2014</a:t>
            </a:r>
            <a:endParaRPr lang="en-US" sz="1400" dirty="0">
              <a:latin typeface="Palatino"/>
              <a:ea typeface="Palatino"/>
              <a:cs typeface="Palatino"/>
              <a:sym typeface="Palatino"/>
            </a:endParaRPr>
          </a:p>
        </p:txBody>
      </p:sp>
    </p:spTree>
  </p:cSld>
  <p:clrMapOvr>
    <a:masterClrMapping/>
  </p:clrMapOvr>
  <p:transition xmlns:p14="http://schemas.microsoft.com/office/powerpoint/2010/mai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a:solidFill>
                  <a:srgbClr val="AF3021"/>
                </a:solidFill>
                <a:latin typeface="Bodoni SvtyTwo ITC TT-Book" charset="0"/>
                <a:cs typeface="Bodoni SvtyTwo ITC TT-Book" charset="0"/>
              </a:rPr>
              <a:t>Conclusions</a:t>
            </a:r>
          </a:p>
        </p:txBody>
      </p:sp>
      <p:sp>
        <p:nvSpPr>
          <p:cNvPr id="3" name="Text Placeholder 2"/>
          <p:cNvSpPr>
            <a:spLocks noGrp="1"/>
          </p:cNvSpPr>
          <p:nvPr>
            <p:ph type="body" idx="1"/>
          </p:nvPr>
        </p:nvSpPr>
        <p:spPr/>
        <p:txBody>
          <a:bodyPr>
            <a:normAutofit fontScale="92500" lnSpcReduction="20000"/>
          </a:bodyPr>
          <a:lstStyle/>
          <a:p>
            <a:pPr eaLnBrk="1" fontAlgn="auto" hangingPunct="1">
              <a:spcAft>
                <a:spcPts val="0"/>
              </a:spcAft>
              <a:buFont typeface="Zapf Dingbats"/>
              <a:buChar char="❖"/>
              <a:defRPr/>
            </a:pPr>
            <a:r>
              <a:rPr lang="en-US" dirty="0" smtClean="0">
                <a:ea typeface="Palatino"/>
                <a:sym typeface="Palatino"/>
              </a:rPr>
              <a:t>Term extraction solutions are available for many languages and seem mature enough to implement in most term management settings</a:t>
            </a:r>
          </a:p>
          <a:p>
            <a:pPr eaLnBrk="1" fontAlgn="auto" hangingPunct="1">
              <a:spcAft>
                <a:spcPts val="0"/>
              </a:spcAft>
              <a:buFont typeface="Zapf Dingbats"/>
              <a:buChar char="❖"/>
              <a:defRPr/>
            </a:pPr>
            <a:r>
              <a:rPr lang="en-US" dirty="0" smtClean="0">
                <a:ea typeface="Palatino"/>
                <a:sym typeface="Palatino"/>
              </a:rPr>
              <a:t>Intended as a technology to support humans, not replace them!</a:t>
            </a:r>
          </a:p>
          <a:p>
            <a:pPr eaLnBrk="1" fontAlgn="auto" hangingPunct="1">
              <a:spcAft>
                <a:spcPts val="0"/>
              </a:spcAft>
              <a:buFont typeface="Zapf Dingbats"/>
              <a:buChar char="❖"/>
              <a:defRPr/>
            </a:pPr>
            <a:r>
              <a:rPr lang="en-US" dirty="0" smtClean="0">
                <a:ea typeface="Palatino"/>
                <a:sym typeface="Palatino"/>
              </a:rPr>
              <a:t>Results depend on several factors:</a:t>
            </a:r>
          </a:p>
          <a:p>
            <a:pPr lvl="1" eaLnBrk="1" fontAlgn="auto" hangingPunct="1">
              <a:spcAft>
                <a:spcPts val="0"/>
              </a:spcAft>
              <a:buFont typeface="Zapf Dingbats"/>
              <a:buChar char="❖"/>
              <a:defRPr/>
            </a:pPr>
            <a:r>
              <a:rPr lang="en-US" dirty="0" smtClean="0">
                <a:sym typeface="Palatino"/>
              </a:rPr>
              <a:t>Language &amp; quality of language tools</a:t>
            </a:r>
          </a:p>
          <a:p>
            <a:pPr lvl="1" eaLnBrk="1" fontAlgn="auto" hangingPunct="1">
              <a:spcAft>
                <a:spcPts val="0"/>
              </a:spcAft>
              <a:buFont typeface="Zapf Dingbats"/>
              <a:buChar char="❖"/>
              <a:defRPr/>
            </a:pPr>
            <a:r>
              <a:rPr lang="en-US" dirty="0" smtClean="0">
                <a:sym typeface="Palatino"/>
              </a:rPr>
              <a:t>Quality, </a:t>
            </a:r>
            <a:r>
              <a:rPr lang="en-US" dirty="0" err="1" smtClean="0">
                <a:sym typeface="Palatino"/>
              </a:rPr>
              <a:t>representativity</a:t>
            </a:r>
            <a:r>
              <a:rPr lang="en-US" dirty="0" smtClean="0">
                <a:sym typeface="Palatino"/>
              </a:rPr>
              <a:t> and size of the corpora</a:t>
            </a:r>
          </a:p>
          <a:p>
            <a:pPr lvl="1" eaLnBrk="1" fontAlgn="auto" hangingPunct="1">
              <a:spcAft>
                <a:spcPts val="0"/>
              </a:spcAft>
              <a:buFont typeface="Zapf Dingbats"/>
              <a:buChar char="❖"/>
              <a:defRPr/>
            </a:pPr>
            <a:r>
              <a:rPr lang="en-US" dirty="0" smtClean="0">
                <a:sym typeface="Palatino"/>
              </a:rPr>
              <a:t>User requirements</a:t>
            </a:r>
          </a:p>
          <a:p>
            <a:pPr lvl="1" eaLnBrk="1" fontAlgn="auto" hangingPunct="1">
              <a:spcAft>
                <a:spcPts val="0"/>
              </a:spcAft>
              <a:buFont typeface="Zapf Dingbats"/>
              <a:buChar char="❖"/>
              <a:defRPr/>
            </a:pPr>
            <a:r>
              <a:rPr lang="en-US" dirty="0" smtClean="0">
                <a:sym typeface="Palatino"/>
              </a:rPr>
              <a:t>Domain / Project</a:t>
            </a:r>
            <a:endParaRPr lang="en-US" dirty="0">
              <a:sym typeface="Palatino"/>
            </a:endParaRPr>
          </a:p>
        </p:txBody>
      </p:sp>
      <p:sp>
        <p:nvSpPr>
          <p:cNvPr id="4" name="TextBox 3"/>
          <p:cNvSpPr txBox="1"/>
          <p:nvPr/>
        </p:nvSpPr>
        <p:spPr>
          <a:xfrm>
            <a:off x="4332288" y="9263063"/>
            <a:ext cx="4168775" cy="3190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fontAlgn="auto" latinLnBrk="1" hangingPunct="0">
              <a:spcBef>
                <a:spcPts val="0"/>
              </a:spcBef>
              <a:spcAft>
                <a:spcPts val="0"/>
              </a:spcAft>
              <a:defRPr/>
            </a:pPr>
            <a:r>
              <a:rPr lang="en-US" sz="1400" dirty="0">
                <a:latin typeface="Palatino"/>
                <a:ea typeface="Palatino"/>
                <a:cs typeface="Palatino"/>
                <a:sym typeface="Palatino"/>
              </a:rPr>
              <a:t>Terminology Symposium </a:t>
            </a:r>
            <a:r>
              <a:rPr lang="en-US" sz="1400" dirty="0" err="1">
                <a:latin typeface="Palatino"/>
                <a:ea typeface="Palatino"/>
                <a:cs typeface="Palatino"/>
                <a:sym typeface="Palatino"/>
              </a:rPr>
              <a:t>Zadar</a:t>
            </a:r>
            <a:r>
              <a:rPr lang="en-US" sz="1400" dirty="0">
                <a:latin typeface="Palatino"/>
                <a:ea typeface="Palatino"/>
                <a:cs typeface="Palatino"/>
                <a:sym typeface="Palatino"/>
              </a:rPr>
              <a:t>, 22-23 August 2014</a:t>
            </a:r>
            <a:endParaRPr lang="en-US" sz="1400" dirty="0">
              <a:latin typeface="Palatino"/>
              <a:ea typeface="Palatino"/>
              <a:cs typeface="Palatino"/>
              <a:sym typeface="Palatino"/>
            </a:endParaRPr>
          </a:p>
        </p:txBody>
      </p:sp>
    </p:spTree>
  </p:cSld>
  <p:clrMapOvr>
    <a:masterClrMapping/>
  </p:clrMapOvr>
  <p:transition xmlns:p14="http://schemas.microsoft.com/office/powerpoint/2010/mai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a:solidFill>
                  <a:srgbClr val="AF3021"/>
                </a:solidFill>
                <a:latin typeface="Bodoni SvtyTwo ITC TT-Book" charset="0"/>
                <a:cs typeface="Bodoni SvtyTwo ITC TT-Book" charset="0"/>
              </a:rPr>
              <a:t>Conclusions</a:t>
            </a:r>
          </a:p>
        </p:txBody>
      </p:sp>
      <p:sp>
        <p:nvSpPr>
          <p:cNvPr id="39938" name="Text Placeholder 2"/>
          <p:cNvSpPr>
            <a:spLocks noGrp="1"/>
          </p:cNvSpPr>
          <p:nvPr>
            <p:ph type="body" idx="1"/>
          </p:nvPr>
        </p:nvSpPr>
        <p:spPr/>
        <p:txBody>
          <a:bodyPr/>
          <a:lstStyle/>
          <a:p>
            <a:pPr eaLnBrk="1" hangingPunct="1"/>
            <a:r>
              <a:rPr lang="en-US">
                <a:latin typeface="Palatino" charset="0"/>
              </a:rPr>
              <a:t>Definition extraction is at an experimental stage, however...</a:t>
            </a:r>
          </a:p>
          <a:p>
            <a:pPr eaLnBrk="1" hangingPunct="1"/>
            <a:r>
              <a:rPr lang="en-US">
                <a:latin typeface="Palatino" charset="0"/>
              </a:rPr>
              <a:t>...Extracting hierarchical relations, synonyms and related terms has a long tradition and works well.</a:t>
            </a:r>
          </a:p>
          <a:p>
            <a:pPr eaLnBrk="1" hangingPunct="1"/>
            <a:r>
              <a:rPr lang="en-US">
                <a:latin typeface="Palatino" charset="0"/>
              </a:rPr>
              <a:t>For translation purposes (and some lexicographical tasks), knowledge-rich contexts may be just as valuable.</a:t>
            </a:r>
          </a:p>
          <a:p>
            <a:pPr eaLnBrk="1" hangingPunct="1"/>
            <a:r>
              <a:rPr lang="en-US">
                <a:latin typeface="Palatino" charset="0"/>
              </a:rPr>
              <a:t>Even if knowledge extraction tools are not available, state-of-the-art corpus workbenches provide huge support to terminographers.</a:t>
            </a:r>
          </a:p>
          <a:p>
            <a:pPr eaLnBrk="1" hangingPunct="1"/>
            <a:endParaRPr lang="en-US">
              <a:latin typeface="Palatino" charset="0"/>
            </a:endParaRPr>
          </a:p>
        </p:txBody>
      </p:sp>
      <p:sp>
        <p:nvSpPr>
          <p:cNvPr id="4" name="TextBox 3"/>
          <p:cNvSpPr txBox="1"/>
          <p:nvPr/>
        </p:nvSpPr>
        <p:spPr>
          <a:xfrm>
            <a:off x="4332288" y="9263063"/>
            <a:ext cx="4168775" cy="3190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fontAlgn="auto" latinLnBrk="1" hangingPunct="0">
              <a:spcBef>
                <a:spcPts val="0"/>
              </a:spcBef>
              <a:spcAft>
                <a:spcPts val="0"/>
              </a:spcAft>
              <a:defRPr/>
            </a:pPr>
            <a:r>
              <a:rPr lang="en-US" sz="1400" dirty="0">
                <a:latin typeface="Palatino"/>
                <a:ea typeface="Palatino"/>
                <a:cs typeface="Palatino"/>
                <a:sym typeface="Palatino"/>
              </a:rPr>
              <a:t>Terminology Symposium </a:t>
            </a:r>
            <a:r>
              <a:rPr lang="en-US" sz="1400" dirty="0" err="1">
                <a:latin typeface="Palatino"/>
                <a:ea typeface="Palatino"/>
                <a:cs typeface="Palatino"/>
                <a:sym typeface="Palatino"/>
              </a:rPr>
              <a:t>Zadar</a:t>
            </a:r>
            <a:r>
              <a:rPr lang="en-US" sz="1400" dirty="0">
                <a:latin typeface="Palatino"/>
                <a:ea typeface="Palatino"/>
                <a:cs typeface="Palatino"/>
                <a:sym typeface="Palatino"/>
              </a:rPr>
              <a:t>, 22-23 August 2014</a:t>
            </a:r>
            <a:endParaRPr lang="en-US" sz="1400" dirty="0">
              <a:latin typeface="Palatino"/>
              <a:ea typeface="Palatino"/>
              <a:cs typeface="Palatino"/>
              <a:sym typeface="Palatino"/>
            </a:endParaRPr>
          </a:p>
        </p:txBody>
      </p:sp>
    </p:spTree>
  </p:cSld>
  <p:clrMapOvr>
    <a:masterClrMapping/>
  </p:clrMapOvr>
  <p:transition xmlns:p14="http://schemas.microsoft.com/office/powerpoint/2010/mai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a:solidFill>
                  <a:srgbClr val="AF3021"/>
                </a:solidFill>
                <a:latin typeface="Bodoni SvtyTwo ITC TT-Book" charset="0"/>
                <a:cs typeface="Bodoni SvtyTwo ITC TT-Book" charset="0"/>
              </a:rPr>
              <a:t>References</a:t>
            </a:r>
          </a:p>
        </p:txBody>
      </p:sp>
      <p:sp>
        <p:nvSpPr>
          <p:cNvPr id="3" name="Text Placeholder 2"/>
          <p:cNvSpPr>
            <a:spLocks noGrp="1"/>
          </p:cNvSpPr>
          <p:nvPr>
            <p:ph type="body" idx="1"/>
          </p:nvPr>
        </p:nvSpPr>
        <p:spPr/>
        <p:txBody>
          <a:bodyPr>
            <a:normAutofit fontScale="32500" lnSpcReduction="20000"/>
          </a:bodyPr>
          <a:lstStyle/>
          <a:p>
            <a:pPr eaLnBrk="1" fontAlgn="auto" hangingPunct="1">
              <a:lnSpc>
                <a:spcPct val="90000"/>
              </a:lnSpc>
              <a:spcAft>
                <a:spcPts val="0"/>
              </a:spcAft>
              <a:buFont typeface="Zapf Dingbats"/>
              <a:buChar char="❖"/>
              <a:defRPr/>
            </a:pPr>
            <a:r>
              <a:rPr lang="en-US" dirty="0" err="1">
                <a:ea typeface="Palatino"/>
                <a:sym typeface="Palatino"/>
              </a:rPr>
              <a:t>Ahrenberg</a:t>
            </a:r>
            <a:r>
              <a:rPr lang="en-US" dirty="0">
                <a:ea typeface="Palatino"/>
                <a:sym typeface="Palatino"/>
              </a:rPr>
              <a:t>, Lars, Mikael </a:t>
            </a:r>
            <a:r>
              <a:rPr lang="en-US" dirty="0" err="1">
                <a:ea typeface="Palatino"/>
                <a:sym typeface="Palatino"/>
              </a:rPr>
              <a:t>Andersson</a:t>
            </a:r>
            <a:r>
              <a:rPr lang="en-US" dirty="0">
                <a:ea typeface="Palatino"/>
                <a:sym typeface="Palatino"/>
              </a:rPr>
              <a:t>, and Magnus Merkel. "A simple hybrid aligner for generating lexical correspondences in parallel texts." </a:t>
            </a:r>
            <a:r>
              <a:rPr lang="en-US" i="1" dirty="0">
                <a:ea typeface="Palatino"/>
                <a:sym typeface="Palatino"/>
              </a:rPr>
              <a:t>Proceedings of the 17th international conference on Computational linguistics-Volume 1</a:t>
            </a:r>
            <a:r>
              <a:rPr lang="en-US" dirty="0">
                <a:ea typeface="Palatino"/>
                <a:sym typeface="Palatino"/>
              </a:rPr>
              <a:t>. Association for Computational Linguistics, 1998.</a:t>
            </a:r>
            <a:endParaRPr lang="fr-FR" dirty="0" smtClean="0">
              <a:ea typeface="Palatino"/>
              <a:sym typeface="Palatino"/>
            </a:endParaRPr>
          </a:p>
          <a:p>
            <a:pPr eaLnBrk="1" fontAlgn="auto" hangingPunct="1">
              <a:lnSpc>
                <a:spcPct val="90000"/>
              </a:lnSpc>
              <a:spcAft>
                <a:spcPts val="0"/>
              </a:spcAft>
              <a:buFont typeface="Zapf Dingbats"/>
              <a:buChar char="❖"/>
              <a:defRPr/>
            </a:pPr>
            <a:r>
              <a:rPr lang="fr-FR" dirty="0" err="1" smtClean="0">
                <a:ea typeface="Palatino"/>
                <a:sym typeface="Palatino"/>
              </a:rPr>
              <a:t>Bourigault</a:t>
            </a:r>
            <a:r>
              <a:rPr lang="fr-FR" dirty="0">
                <a:ea typeface="Palatino"/>
                <a:sym typeface="Palatino"/>
              </a:rPr>
              <a:t>, Didier. </a:t>
            </a:r>
            <a:r>
              <a:rPr lang="fr-FR" i="1" dirty="0" err="1">
                <a:ea typeface="Palatino"/>
                <a:sym typeface="Palatino"/>
              </a:rPr>
              <a:t>Lexter</a:t>
            </a:r>
            <a:r>
              <a:rPr lang="fr-FR" i="1" dirty="0">
                <a:ea typeface="Palatino"/>
                <a:sym typeface="Palatino"/>
              </a:rPr>
              <a:t>: un Logiciel </a:t>
            </a:r>
            <a:r>
              <a:rPr lang="fr-FR" i="1" dirty="0" err="1">
                <a:ea typeface="Palatino"/>
                <a:sym typeface="Palatino"/>
              </a:rPr>
              <a:t>d'EXtraction</a:t>
            </a:r>
            <a:r>
              <a:rPr lang="fr-FR" i="1" dirty="0">
                <a:ea typeface="Palatino"/>
                <a:sym typeface="Palatino"/>
              </a:rPr>
              <a:t> de </a:t>
            </a:r>
            <a:r>
              <a:rPr lang="fr-FR" i="1" dirty="0" err="1">
                <a:ea typeface="Palatino"/>
                <a:sym typeface="Palatino"/>
              </a:rPr>
              <a:t>TERminologie</a:t>
            </a:r>
            <a:r>
              <a:rPr lang="fr-FR" i="1" dirty="0">
                <a:ea typeface="Palatino"/>
                <a:sym typeface="Palatino"/>
              </a:rPr>
              <a:t>: application à l'acquisition des connaissances à partir de textes</a:t>
            </a:r>
            <a:r>
              <a:rPr lang="fr-FR" dirty="0">
                <a:ea typeface="Palatino"/>
                <a:sym typeface="Palatino"/>
              </a:rPr>
              <a:t>. </a:t>
            </a:r>
            <a:r>
              <a:rPr lang="fr-FR" dirty="0" err="1">
                <a:ea typeface="Palatino"/>
                <a:sym typeface="Palatino"/>
              </a:rPr>
              <a:t>Diss</a:t>
            </a:r>
            <a:r>
              <a:rPr lang="fr-FR" dirty="0">
                <a:ea typeface="Palatino"/>
                <a:sym typeface="Palatino"/>
              </a:rPr>
              <a:t>. EHESS, 1994.</a:t>
            </a:r>
            <a:endParaRPr lang="en-US" dirty="0" smtClean="0">
              <a:ea typeface="Palatino"/>
              <a:sym typeface="Palatino"/>
            </a:endParaRPr>
          </a:p>
          <a:p>
            <a:pPr eaLnBrk="1" fontAlgn="auto" hangingPunct="1">
              <a:lnSpc>
                <a:spcPct val="90000"/>
              </a:lnSpc>
              <a:spcAft>
                <a:spcPts val="0"/>
              </a:spcAft>
              <a:buFont typeface="Zapf Dingbats"/>
              <a:buChar char="❖"/>
              <a:defRPr/>
            </a:pPr>
            <a:r>
              <a:rPr lang="en-US" dirty="0" smtClean="0">
                <a:ea typeface="Palatino"/>
                <a:sym typeface="Palatino"/>
              </a:rPr>
              <a:t>Dagan</a:t>
            </a:r>
            <a:r>
              <a:rPr lang="en-US" dirty="0">
                <a:ea typeface="Palatino"/>
                <a:sym typeface="Palatino"/>
              </a:rPr>
              <a:t>, </a:t>
            </a:r>
            <a:r>
              <a:rPr lang="en-US" dirty="0" err="1">
                <a:ea typeface="Palatino"/>
                <a:sym typeface="Palatino"/>
              </a:rPr>
              <a:t>Ido</a:t>
            </a:r>
            <a:r>
              <a:rPr lang="en-US" dirty="0">
                <a:ea typeface="Palatino"/>
                <a:sym typeface="Palatino"/>
              </a:rPr>
              <a:t>, and Ken Church. "</a:t>
            </a:r>
            <a:r>
              <a:rPr lang="en-US" dirty="0" err="1">
                <a:ea typeface="Palatino"/>
                <a:sym typeface="Palatino"/>
              </a:rPr>
              <a:t>Termight</a:t>
            </a:r>
            <a:r>
              <a:rPr lang="en-US" dirty="0">
                <a:ea typeface="Palatino"/>
                <a:sym typeface="Palatino"/>
              </a:rPr>
              <a:t>: Identifying and translating technical terminology." </a:t>
            </a:r>
            <a:r>
              <a:rPr lang="en-US" i="1" dirty="0">
                <a:ea typeface="Palatino"/>
                <a:sym typeface="Palatino"/>
              </a:rPr>
              <a:t>Proceedings of the fourth conference on Applied natural language processing</a:t>
            </a:r>
            <a:r>
              <a:rPr lang="en-US" dirty="0">
                <a:ea typeface="Palatino"/>
                <a:sym typeface="Palatino"/>
              </a:rPr>
              <a:t>. Association for Computational Linguistics, 1994</a:t>
            </a:r>
            <a:r>
              <a:rPr lang="en-US" dirty="0" smtClean="0">
                <a:ea typeface="Palatino"/>
                <a:sym typeface="Palatino"/>
              </a:rPr>
              <a:t>.</a:t>
            </a:r>
          </a:p>
          <a:p>
            <a:pPr eaLnBrk="1" fontAlgn="auto" hangingPunct="1">
              <a:lnSpc>
                <a:spcPct val="90000"/>
              </a:lnSpc>
              <a:spcAft>
                <a:spcPts val="0"/>
              </a:spcAft>
              <a:buFont typeface="Zapf Dingbats"/>
              <a:buChar char="❖"/>
              <a:defRPr/>
            </a:pPr>
            <a:r>
              <a:rPr lang="en-US" dirty="0" err="1">
                <a:ea typeface="Palatino"/>
                <a:sym typeface="Palatino"/>
              </a:rPr>
              <a:t>Daille</a:t>
            </a:r>
            <a:r>
              <a:rPr lang="en-US" dirty="0">
                <a:ea typeface="Palatino"/>
                <a:sym typeface="Palatino"/>
              </a:rPr>
              <a:t>, </a:t>
            </a:r>
            <a:r>
              <a:rPr lang="en-US" dirty="0" err="1">
                <a:ea typeface="Palatino"/>
                <a:sym typeface="Palatino"/>
              </a:rPr>
              <a:t>Béatrice</a:t>
            </a:r>
            <a:r>
              <a:rPr lang="en-US" dirty="0">
                <a:ea typeface="Palatino"/>
                <a:sym typeface="Palatino"/>
              </a:rPr>
              <a:t>. "Study and implementation of combined techniques for automatic extraction of terminology." </a:t>
            </a:r>
            <a:r>
              <a:rPr lang="en-US" i="1" dirty="0">
                <a:ea typeface="Palatino"/>
                <a:sym typeface="Palatino"/>
              </a:rPr>
              <a:t>The balancing act: Combining symbolic and statistical approaches to language</a:t>
            </a:r>
            <a:r>
              <a:rPr lang="en-US" dirty="0">
                <a:ea typeface="Palatino"/>
                <a:sym typeface="Palatino"/>
              </a:rPr>
              <a:t> 1 (1996): 49-66</a:t>
            </a:r>
            <a:r>
              <a:rPr lang="en-US" dirty="0" smtClean="0">
                <a:ea typeface="Palatino"/>
                <a:sym typeface="Palatino"/>
              </a:rPr>
              <a:t>.</a:t>
            </a:r>
          </a:p>
          <a:p>
            <a:pPr eaLnBrk="1" fontAlgn="auto" hangingPunct="1">
              <a:lnSpc>
                <a:spcPct val="90000"/>
              </a:lnSpc>
              <a:spcAft>
                <a:spcPts val="0"/>
              </a:spcAft>
              <a:buFont typeface="Zapf Dingbats"/>
              <a:buChar char="❖"/>
              <a:defRPr/>
            </a:pPr>
            <a:r>
              <a:rPr lang="en-US" dirty="0" err="1">
                <a:ea typeface="Palatino"/>
                <a:sym typeface="Palatino"/>
              </a:rPr>
              <a:t>Fišer</a:t>
            </a:r>
            <a:r>
              <a:rPr lang="en-US" dirty="0">
                <a:ea typeface="Palatino"/>
                <a:sym typeface="Palatino"/>
              </a:rPr>
              <a:t>, </a:t>
            </a:r>
            <a:r>
              <a:rPr lang="en-US" dirty="0" err="1">
                <a:ea typeface="Palatino"/>
                <a:sym typeface="Palatino"/>
              </a:rPr>
              <a:t>Darja</a:t>
            </a:r>
            <a:r>
              <a:rPr lang="en-US" dirty="0">
                <a:ea typeface="Palatino"/>
                <a:sym typeface="Palatino"/>
              </a:rPr>
              <a:t>, </a:t>
            </a:r>
            <a:r>
              <a:rPr lang="en-US" dirty="0" err="1">
                <a:ea typeface="Palatino"/>
                <a:sym typeface="Palatino"/>
              </a:rPr>
              <a:t>Senja</a:t>
            </a:r>
            <a:r>
              <a:rPr lang="en-US" dirty="0">
                <a:ea typeface="Palatino"/>
                <a:sym typeface="Palatino"/>
              </a:rPr>
              <a:t> </a:t>
            </a:r>
            <a:r>
              <a:rPr lang="en-US" dirty="0" err="1">
                <a:ea typeface="Palatino"/>
                <a:sym typeface="Palatino"/>
              </a:rPr>
              <a:t>Pollak</a:t>
            </a:r>
            <a:r>
              <a:rPr lang="en-US" dirty="0">
                <a:ea typeface="Palatino"/>
                <a:sym typeface="Palatino"/>
              </a:rPr>
              <a:t>, and Špela Vintar. "Learning to mine definitions from Slovene structured and unstructured knowledge-rich resources." </a:t>
            </a:r>
            <a:r>
              <a:rPr lang="en-US" i="1" dirty="0">
                <a:ea typeface="Palatino"/>
                <a:sym typeface="Palatino"/>
              </a:rPr>
              <a:t>Proceedings of the 7th Language Resources and Evaluation Conference</a:t>
            </a:r>
            <a:r>
              <a:rPr lang="en-US" dirty="0">
                <a:ea typeface="Palatino"/>
                <a:sym typeface="Palatino"/>
              </a:rPr>
              <a:t>. 2010.</a:t>
            </a:r>
            <a:endParaRPr lang="en-US" dirty="0" smtClean="0">
              <a:ea typeface="Palatino"/>
              <a:sym typeface="Palatino"/>
            </a:endParaRPr>
          </a:p>
          <a:p>
            <a:pPr eaLnBrk="1" fontAlgn="auto" hangingPunct="1">
              <a:lnSpc>
                <a:spcPct val="90000"/>
              </a:lnSpc>
              <a:spcAft>
                <a:spcPts val="0"/>
              </a:spcAft>
              <a:buFont typeface="Zapf Dingbats"/>
              <a:buChar char="❖"/>
              <a:defRPr/>
            </a:pPr>
            <a:r>
              <a:rPr lang="en-US" dirty="0" err="1">
                <a:ea typeface="Palatino"/>
                <a:sym typeface="Palatino"/>
              </a:rPr>
              <a:t>Frantzi</a:t>
            </a:r>
            <a:r>
              <a:rPr lang="en-US" dirty="0">
                <a:ea typeface="Palatino"/>
                <a:sym typeface="Palatino"/>
              </a:rPr>
              <a:t>, </a:t>
            </a:r>
            <a:r>
              <a:rPr lang="en-US" dirty="0" err="1">
                <a:ea typeface="Palatino"/>
                <a:sym typeface="Palatino"/>
              </a:rPr>
              <a:t>Katerina</a:t>
            </a:r>
            <a:r>
              <a:rPr lang="en-US" dirty="0">
                <a:ea typeface="Palatino"/>
                <a:sym typeface="Palatino"/>
              </a:rPr>
              <a:t>, Sophia </a:t>
            </a:r>
            <a:r>
              <a:rPr lang="en-US" dirty="0" err="1">
                <a:ea typeface="Palatino"/>
                <a:sym typeface="Palatino"/>
              </a:rPr>
              <a:t>Ananiadou</a:t>
            </a:r>
            <a:r>
              <a:rPr lang="en-US" dirty="0">
                <a:ea typeface="Palatino"/>
                <a:sym typeface="Palatino"/>
              </a:rPr>
              <a:t>, and Hideki </a:t>
            </a:r>
            <a:r>
              <a:rPr lang="en-US" dirty="0" err="1">
                <a:ea typeface="Palatino"/>
                <a:sym typeface="Palatino"/>
              </a:rPr>
              <a:t>Mima</a:t>
            </a:r>
            <a:r>
              <a:rPr lang="en-US" dirty="0">
                <a:ea typeface="Palatino"/>
                <a:sym typeface="Palatino"/>
              </a:rPr>
              <a:t>. "Automatic recognition of multi-word terms:. the c-value/</a:t>
            </a:r>
            <a:r>
              <a:rPr lang="en-US" dirty="0" err="1">
                <a:ea typeface="Palatino"/>
                <a:sym typeface="Palatino"/>
              </a:rPr>
              <a:t>nc</a:t>
            </a:r>
            <a:r>
              <a:rPr lang="en-US" dirty="0">
                <a:ea typeface="Palatino"/>
                <a:sym typeface="Palatino"/>
              </a:rPr>
              <a:t>-value method." </a:t>
            </a:r>
            <a:r>
              <a:rPr lang="en-US" i="1" dirty="0">
                <a:ea typeface="Palatino"/>
                <a:sym typeface="Palatino"/>
              </a:rPr>
              <a:t>International Journal on Digital Libraries</a:t>
            </a:r>
            <a:r>
              <a:rPr lang="en-US" dirty="0">
                <a:ea typeface="Palatino"/>
                <a:sym typeface="Palatino"/>
              </a:rPr>
              <a:t> 3.2 (2000): 115-130</a:t>
            </a:r>
            <a:r>
              <a:rPr lang="en-US" dirty="0" smtClean="0">
                <a:ea typeface="Palatino"/>
                <a:sym typeface="Palatino"/>
              </a:rPr>
              <a:t>.</a:t>
            </a:r>
          </a:p>
          <a:p>
            <a:pPr eaLnBrk="1" fontAlgn="auto" hangingPunct="1">
              <a:lnSpc>
                <a:spcPct val="90000"/>
              </a:lnSpc>
              <a:spcAft>
                <a:spcPts val="0"/>
              </a:spcAft>
              <a:buFont typeface="Zapf Dingbats"/>
              <a:buChar char="❖"/>
              <a:defRPr/>
            </a:pPr>
            <a:r>
              <a:rPr lang="en-US" dirty="0" err="1">
                <a:ea typeface="Palatino"/>
                <a:sym typeface="Palatino"/>
              </a:rPr>
              <a:t>Gaussier</a:t>
            </a:r>
            <a:r>
              <a:rPr lang="en-US" dirty="0">
                <a:ea typeface="Palatino"/>
                <a:sym typeface="Palatino"/>
              </a:rPr>
              <a:t>, Eric, et al. "A geometric view on bilingual lexicon extraction from comparable corpora." </a:t>
            </a:r>
            <a:r>
              <a:rPr lang="en-US" i="1" dirty="0">
                <a:ea typeface="Palatino"/>
                <a:sym typeface="Palatino"/>
              </a:rPr>
              <a:t>Proceedings of the 42nd Annual Meeting on Association for Computational Linguistics</a:t>
            </a:r>
            <a:r>
              <a:rPr lang="en-US" dirty="0">
                <a:ea typeface="Palatino"/>
                <a:sym typeface="Palatino"/>
              </a:rPr>
              <a:t>. Association for Computational Linguistics, 2004.</a:t>
            </a:r>
            <a:endParaRPr lang="en-US" dirty="0" smtClean="0">
              <a:ea typeface="Palatino"/>
              <a:sym typeface="Palatino"/>
            </a:endParaRPr>
          </a:p>
          <a:p>
            <a:pPr eaLnBrk="1" fontAlgn="auto" hangingPunct="1">
              <a:lnSpc>
                <a:spcPct val="90000"/>
              </a:lnSpc>
              <a:spcAft>
                <a:spcPts val="0"/>
              </a:spcAft>
              <a:buFont typeface="Zapf Dingbats"/>
              <a:buChar char="❖"/>
              <a:defRPr/>
            </a:pPr>
            <a:r>
              <a:rPr lang="en-US" dirty="0" err="1">
                <a:ea typeface="Palatino"/>
                <a:sym typeface="Palatino"/>
              </a:rPr>
              <a:t>Jacquemin</a:t>
            </a:r>
            <a:r>
              <a:rPr lang="en-US" dirty="0">
                <a:ea typeface="Palatino"/>
                <a:sym typeface="Palatino"/>
              </a:rPr>
              <a:t>, Christian. </a:t>
            </a:r>
            <a:r>
              <a:rPr lang="en-US" i="1" dirty="0">
                <a:ea typeface="Palatino"/>
                <a:sym typeface="Palatino"/>
              </a:rPr>
              <a:t>Spotting and discovering terms through natural language processing</a:t>
            </a:r>
            <a:r>
              <a:rPr lang="en-US" dirty="0">
                <a:ea typeface="Palatino"/>
                <a:sym typeface="Palatino"/>
              </a:rPr>
              <a:t>. MIT press, 2001.</a:t>
            </a:r>
            <a:endParaRPr lang="en-US" dirty="0" smtClean="0">
              <a:ea typeface="Palatino"/>
              <a:sym typeface="Palatino"/>
            </a:endParaRPr>
          </a:p>
          <a:p>
            <a:pPr eaLnBrk="1" fontAlgn="auto" hangingPunct="1">
              <a:lnSpc>
                <a:spcPct val="90000"/>
              </a:lnSpc>
              <a:spcAft>
                <a:spcPts val="0"/>
              </a:spcAft>
              <a:buFont typeface="Zapf Dingbats"/>
              <a:buChar char="❖"/>
              <a:defRPr/>
            </a:pPr>
            <a:r>
              <a:rPr lang="en-US" dirty="0" err="1" smtClean="0">
                <a:ea typeface="Palatino"/>
                <a:sym typeface="Palatino"/>
              </a:rPr>
              <a:t>Justeson</a:t>
            </a:r>
            <a:r>
              <a:rPr lang="en-US" dirty="0">
                <a:ea typeface="Palatino"/>
                <a:sym typeface="Palatino"/>
              </a:rPr>
              <a:t>, John S., and </a:t>
            </a:r>
            <a:r>
              <a:rPr lang="en-US" dirty="0" err="1">
                <a:ea typeface="Palatino"/>
                <a:sym typeface="Palatino"/>
              </a:rPr>
              <a:t>Slava</a:t>
            </a:r>
            <a:r>
              <a:rPr lang="en-US" dirty="0">
                <a:ea typeface="Palatino"/>
                <a:sym typeface="Palatino"/>
              </a:rPr>
              <a:t> M. Katz. "Technical terminology: some linguistic properties and an algorithm for identification in text." </a:t>
            </a:r>
            <a:r>
              <a:rPr lang="en-US" i="1" dirty="0">
                <a:ea typeface="Palatino"/>
                <a:sym typeface="Palatino"/>
              </a:rPr>
              <a:t>Natural language engineering</a:t>
            </a:r>
            <a:r>
              <a:rPr lang="en-US" dirty="0">
                <a:ea typeface="Palatino"/>
                <a:sym typeface="Palatino"/>
              </a:rPr>
              <a:t> 1.01 (1995): 9-27.</a:t>
            </a:r>
            <a:endParaRPr lang="en-US" dirty="0" smtClean="0">
              <a:ea typeface="Palatino"/>
              <a:sym typeface="Palatino"/>
            </a:endParaRPr>
          </a:p>
          <a:p>
            <a:pPr eaLnBrk="1" fontAlgn="auto" hangingPunct="1">
              <a:lnSpc>
                <a:spcPct val="90000"/>
              </a:lnSpc>
              <a:spcAft>
                <a:spcPts val="0"/>
              </a:spcAft>
              <a:buFont typeface="Zapf Dingbats"/>
              <a:buChar char="❖"/>
              <a:defRPr/>
            </a:pPr>
            <a:r>
              <a:rPr lang="en-US" dirty="0" err="1" smtClean="0">
                <a:ea typeface="Palatino"/>
                <a:sym typeface="Palatino"/>
              </a:rPr>
              <a:t>Kilgarriff</a:t>
            </a:r>
            <a:r>
              <a:rPr lang="en-US" dirty="0">
                <a:ea typeface="Palatino"/>
                <a:sym typeface="Palatino"/>
              </a:rPr>
              <a:t>, Adam, et al. </a:t>
            </a:r>
            <a:r>
              <a:rPr lang="en-US" dirty="0" smtClean="0">
                <a:ea typeface="Palatino"/>
                <a:sym typeface="Palatino"/>
              </a:rPr>
              <a:t>”</a:t>
            </a:r>
            <a:r>
              <a:rPr lang="en-US" dirty="0">
                <a:ea typeface="Palatino"/>
                <a:sym typeface="Palatino"/>
              </a:rPr>
              <a:t>T</a:t>
            </a:r>
            <a:r>
              <a:rPr lang="en-US" dirty="0" smtClean="0">
                <a:ea typeface="Palatino"/>
                <a:sym typeface="Palatino"/>
              </a:rPr>
              <a:t>he </a:t>
            </a:r>
            <a:r>
              <a:rPr lang="en-US" dirty="0">
                <a:ea typeface="Palatino"/>
                <a:sym typeface="Palatino"/>
              </a:rPr>
              <a:t>S</a:t>
            </a:r>
            <a:r>
              <a:rPr lang="en-US" dirty="0" smtClean="0">
                <a:ea typeface="Palatino"/>
                <a:sym typeface="Palatino"/>
              </a:rPr>
              <a:t>ketch </a:t>
            </a:r>
            <a:r>
              <a:rPr lang="en-US" dirty="0">
                <a:ea typeface="Palatino"/>
                <a:sym typeface="Palatino"/>
              </a:rPr>
              <a:t>E</a:t>
            </a:r>
            <a:r>
              <a:rPr lang="en-US" dirty="0" smtClean="0">
                <a:ea typeface="Palatino"/>
                <a:sym typeface="Palatino"/>
              </a:rPr>
              <a:t>ngine</a:t>
            </a:r>
            <a:r>
              <a:rPr lang="en-US" dirty="0">
                <a:ea typeface="Palatino"/>
                <a:sym typeface="Palatino"/>
              </a:rPr>
              <a:t>." </a:t>
            </a:r>
            <a:r>
              <a:rPr lang="en-US" i="1" dirty="0">
                <a:ea typeface="Palatino"/>
                <a:sym typeface="Palatino"/>
              </a:rPr>
              <a:t>Information Technology</a:t>
            </a:r>
            <a:r>
              <a:rPr lang="en-US" dirty="0">
                <a:ea typeface="Palatino"/>
                <a:sym typeface="Palatino"/>
              </a:rPr>
              <a:t> 105 (2004): 116</a:t>
            </a:r>
            <a:r>
              <a:rPr lang="en-US" dirty="0" smtClean="0">
                <a:ea typeface="Palatino"/>
                <a:sym typeface="Palatino"/>
              </a:rPr>
              <a:t>.</a:t>
            </a:r>
          </a:p>
          <a:p>
            <a:pPr eaLnBrk="1" fontAlgn="auto" hangingPunct="1">
              <a:lnSpc>
                <a:spcPct val="90000"/>
              </a:lnSpc>
              <a:spcAft>
                <a:spcPts val="0"/>
              </a:spcAft>
              <a:buFont typeface="Zapf Dingbats"/>
              <a:buChar char="❖"/>
              <a:defRPr/>
            </a:pPr>
            <a:r>
              <a:rPr lang="en-US" dirty="0" err="1">
                <a:ea typeface="Palatino"/>
                <a:sym typeface="Palatino"/>
              </a:rPr>
              <a:t>Klavans</a:t>
            </a:r>
            <a:r>
              <a:rPr lang="en-US" dirty="0">
                <a:ea typeface="Palatino"/>
                <a:sym typeface="Palatino"/>
              </a:rPr>
              <a:t>, Judith L., and </a:t>
            </a:r>
            <a:r>
              <a:rPr lang="en-US" dirty="0" err="1">
                <a:ea typeface="Palatino"/>
                <a:sym typeface="Palatino"/>
              </a:rPr>
              <a:t>Smaranda</a:t>
            </a:r>
            <a:r>
              <a:rPr lang="en-US" dirty="0">
                <a:ea typeface="Palatino"/>
                <a:sym typeface="Palatino"/>
              </a:rPr>
              <a:t> </a:t>
            </a:r>
            <a:r>
              <a:rPr lang="en-US" dirty="0" err="1">
                <a:ea typeface="Palatino"/>
                <a:sym typeface="Palatino"/>
              </a:rPr>
              <a:t>Muresan</a:t>
            </a:r>
            <a:r>
              <a:rPr lang="en-US" dirty="0">
                <a:ea typeface="Palatino"/>
                <a:sym typeface="Palatino"/>
              </a:rPr>
              <a:t>. "Evaluation of DEFINDER: a system to mine definitions from consumer-oriented medical text." </a:t>
            </a:r>
            <a:r>
              <a:rPr lang="en-US" i="1" dirty="0">
                <a:ea typeface="Palatino"/>
                <a:sym typeface="Palatino"/>
              </a:rPr>
              <a:t>Proceedings of the 1st ACM/IEEE-CS joint conference on Digital libraries</a:t>
            </a:r>
            <a:r>
              <a:rPr lang="en-US" dirty="0">
                <a:ea typeface="Palatino"/>
                <a:sym typeface="Palatino"/>
              </a:rPr>
              <a:t>. ACM, 2001.</a:t>
            </a:r>
            <a:endParaRPr lang="en-US" dirty="0" smtClean="0">
              <a:ea typeface="Palatino"/>
              <a:sym typeface="Palatino"/>
            </a:endParaRPr>
          </a:p>
          <a:p>
            <a:pPr eaLnBrk="1" fontAlgn="auto" hangingPunct="1">
              <a:lnSpc>
                <a:spcPct val="90000"/>
              </a:lnSpc>
              <a:spcAft>
                <a:spcPts val="0"/>
              </a:spcAft>
              <a:buFont typeface="Zapf Dingbats"/>
              <a:buChar char="❖"/>
              <a:defRPr/>
            </a:pPr>
            <a:r>
              <a:rPr lang="en-US" dirty="0">
                <a:ea typeface="Palatino"/>
                <a:sym typeface="Palatino"/>
              </a:rPr>
              <a:t>Mann, Gideon S., and David </a:t>
            </a:r>
            <a:r>
              <a:rPr lang="en-US" dirty="0" err="1">
                <a:ea typeface="Palatino"/>
                <a:sym typeface="Palatino"/>
              </a:rPr>
              <a:t>Yarowsky</a:t>
            </a:r>
            <a:r>
              <a:rPr lang="en-US" dirty="0">
                <a:ea typeface="Palatino"/>
                <a:sym typeface="Palatino"/>
              </a:rPr>
              <a:t>. "Multipath translation lexicon induction via bridge languages." </a:t>
            </a:r>
            <a:r>
              <a:rPr lang="en-US" i="1" dirty="0">
                <a:ea typeface="Palatino"/>
                <a:sym typeface="Palatino"/>
              </a:rPr>
              <a:t>Proceedings of the second meeting of the North American Chapter of the Association for Computational Linguistics on Language technologies</a:t>
            </a:r>
            <a:r>
              <a:rPr lang="en-US" dirty="0">
                <a:ea typeface="Palatino"/>
                <a:sym typeface="Palatino"/>
              </a:rPr>
              <a:t>. Association for Computational Linguistics, 2001.</a:t>
            </a:r>
            <a:endParaRPr lang="en-US" dirty="0" smtClean="0">
              <a:ea typeface="Palatino"/>
              <a:sym typeface="Palatino"/>
            </a:endParaRPr>
          </a:p>
          <a:p>
            <a:pPr eaLnBrk="1" fontAlgn="auto" hangingPunct="1">
              <a:lnSpc>
                <a:spcPct val="90000"/>
              </a:lnSpc>
              <a:spcAft>
                <a:spcPts val="0"/>
              </a:spcAft>
              <a:buFont typeface="Zapf Dingbats"/>
              <a:buChar char="❖"/>
              <a:defRPr/>
            </a:pPr>
            <a:endParaRPr lang="en-US" dirty="0">
              <a:ea typeface="Palatino"/>
              <a:sym typeface="Palatino"/>
            </a:endParaRPr>
          </a:p>
        </p:txBody>
      </p:sp>
    </p:spTree>
  </p:cSld>
  <p:clrMapOvr>
    <a:masterClrMapping/>
  </p:clrMapOvr>
  <p:transition xmlns:p14="http://schemas.microsoft.com/office/powerpoint/2010/mai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n-US">
                <a:solidFill>
                  <a:srgbClr val="AF3021"/>
                </a:solidFill>
                <a:latin typeface="Bodoni SvtyTwo ITC TT-Book" charset="0"/>
                <a:cs typeface="Bodoni SvtyTwo ITC TT-Book" charset="0"/>
              </a:rPr>
              <a:t>References II</a:t>
            </a:r>
          </a:p>
        </p:txBody>
      </p:sp>
      <p:sp>
        <p:nvSpPr>
          <p:cNvPr id="3" name="Text Placeholder 2"/>
          <p:cNvSpPr>
            <a:spLocks noGrp="1"/>
          </p:cNvSpPr>
          <p:nvPr>
            <p:ph type="body" idx="1"/>
          </p:nvPr>
        </p:nvSpPr>
        <p:spPr/>
        <p:txBody>
          <a:bodyPr>
            <a:normAutofit fontScale="47500" lnSpcReduction="20000"/>
          </a:bodyPr>
          <a:lstStyle/>
          <a:p>
            <a:pPr eaLnBrk="1" fontAlgn="auto" hangingPunct="1">
              <a:lnSpc>
                <a:spcPct val="90000"/>
              </a:lnSpc>
              <a:spcAft>
                <a:spcPts val="0"/>
              </a:spcAft>
              <a:buFont typeface="Zapf Dingbats"/>
              <a:buChar char="❖"/>
              <a:defRPr/>
            </a:pPr>
            <a:r>
              <a:rPr lang="en-US" dirty="0" err="1">
                <a:ea typeface="Palatino"/>
                <a:sym typeface="Palatino"/>
              </a:rPr>
              <a:t>Navigli</a:t>
            </a:r>
            <a:r>
              <a:rPr lang="en-US" dirty="0">
                <a:ea typeface="Palatino"/>
                <a:sym typeface="Palatino"/>
              </a:rPr>
              <a:t>, Roberto, and Paola </a:t>
            </a:r>
            <a:r>
              <a:rPr lang="en-US" dirty="0" err="1">
                <a:ea typeface="Palatino"/>
                <a:sym typeface="Palatino"/>
              </a:rPr>
              <a:t>Velardi</a:t>
            </a:r>
            <a:r>
              <a:rPr lang="en-US" dirty="0">
                <a:ea typeface="Palatino"/>
                <a:sym typeface="Palatino"/>
              </a:rPr>
              <a:t>. "Learning word-class lattices for definition and </a:t>
            </a:r>
            <a:r>
              <a:rPr lang="en-US" dirty="0" err="1">
                <a:ea typeface="Palatino"/>
                <a:sym typeface="Palatino"/>
              </a:rPr>
              <a:t>hypernym</a:t>
            </a:r>
            <a:r>
              <a:rPr lang="en-US" dirty="0">
                <a:ea typeface="Palatino"/>
                <a:sym typeface="Palatino"/>
              </a:rPr>
              <a:t> extraction." </a:t>
            </a:r>
            <a:r>
              <a:rPr lang="en-US" i="1" dirty="0">
                <a:ea typeface="Palatino"/>
                <a:sym typeface="Palatino"/>
              </a:rPr>
              <a:t>Proceedings of the 48th Annual Meeting of the Association for Computational Linguistics</a:t>
            </a:r>
            <a:r>
              <a:rPr lang="en-US" dirty="0">
                <a:ea typeface="Palatino"/>
                <a:sym typeface="Palatino"/>
              </a:rPr>
              <a:t>. Association for Computational Linguistics, 2010.</a:t>
            </a:r>
          </a:p>
          <a:p>
            <a:pPr eaLnBrk="1" fontAlgn="auto" hangingPunct="1">
              <a:lnSpc>
                <a:spcPct val="90000"/>
              </a:lnSpc>
              <a:spcAft>
                <a:spcPts val="0"/>
              </a:spcAft>
              <a:buFont typeface="Zapf Dingbats"/>
              <a:buChar char="❖"/>
              <a:defRPr/>
            </a:pPr>
            <a:r>
              <a:rPr lang="en-US" dirty="0" err="1">
                <a:ea typeface="Palatino"/>
                <a:sym typeface="Palatino"/>
              </a:rPr>
              <a:t>Nazar</a:t>
            </a:r>
            <a:r>
              <a:rPr lang="en-US" dirty="0">
                <a:ea typeface="Palatino"/>
                <a:sym typeface="Palatino"/>
              </a:rPr>
              <a:t>, Rogelio. "A quantitative approach to concept analysis." (2010). Doctoral thesis, UPF.</a:t>
            </a:r>
          </a:p>
          <a:p>
            <a:pPr eaLnBrk="1" fontAlgn="auto" hangingPunct="1">
              <a:lnSpc>
                <a:spcPct val="90000"/>
              </a:lnSpc>
              <a:spcAft>
                <a:spcPts val="0"/>
              </a:spcAft>
              <a:buFont typeface="Zapf Dingbats"/>
              <a:buChar char="❖"/>
              <a:defRPr/>
            </a:pPr>
            <a:r>
              <a:rPr lang="en-US" dirty="0" err="1">
                <a:ea typeface="Palatino"/>
                <a:sym typeface="Palatino"/>
              </a:rPr>
              <a:t>Nazar</a:t>
            </a:r>
            <a:r>
              <a:rPr lang="en-US" dirty="0">
                <a:ea typeface="Palatino"/>
                <a:sym typeface="Palatino"/>
              </a:rPr>
              <a:t>, Rogelio. "A statistical approach to term extraction." </a:t>
            </a:r>
            <a:r>
              <a:rPr lang="en-US" i="1" dirty="0">
                <a:ea typeface="Palatino"/>
                <a:sym typeface="Palatino"/>
              </a:rPr>
              <a:t>IJES, International Journal of English Studies</a:t>
            </a:r>
            <a:r>
              <a:rPr lang="en-US" dirty="0">
                <a:ea typeface="Palatino"/>
                <a:sym typeface="Palatino"/>
              </a:rPr>
              <a:t> 11.2 (2011): 159-182.</a:t>
            </a:r>
          </a:p>
          <a:p>
            <a:pPr eaLnBrk="1" fontAlgn="auto" hangingPunct="1">
              <a:lnSpc>
                <a:spcPct val="90000"/>
              </a:lnSpc>
              <a:spcAft>
                <a:spcPts val="0"/>
              </a:spcAft>
              <a:buFont typeface="Zapf Dingbats"/>
              <a:buChar char="❖"/>
              <a:defRPr/>
            </a:pPr>
            <a:r>
              <a:rPr lang="en-US" dirty="0" err="1">
                <a:ea typeface="Palatino"/>
                <a:sym typeface="Palatino"/>
              </a:rPr>
              <a:t>Patry</a:t>
            </a:r>
            <a:r>
              <a:rPr lang="en-US" dirty="0">
                <a:ea typeface="Palatino"/>
                <a:sym typeface="Palatino"/>
              </a:rPr>
              <a:t>, </a:t>
            </a:r>
            <a:r>
              <a:rPr lang="en-US" dirty="0" err="1">
                <a:ea typeface="Palatino"/>
                <a:sym typeface="Palatino"/>
              </a:rPr>
              <a:t>Alexandre</a:t>
            </a:r>
            <a:r>
              <a:rPr lang="en-US" dirty="0">
                <a:ea typeface="Palatino"/>
                <a:sym typeface="Palatino"/>
              </a:rPr>
              <a:t>, and Philippe </a:t>
            </a:r>
            <a:r>
              <a:rPr lang="en-US" dirty="0" err="1">
                <a:ea typeface="Palatino"/>
                <a:sym typeface="Palatino"/>
              </a:rPr>
              <a:t>Langlais</a:t>
            </a:r>
            <a:r>
              <a:rPr lang="en-US" dirty="0">
                <a:ea typeface="Palatino"/>
                <a:sym typeface="Palatino"/>
              </a:rPr>
              <a:t>. "Corpus-based terminology extraction." </a:t>
            </a:r>
            <a:r>
              <a:rPr lang="en-US" i="1" dirty="0">
                <a:ea typeface="Palatino"/>
                <a:sym typeface="Palatino"/>
              </a:rPr>
              <a:t>Proceedings of the 7th international conference on terminology and knowledge engineering</a:t>
            </a:r>
            <a:r>
              <a:rPr lang="en-US" dirty="0">
                <a:ea typeface="Palatino"/>
                <a:sym typeface="Palatino"/>
              </a:rPr>
              <a:t>. 2005.</a:t>
            </a:r>
          </a:p>
          <a:p>
            <a:pPr eaLnBrk="1" fontAlgn="auto" hangingPunct="1">
              <a:lnSpc>
                <a:spcPct val="90000"/>
              </a:lnSpc>
              <a:spcAft>
                <a:spcPts val="0"/>
              </a:spcAft>
              <a:buFont typeface="Zapf Dingbats"/>
              <a:buChar char="❖"/>
              <a:defRPr/>
            </a:pPr>
            <a:r>
              <a:rPr lang="en-US" dirty="0" err="1" smtClean="0">
                <a:ea typeface="Palatino"/>
                <a:sym typeface="Palatino"/>
              </a:rPr>
              <a:t>Sclano</a:t>
            </a:r>
            <a:r>
              <a:rPr lang="en-US" dirty="0">
                <a:ea typeface="Palatino"/>
                <a:sym typeface="Palatino"/>
              </a:rPr>
              <a:t>, Francesco, and Paola </a:t>
            </a:r>
            <a:r>
              <a:rPr lang="en-US" dirty="0" err="1">
                <a:ea typeface="Palatino"/>
                <a:sym typeface="Palatino"/>
              </a:rPr>
              <a:t>Velardi</a:t>
            </a:r>
            <a:r>
              <a:rPr lang="en-US" dirty="0">
                <a:ea typeface="Palatino"/>
                <a:sym typeface="Palatino"/>
              </a:rPr>
              <a:t>. "</a:t>
            </a:r>
            <a:r>
              <a:rPr lang="en-US" dirty="0" err="1">
                <a:ea typeface="Palatino"/>
                <a:sym typeface="Palatino"/>
              </a:rPr>
              <a:t>Termextractor</a:t>
            </a:r>
            <a:r>
              <a:rPr lang="en-US" dirty="0">
                <a:ea typeface="Palatino"/>
                <a:sym typeface="Palatino"/>
              </a:rPr>
              <a:t>: a web application to learn the shared terminology of emergent web communities." </a:t>
            </a:r>
            <a:r>
              <a:rPr lang="en-US" i="1" dirty="0">
                <a:ea typeface="Palatino"/>
                <a:sym typeface="Palatino"/>
              </a:rPr>
              <a:t>Enterprise Interoperability II</a:t>
            </a:r>
            <a:r>
              <a:rPr lang="en-US" dirty="0">
                <a:ea typeface="Palatino"/>
                <a:sym typeface="Palatino"/>
              </a:rPr>
              <a:t>. Springer London, 2007. 287-290.</a:t>
            </a:r>
          </a:p>
          <a:p>
            <a:pPr eaLnBrk="1" fontAlgn="auto" hangingPunct="1">
              <a:lnSpc>
                <a:spcPct val="90000"/>
              </a:lnSpc>
              <a:spcAft>
                <a:spcPts val="0"/>
              </a:spcAft>
              <a:buFont typeface="Zapf Dingbats"/>
              <a:buChar char="❖"/>
              <a:defRPr/>
            </a:pPr>
            <a:r>
              <a:rPr lang="en-US" dirty="0">
                <a:ea typeface="Palatino"/>
                <a:sym typeface="Palatino"/>
              </a:rPr>
              <a:t>Scott, Mike. "PC analysis of key words—and key key words." </a:t>
            </a:r>
            <a:r>
              <a:rPr lang="en-US" i="1" dirty="0">
                <a:ea typeface="Palatino"/>
                <a:sym typeface="Palatino"/>
              </a:rPr>
              <a:t>System</a:t>
            </a:r>
            <a:r>
              <a:rPr lang="en-US" dirty="0">
                <a:ea typeface="Palatino"/>
                <a:sym typeface="Palatino"/>
              </a:rPr>
              <a:t> 25.2 (1997): 233-245.</a:t>
            </a:r>
          </a:p>
          <a:p>
            <a:pPr eaLnBrk="1" fontAlgn="auto" hangingPunct="1">
              <a:lnSpc>
                <a:spcPct val="90000"/>
              </a:lnSpc>
              <a:spcAft>
                <a:spcPts val="0"/>
              </a:spcAft>
              <a:buFont typeface="Zapf Dingbats"/>
              <a:buChar char="❖"/>
              <a:defRPr/>
            </a:pPr>
            <a:r>
              <a:rPr lang="en-US" dirty="0" err="1">
                <a:ea typeface="Palatino"/>
                <a:sym typeface="Palatino"/>
              </a:rPr>
              <a:t>Sparck</a:t>
            </a:r>
            <a:r>
              <a:rPr lang="en-US" dirty="0">
                <a:ea typeface="Palatino"/>
                <a:sym typeface="Palatino"/>
              </a:rPr>
              <a:t> Jones, Karen. "A statistical interpretation of term specificity and its application in retrieval." </a:t>
            </a:r>
            <a:r>
              <a:rPr lang="en-US" i="1" dirty="0">
                <a:ea typeface="Palatino"/>
                <a:sym typeface="Palatino"/>
              </a:rPr>
              <a:t>Journal of documentation</a:t>
            </a:r>
            <a:r>
              <a:rPr lang="en-US" dirty="0">
                <a:ea typeface="Palatino"/>
                <a:sym typeface="Palatino"/>
              </a:rPr>
              <a:t> 28.1 (1972): 11-21.</a:t>
            </a:r>
          </a:p>
          <a:p>
            <a:pPr eaLnBrk="1" fontAlgn="auto" hangingPunct="1">
              <a:lnSpc>
                <a:spcPct val="90000"/>
              </a:lnSpc>
              <a:spcAft>
                <a:spcPts val="0"/>
              </a:spcAft>
              <a:buFont typeface="Zapf Dingbats"/>
              <a:buChar char="❖"/>
              <a:defRPr/>
            </a:pPr>
            <a:r>
              <a:rPr lang="en-US" dirty="0">
                <a:ea typeface="Palatino"/>
                <a:sym typeface="Palatino"/>
              </a:rPr>
              <a:t>Vintar, Špela. "Bilingual term recognition revisited the bag-of-equivalents term alignment approach and its evaluation." </a:t>
            </a:r>
            <a:r>
              <a:rPr lang="en-US" i="1" dirty="0">
                <a:ea typeface="Palatino"/>
                <a:sym typeface="Palatino"/>
              </a:rPr>
              <a:t>Terminology</a:t>
            </a:r>
            <a:r>
              <a:rPr lang="en-US" dirty="0">
                <a:ea typeface="Palatino"/>
                <a:sym typeface="Palatino"/>
              </a:rPr>
              <a:t> 16.2 (2010): 141-158.</a:t>
            </a:r>
          </a:p>
          <a:p>
            <a:pPr eaLnBrk="1" fontAlgn="auto" hangingPunct="1">
              <a:lnSpc>
                <a:spcPct val="90000"/>
              </a:lnSpc>
              <a:spcAft>
                <a:spcPts val="0"/>
              </a:spcAft>
              <a:buFont typeface="Zapf Dingbats"/>
              <a:buChar char="❖"/>
              <a:defRPr/>
            </a:pPr>
            <a:r>
              <a:rPr lang="en-US" dirty="0">
                <a:ea typeface="Palatino"/>
                <a:sym typeface="Palatino"/>
              </a:rPr>
              <a:t>Vivaldi, Jorge, and </a:t>
            </a:r>
            <a:r>
              <a:rPr lang="en-US" dirty="0" err="1">
                <a:ea typeface="Palatino"/>
                <a:sym typeface="Palatino"/>
              </a:rPr>
              <a:t>Horacio</a:t>
            </a:r>
            <a:r>
              <a:rPr lang="en-US" dirty="0">
                <a:ea typeface="Palatino"/>
                <a:sym typeface="Palatino"/>
              </a:rPr>
              <a:t> Rodríguez. "Evaluation of terms and term extraction systems: A practical approach." </a:t>
            </a:r>
            <a:r>
              <a:rPr lang="en-US" i="1" dirty="0">
                <a:ea typeface="Palatino"/>
                <a:sym typeface="Palatino"/>
              </a:rPr>
              <a:t>Terminology</a:t>
            </a:r>
            <a:r>
              <a:rPr lang="en-US" dirty="0">
                <a:ea typeface="Palatino"/>
                <a:sym typeface="Palatino"/>
              </a:rPr>
              <a:t> 13.2 (2007): 225-248.</a:t>
            </a:r>
          </a:p>
          <a:p>
            <a:pPr eaLnBrk="1" fontAlgn="auto" hangingPunct="1">
              <a:lnSpc>
                <a:spcPct val="90000"/>
              </a:lnSpc>
              <a:spcAft>
                <a:spcPts val="0"/>
              </a:spcAft>
              <a:buFont typeface="Zapf Dingbats"/>
              <a:buChar char="❖"/>
              <a:defRPr/>
            </a:pPr>
            <a:r>
              <a:rPr lang="en-US" dirty="0" err="1">
                <a:ea typeface="Palatino"/>
                <a:sym typeface="Palatino"/>
              </a:rPr>
              <a:t>Widdows</a:t>
            </a:r>
            <a:r>
              <a:rPr lang="en-US" dirty="0">
                <a:ea typeface="Palatino"/>
                <a:sym typeface="Palatino"/>
              </a:rPr>
              <a:t>, Dominic, and </a:t>
            </a:r>
            <a:r>
              <a:rPr lang="en-US" dirty="0" err="1">
                <a:ea typeface="Palatino"/>
                <a:sym typeface="Palatino"/>
              </a:rPr>
              <a:t>Beate</a:t>
            </a:r>
            <a:r>
              <a:rPr lang="en-US" dirty="0">
                <a:ea typeface="Palatino"/>
                <a:sym typeface="Palatino"/>
              </a:rPr>
              <a:t> </a:t>
            </a:r>
            <a:r>
              <a:rPr lang="en-US" dirty="0" err="1">
                <a:ea typeface="Palatino"/>
                <a:sym typeface="Palatino"/>
              </a:rPr>
              <a:t>Dorow</a:t>
            </a:r>
            <a:r>
              <a:rPr lang="en-US" dirty="0">
                <a:ea typeface="Palatino"/>
                <a:sym typeface="Palatino"/>
              </a:rPr>
              <a:t>. "A graph model for unsupervised lexical acquisition." </a:t>
            </a:r>
            <a:r>
              <a:rPr lang="en-US" i="1" dirty="0">
                <a:ea typeface="Palatino"/>
                <a:sym typeface="Palatino"/>
              </a:rPr>
              <a:t>Proceedings of the 19th international conference on Computational linguistics-Volume 1</a:t>
            </a:r>
            <a:r>
              <a:rPr lang="en-US" dirty="0">
                <a:ea typeface="Palatino"/>
                <a:sym typeface="Palatino"/>
              </a:rPr>
              <a:t>. Association for Computational Linguistics, 2002.</a:t>
            </a:r>
          </a:p>
          <a:p>
            <a:pPr eaLnBrk="1" fontAlgn="auto" hangingPunct="1">
              <a:lnSpc>
                <a:spcPct val="90000"/>
              </a:lnSpc>
              <a:spcAft>
                <a:spcPts val="0"/>
              </a:spcAft>
              <a:buFont typeface="Zapf Dingbats"/>
              <a:buChar char="❖"/>
              <a:defRPr/>
            </a:pPr>
            <a:endParaRPr lang="en-US" dirty="0">
              <a:ea typeface="Palatino"/>
              <a:sym typeface="Palatino"/>
            </a:endParaRPr>
          </a:p>
          <a:p>
            <a:pPr eaLnBrk="1" fontAlgn="auto" hangingPunct="1">
              <a:spcAft>
                <a:spcPts val="0"/>
              </a:spcAft>
              <a:buFont typeface="Zapf Dingbats"/>
              <a:buChar char="❖"/>
              <a:defRPr/>
            </a:pPr>
            <a:endParaRPr lang="en-US" dirty="0">
              <a:ea typeface="Palatino"/>
              <a:sym typeface="Palatino"/>
            </a:endParaRPr>
          </a:p>
        </p:txBody>
      </p:sp>
    </p:spTree>
  </p:cSld>
  <p:clrMapOvr>
    <a:masterClrMapping/>
  </p:clrMapOvr>
  <p:transition xmlns:p14="http://schemas.microsoft.com/office/powerpoint/2010/mai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508000" y="2628900"/>
            <a:ext cx="11988800" cy="1219200"/>
          </a:xfrm>
        </p:spPr>
        <p:txBody>
          <a:bodyPr/>
          <a:lstStyle/>
          <a:p>
            <a:r>
              <a:rPr lang="en-US">
                <a:latin typeface="Bodoni SvtyTwo ITC TT-Book" charset="0"/>
                <a:cs typeface="Bodoni SvtyTwo ITC TT-Book" charset="0"/>
              </a:rPr>
              <a:t>Questions &amp; comments welcome!</a:t>
            </a:r>
          </a:p>
        </p:txBody>
      </p:sp>
      <p:sp>
        <p:nvSpPr>
          <p:cNvPr id="43010" name="Text Placeholder 2"/>
          <p:cNvSpPr>
            <a:spLocks noGrp="1"/>
          </p:cNvSpPr>
          <p:nvPr>
            <p:ph type="body" idx="1"/>
          </p:nvPr>
        </p:nvSpPr>
        <p:spPr/>
        <p:txBody>
          <a:bodyPr/>
          <a:lstStyle/>
          <a:p>
            <a:pPr marL="0" indent="0" algn="ctr">
              <a:buFont typeface="Zapf Dingbats" charset="0"/>
              <a:buNone/>
            </a:pPr>
            <a:r>
              <a:rPr lang="en-US">
                <a:latin typeface="Palatino" charset="0"/>
              </a:rPr>
              <a:t>spela.vintar@ff.uni-lj.si</a:t>
            </a:r>
          </a:p>
        </p:txBody>
      </p:sp>
      <p:sp>
        <p:nvSpPr>
          <p:cNvPr id="4" name="TextBox 3"/>
          <p:cNvSpPr txBox="1"/>
          <p:nvPr/>
        </p:nvSpPr>
        <p:spPr>
          <a:xfrm>
            <a:off x="4332288" y="9263063"/>
            <a:ext cx="4168775" cy="3190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fontAlgn="auto" latinLnBrk="1" hangingPunct="0">
              <a:spcBef>
                <a:spcPts val="0"/>
              </a:spcBef>
              <a:spcAft>
                <a:spcPts val="0"/>
              </a:spcAft>
              <a:defRPr/>
            </a:pPr>
            <a:r>
              <a:rPr lang="en-US" sz="1400" dirty="0">
                <a:latin typeface="Palatino"/>
                <a:ea typeface="Palatino"/>
                <a:cs typeface="Palatino"/>
                <a:sym typeface="Palatino"/>
              </a:rPr>
              <a:t>Terminology Symposium </a:t>
            </a:r>
            <a:r>
              <a:rPr lang="en-US" sz="1400" dirty="0" err="1">
                <a:latin typeface="Palatino"/>
                <a:ea typeface="Palatino"/>
                <a:cs typeface="Palatino"/>
                <a:sym typeface="Palatino"/>
              </a:rPr>
              <a:t>Zadar</a:t>
            </a:r>
            <a:r>
              <a:rPr lang="en-US" sz="1400" dirty="0">
                <a:latin typeface="Palatino"/>
                <a:ea typeface="Palatino"/>
                <a:cs typeface="Palatino"/>
                <a:sym typeface="Palatino"/>
              </a:rPr>
              <a:t>, 22-23 August 2014</a:t>
            </a:r>
            <a:endParaRPr lang="en-US" sz="1400" dirty="0">
              <a:latin typeface="Palatino"/>
              <a:ea typeface="Palatino"/>
              <a:cs typeface="Palatino"/>
              <a:sym typeface="Palatino"/>
            </a:endParaRPr>
          </a:p>
        </p:txBody>
      </p:sp>
    </p:spTree>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a:spLocks noGrp="1"/>
          </p:cNvSpPr>
          <p:nvPr>
            <p:ph type="title"/>
          </p:nvPr>
        </p:nvSpPr>
        <p:spPr/>
        <p:txBody>
          <a:bodyPr>
            <a:normAutofit/>
          </a:bodyPr>
          <a:lstStyle>
            <a:lvl1pPr defTabSz="572516">
              <a:spcBef>
                <a:spcPts val="1500"/>
              </a:spcBef>
              <a:defRPr sz="6860"/>
            </a:lvl1pPr>
          </a:lstStyle>
          <a:p>
            <a:pPr eaLnBrk="1" fontAlgn="auto" hangingPunct="1">
              <a:spcAft>
                <a:spcPts val="0"/>
              </a:spcAft>
              <a:defRPr sz="1800">
                <a:solidFill>
                  <a:srgbClr val="000000"/>
                </a:solidFill>
              </a:defRPr>
            </a:pPr>
            <a:r>
              <a:rPr sz="6000" dirty="0">
                <a:solidFill>
                  <a:srgbClr val="AF3021"/>
                </a:solidFill>
                <a:ea typeface="+mn-ea"/>
                <a:sym typeface="Bodoni SvtyTwo ITC TT-Book"/>
              </a:rPr>
              <a:t>Why computational terminography?</a:t>
            </a:r>
          </a:p>
        </p:txBody>
      </p:sp>
      <p:sp>
        <p:nvSpPr>
          <p:cNvPr id="57" name="Shape 57"/>
          <p:cNvSpPr>
            <a:spLocks noGrp="1"/>
          </p:cNvSpPr>
          <p:nvPr>
            <p:ph type="body" idx="1"/>
          </p:nvPr>
        </p:nvSpPr>
        <p:spPr/>
        <p:txBody>
          <a:bodyPr>
            <a:normAutofit/>
          </a:bodyPr>
          <a:lstStyle/>
          <a:p>
            <a:pPr marL="371221" indent="-371221" defTabSz="461518" eaLnBrk="1" fontAlgn="auto" hangingPunct="1">
              <a:spcBef>
                <a:spcPts val="1800"/>
              </a:spcBef>
              <a:spcAft>
                <a:spcPts val="0"/>
              </a:spcAft>
              <a:buFont typeface="Zapf Dingbats"/>
              <a:buChar char="❖"/>
              <a:defRPr sz="1800">
                <a:solidFill>
                  <a:srgbClr val="000000"/>
                </a:solidFill>
              </a:defRPr>
            </a:pPr>
            <a:r>
              <a:rPr sz="2844" dirty="0">
                <a:solidFill>
                  <a:srgbClr val="000000"/>
                </a:solidFill>
                <a:ea typeface="Palatino"/>
                <a:sym typeface="Palatino"/>
              </a:rPr>
              <a:t>Translators = </a:t>
            </a:r>
            <a:r>
              <a:rPr lang="sl-SI" sz="2844" dirty="0" smtClean="0">
                <a:solidFill>
                  <a:srgbClr val="000000"/>
                </a:solidFill>
                <a:ea typeface="Palatino"/>
                <a:sym typeface="Palatino"/>
              </a:rPr>
              <a:t>second </a:t>
            </a:r>
            <a:r>
              <a:rPr sz="2844" dirty="0" smtClean="0">
                <a:solidFill>
                  <a:srgbClr val="000000"/>
                </a:solidFill>
                <a:ea typeface="Palatino"/>
                <a:sym typeface="Palatino"/>
              </a:rPr>
              <a:t>largest </a:t>
            </a:r>
            <a:r>
              <a:rPr sz="2844" dirty="0">
                <a:solidFill>
                  <a:srgbClr val="000000"/>
                </a:solidFill>
                <a:ea typeface="Palatino"/>
                <a:sym typeface="Palatino"/>
              </a:rPr>
              <a:t>community of terminology users</a:t>
            </a:r>
          </a:p>
          <a:p>
            <a:pPr marL="371221" indent="-371221" defTabSz="461518" eaLnBrk="1" fontAlgn="auto" hangingPunct="1">
              <a:spcBef>
                <a:spcPts val="1800"/>
              </a:spcBef>
              <a:spcAft>
                <a:spcPts val="0"/>
              </a:spcAft>
              <a:buFont typeface="Zapf Dingbats"/>
              <a:buChar char="❖"/>
              <a:defRPr sz="1800">
                <a:solidFill>
                  <a:srgbClr val="000000"/>
                </a:solidFill>
              </a:defRPr>
            </a:pPr>
            <a:r>
              <a:rPr sz="2844" dirty="0">
                <a:solidFill>
                  <a:srgbClr val="000000"/>
                </a:solidFill>
                <a:ea typeface="Palatino"/>
                <a:sym typeface="Palatino"/>
              </a:rPr>
              <a:t>Greatest challenges: </a:t>
            </a:r>
          </a:p>
          <a:p>
            <a:pPr marL="742442" lvl="1" indent="-371221" defTabSz="461518" eaLnBrk="1" fontAlgn="auto" hangingPunct="1">
              <a:spcBef>
                <a:spcPts val="1800"/>
              </a:spcBef>
              <a:spcAft>
                <a:spcPts val="0"/>
              </a:spcAft>
              <a:buFont typeface="Zapf Dingbats"/>
              <a:buChar char="❖"/>
              <a:defRPr sz="1800">
                <a:solidFill>
                  <a:srgbClr val="000000"/>
                </a:solidFill>
              </a:defRPr>
            </a:pPr>
            <a:r>
              <a:rPr sz="2844" dirty="0">
                <a:solidFill>
                  <a:srgbClr val="000000"/>
                </a:solidFill>
                <a:sym typeface="Palatino"/>
              </a:rPr>
              <a:t>Instant access to appropriate terminology in the target language</a:t>
            </a:r>
          </a:p>
          <a:p>
            <a:pPr marL="1113663" lvl="2" indent="-371221" defTabSz="461518" eaLnBrk="1" fontAlgn="auto" hangingPunct="1">
              <a:spcBef>
                <a:spcPts val="1800"/>
              </a:spcBef>
              <a:spcAft>
                <a:spcPts val="0"/>
              </a:spcAft>
              <a:buFont typeface="Zapf Dingbats"/>
              <a:buChar char="❖"/>
              <a:defRPr sz="1800">
                <a:solidFill>
                  <a:srgbClr val="000000"/>
                </a:solidFill>
              </a:defRPr>
            </a:pPr>
            <a:r>
              <a:rPr sz="2844" dirty="0">
                <a:solidFill>
                  <a:srgbClr val="000000"/>
                </a:solidFill>
                <a:sym typeface="Palatino"/>
              </a:rPr>
              <a:t>Domain-, client-, project</a:t>
            </a:r>
            <a:r>
              <a:rPr sz="2844" dirty="0" smtClean="0">
                <a:solidFill>
                  <a:srgbClr val="000000"/>
                </a:solidFill>
                <a:sym typeface="Palatino"/>
              </a:rPr>
              <a:t>-</a:t>
            </a:r>
            <a:r>
              <a:rPr lang="sl-SI" sz="2844" dirty="0" smtClean="0">
                <a:solidFill>
                  <a:srgbClr val="000000"/>
                </a:solidFill>
                <a:sym typeface="Palatino"/>
              </a:rPr>
              <a:t>, genre-</a:t>
            </a:r>
            <a:r>
              <a:rPr sz="2844" dirty="0" smtClean="0">
                <a:solidFill>
                  <a:srgbClr val="000000"/>
                </a:solidFill>
                <a:sym typeface="Palatino"/>
              </a:rPr>
              <a:t> </a:t>
            </a:r>
            <a:r>
              <a:rPr sz="2844" dirty="0">
                <a:solidFill>
                  <a:srgbClr val="000000"/>
                </a:solidFill>
                <a:sym typeface="Palatino"/>
              </a:rPr>
              <a:t>and text-specific !</a:t>
            </a:r>
          </a:p>
          <a:p>
            <a:pPr marL="1113663" lvl="2" indent="-371221" defTabSz="461518" eaLnBrk="1" fontAlgn="auto" hangingPunct="1">
              <a:spcBef>
                <a:spcPts val="1800"/>
              </a:spcBef>
              <a:spcAft>
                <a:spcPts val="0"/>
              </a:spcAft>
              <a:buFont typeface="Zapf Dingbats"/>
              <a:buChar char="❖"/>
              <a:defRPr sz="1800">
                <a:solidFill>
                  <a:srgbClr val="000000"/>
                </a:solidFill>
              </a:defRPr>
            </a:pPr>
            <a:r>
              <a:rPr sz="2844" dirty="0">
                <a:solidFill>
                  <a:srgbClr val="000000"/>
                </a:solidFill>
                <a:sym typeface="Palatino"/>
              </a:rPr>
              <a:t>      Not provided by traditional resources.</a:t>
            </a:r>
          </a:p>
          <a:p>
            <a:pPr marL="742442" lvl="1" indent="-371221" defTabSz="461518" eaLnBrk="1" fontAlgn="auto" hangingPunct="1">
              <a:spcBef>
                <a:spcPts val="1800"/>
              </a:spcBef>
              <a:spcAft>
                <a:spcPts val="0"/>
              </a:spcAft>
              <a:buFont typeface="Zapf Dingbats"/>
              <a:buChar char="❖"/>
              <a:defRPr sz="1800">
                <a:solidFill>
                  <a:srgbClr val="000000"/>
                </a:solidFill>
              </a:defRPr>
            </a:pPr>
            <a:r>
              <a:rPr sz="2844" dirty="0">
                <a:solidFill>
                  <a:srgbClr val="000000"/>
                </a:solidFill>
                <a:sym typeface="Palatino"/>
              </a:rPr>
              <a:t>Reuse of term resources</a:t>
            </a:r>
          </a:p>
          <a:p>
            <a:pPr marL="742442" lvl="1" indent="-371221" defTabSz="461518" eaLnBrk="1" fontAlgn="auto" hangingPunct="1">
              <a:spcBef>
                <a:spcPts val="1800"/>
              </a:spcBef>
              <a:spcAft>
                <a:spcPts val="0"/>
              </a:spcAft>
              <a:buFont typeface="Zapf Dingbats"/>
              <a:buChar char="❖"/>
              <a:defRPr sz="1800">
                <a:solidFill>
                  <a:srgbClr val="000000"/>
                </a:solidFill>
              </a:defRPr>
            </a:pPr>
            <a:r>
              <a:rPr sz="2844" dirty="0">
                <a:solidFill>
                  <a:srgbClr val="000000"/>
                </a:solidFill>
                <a:sym typeface="Palatino"/>
              </a:rPr>
              <a:t>Glossary of terms vs. knowledge map</a:t>
            </a:r>
          </a:p>
          <a:p>
            <a:pPr marL="371221" indent="-371221" defTabSz="461518" eaLnBrk="1" fontAlgn="auto" hangingPunct="1">
              <a:spcBef>
                <a:spcPts val="1800"/>
              </a:spcBef>
              <a:spcAft>
                <a:spcPts val="0"/>
              </a:spcAft>
              <a:buFont typeface="Zapf Dingbats"/>
              <a:buChar char="❖"/>
              <a:defRPr sz="1800">
                <a:solidFill>
                  <a:srgbClr val="000000"/>
                </a:solidFill>
              </a:defRPr>
            </a:pPr>
            <a:r>
              <a:rPr sz="2844" dirty="0">
                <a:solidFill>
                  <a:srgbClr val="000000"/>
                </a:solidFill>
                <a:ea typeface="Palatino"/>
                <a:sym typeface="Palatino"/>
              </a:rPr>
              <a:t>CT = a response to this challenge by exploiting corpora and providing NLP tools </a:t>
            </a:r>
          </a:p>
        </p:txBody>
      </p:sp>
      <p:sp>
        <p:nvSpPr>
          <p:cNvPr id="58" name="Shape 58"/>
          <p:cNvSpPr/>
          <p:nvPr/>
        </p:nvSpPr>
        <p:spPr>
          <a:xfrm>
            <a:off x="1566863" y="5576888"/>
            <a:ext cx="515937" cy="481012"/>
          </a:xfrm>
          <a:prstGeom prst="rightArrow">
            <a:avLst>
              <a:gd name="adj1" fmla="val 32000"/>
              <a:gd name="adj2" fmla="val 72856"/>
            </a:avLst>
          </a:prstGeom>
          <a:blipFill>
            <a:blip r:embed="rId2"/>
          </a:blipFill>
          <a:ln w="12700">
            <a:miter lim="400000"/>
          </a:ln>
        </p:spPr>
        <p:txBody>
          <a:bodyPr lIns="50800" tIns="50800" rIns="50800" bIns="50800" anchor="ctr"/>
          <a:lstStyle/>
          <a:p>
            <a:pPr algn="ctr" fontAlgn="auto">
              <a:spcBef>
                <a:spcPts val="0"/>
              </a:spcBef>
              <a:spcAft>
                <a:spcPts val="0"/>
              </a:spcAft>
              <a:defRPr sz="3200">
                <a:solidFill>
                  <a:srgbClr val="FFFFFF"/>
                </a:solidFill>
                <a:effectLst>
                  <a:outerShdw blurRad="25400" dist="33948" dir="2700000" rotWithShape="0">
                    <a:srgbClr val="3B3936"/>
                  </a:outerShdw>
                </a:effectLst>
              </a:defRPr>
            </a:pPr>
            <a:endParaRPr sz="3200" kern="0">
              <a:solidFill>
                <a:srgbClr val="FFFFFF"/>
              </a:solidFill>
              <a:effectLst>
                <a:outerShdw blurRad="25400" dist="33948" dir="2700000" rotWithShape="0">
                  <a:srgbClr val="3B3936"/>
                </a:outerShdw>
              </a:effectLst>
              <a:latin typeface="Palatino"/>
              <a:ea typeface="Palatino"/>
              <a:cs typeface="Palatino"/>
              <a:sym typeface="Palatino"/>
            </a:endParaRPr>
          </a:p>
        </p:txBody>
      </p:sp>
      <p:sp>
        <p:nvSpPr>
          <p:cNvPr id="5" name="TextBox 4"/>
          <p:cNvSpPr txBox="1"/>
          <p:nvPr/>
        </p:nvSpPr>
        <p:spPr>
          <a:xfrm>
            <a:off x="4332288" y="9263063"/>
            <a:ext cx="4168775" cy="3190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fontAlgn="auto" latinLnBrk="1" hangingPunct="0">
              <a:spcBef>
                <a:spcPts val="0"/>
              </a:spcBef>
              <a:spcAft>
                <a:spcPts val="0"/>
              </a:spcAft>
              <a:defRPr/>
            </a:pPr>
            <a:r>
              <a:rPr lang="en-US" sz="1400" dirty="0">
                <a:latin typeface="Palatino"/>
                <a:ea typeface="Palatino"/>
                <a:cs typeface="Palatino"/>
                <a:sym typeface="Palatino"/>
              </a:rPr>
              <a:t>Terminology Symposium </a:t>
            </a:r>
            <a:r>
              <a:rPr lang="en-US" sz="1400" dirty="0" err="1">
                <a:latin typeface="Palatino"/>
                <a:ea typeface="Palatino"/>
                <a:cs typeface="Palatino"/>
                <a:sym typeface="Palatino"/>
              </a:rPr>
              <a:t>Zadar</a:t>
            </a:r>
            <a:r>
              <a:rPr lang="en-US" sz="1400" dirty="0">
                <a:latin typeface="Palatino"/>
                <a:ea typeface="Palatino"/>
                <a:cs typeface="Palatino"/>
                <a:sym typeface="Palatino"/>
              </a:rPr>
              <a:t>, 22-23 August 2014</a:t>
            </a:r>
            <a:endParaRPr lang="en-US" sz="1400" dirty="0">
              <a:latin typeface="Palatino"/>
              <a:ea typeface="Palatino"/>
              <a:cs typeface="Palatino"/>
              <a:sym typeface="Palatino"/>
            </a:endParaRPr>
          </a:p>
        </p:txBody>
      </p:sp>
    </p:spTree>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9" name="Group 62"/>
          <p:cNvGrpSpPr>
            <a:grpSpLocks/>
          </p:cNvGrpSpPr>
          <p:nvPr/>
        </p:nvGrpSpPr>
        <p:grpSpPr bwMode="auto">
          <a:xfrm>
            <a:off x="6405563" y="3573463"/>
            <a:ext cx="6416675" cy="4514850"/>
            <a:chOff x="-127000" y="-88899"/>
            <a:chExt cx="6418146" cy="4514471"/>
          </a:xfrm>
        </p:grpSpPr>
        <p:pic>
          <p:nvPicPr>
            <p:cNvPr id="12294" name="pasted-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164147" cy="418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88900"/>
              <a:ext cx="6418147" cy="451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3" name="Shape 63"/>
          <p:cNvSpPr>
            <a:spLocks noGrp="1"/>
          </p:cNvSpPr>
          <p:nvPr>
            <p:ph type="title"/>
          </p:nvPr>
        </p:nvSpPr>
        <p:spPr/>
        <p:txBody>
          <a:bodyPr>
            <a:normAutofit/>
          </a:bodyPr>
          <a:lstStyle>
            <a:lvl1pPr defTabSz="549148">
              <a:spcBef>
                <a:spcPts val="1500"/>
              </a:spcBef>
              <a:defRPr sz="6580"/>
            </a:lvl1pPr>
          </a:lstStyle>
          <a:p>
            <a:pPr eaLnBrk="1" fontAlgn="auto" hangingPunct="1">
              <a:spcAft>
                <a:spcPts val="0"/>
              </a:spcAft>
              <a:defRPr sz="1800">
                <a:solidFill>
                  <a:srgbClr val="000000"/>
                </a:solidFill>
              </a:defRPr>
            </a:pPr>
            <a:r>
              <a:rPr sz="6000" dirty="0">
                <a:solidFill>
                  <a:srgbClr val="AF3021"/>
                </a:solidFill>
                <a:ea typeface="+mn-ea"/>
                <a:sym typeface="Bodoni SvtyTwo ITC TT-Book"/>
              </a:rPr>
              <a:t>From unstructured data to knowledge</a:t>
            </a:r>
          </a:p>
        </p:txBody>
      </p:sp>
      <p:sp>
        <p:nvSpPr>
          <p:cNvPr id="12291" name="Shape 64"/>
          <p:cNvSpPr>
            <a:spLocks noGrp="1"/>
          </p:cNvSpPr>
          <p:nvPr>
            <p:ph type="body" idx="1"/>
          </p:nvPr>
        </p:nvSpPr>
        <p:spPr/>
        <p:txBody>
          <a:bodyPr/>
          <a:lstStyle/>
          <a:p>
            <a:pPr marL="258763" indent="-258763" defTabSz="384175" eaLnBrk="1" hangingPunct="1">
              <a:spcBef>
                <a:spcPts val="1100"/>
              </a:spcBef>
            </a:pPr>
            <a:r>
              <a:rPr lang="en-US" sz="2400">
                <a:solidFill>
                  <a:srgbClr val="000000"/>
                </a:solidFill>
                <a:latin typeface="Palatino" charset="0"/>
                <a:cs typeface="Palatino" charset="0"/>
              </a:rPr>
              <a:t>Most of human knowledge is contained in texts -&gt; unstructured because knowledge particles are not explicitly marked.</a:t>
            </a:r>
          </a:p>
          <a:p>
            <a:pPr marL="258763" indent="-258763" defTabSz="384175" eaLnBrk="1" hangingPunct="1">
              <a:spcBef>
                <a:spcPts val="1100"/>
              </a:spcBef>
            </a:pPr>
            <a:r>
              <a:rPr lang="en-US" sz="2400">
                <a:solidFill>
                  <a:srgbClr val="000000"/>
                </a:solidFill>
                <a:latin typeface="Palatino" charset="0"/>
                <a:cs typeface="Palatino" charset="0"/>
              </a:rPr>
              <a:t>For fast access to knowledge we need to extract concepts and relations between them:</a:t>
            </a:r>
          </a:p>
          <a:p>
            <a:pPr marL="519113" lvl="1" indent="-258763" defTabSz="384175" eaLnBrk="1" hangingPunct="1">
              <a:spcBef>
                <a:spcPts val="1100"/>
              </a:spcBef>
            </a:pPr>
            <a:r>
              <a:rPr lang="en-US" sz="2400">
                <a:solidFill>
                  <a:srgbClr val="000000"/>
                </a:solidFill>
                <a:latin typeface="Palatino" charset="0"/>
                <a:ea typeface="Palatino" charset="0"/>
                <a:cs typeface="Palatino" charset="0"/>
              </a:rPr>
              <a:t>NLP techniques such as </a:t>
            </a:r>
            <a:r>
              <a:rPr lang="sl-SI" sz="2400">
                <a:solidFill>
                  <a:srgbClr val="000000"/>
                </a:solidFill>
                <a:latin typeface="Palatino" charset="0"/>
                <a:ea typeface="Palatino" charset="0"/>
                <a:cs typeface="Palatino" charset="0"/>
              </a:rPr>
              <a:t>term &amp; definition extraction, aka </a:t>
            </a:r>
            <a:r>
              <a:rPr lang="en-US" sz="2400">
                <a:solidFill>
                  <a:srgbClr val="000000"/>
                </a:solidFill>
                <a:latin typeface="Palatino" charset="0"/>
                <a:ea typeface="Palatino" charset="0"/>
                <a:cs typeface="Palatino" charset="0"/>
              </a:rPr>
              <a:t>Text Mining</a:t>
            </a:r>
            <a:r>
              <a:rPr lang="sl-SI" sz="2400">
                <a:solidFill>
                  <a:srgbClr val="000000"/>
                </a:solidFill>
                <a:latin typeface="Palatino" charset="0"/>
                <a:ea typeface="Palatino" charset="0"/>
                <a:cs typeface="Palatino" charset="0"/>
              </a:rPr>
              <a:t> &amp;</a:t>
            </a:r>
            <a:r>
              <a:rPr lang="en-US" sz="2400">
                <a:solidFill>
                  <a:srgbClr val="000000"/>
                </a:solidFill>
                <a:latin typeface="Palatino" charset="0"/>
                <a:ea typeface="Palatino" charset="0"/>
                <a:cs typeface="Palatino" charset="0"/>
              </a:rPr>
              <a:t> Knowledge Extraction.</a:t>
            </a:r>
          </a:p>
          <a:p>
            <a:pPr marL="258763" indent="-258763" defTabSz="384175" eaLnBrk="1" hangingPunct="1">
              <a:spcBef>
                <a:spcPts val="1100"/>
              </a:spcBef>
            </a:pPr>
            <a:r>
              <a:rPr lang="en-US" sz="2400">
                <a:solidFill>
                  <a:srgbClr val="000000"/>
                </a:solidFill>
                <a:latin typeface="Palatino" charset="0"/>
                <a:cs typeface="Palatino" charset="0"/>
              </a:rPr>
              <a:t>Knowledge structures can be used in:</a:t>
            </a:r>
          </a:p>
          <a:p>
            <a:pPr marL="519113" lvl="1" indent="-258763" defTabSz="384175" eaLnBrk="1" hangingPunct="1">
              <a:spcBef>
                <a:spcPts val="1100"/>
              </a:spcBef>
            </a:pPr>
            <a:r>
              <a:rPr lang="en-US" sz="2400">
                <a:solidFill>
                  <a:srgbClr val="000000"/>
                </a:solidFill>
                <a:latin typeface="Palatino" charset="0"/>
                <a:ea typeface="Palatino" charset="0"/>
                <a:cs typeface="Palatino" charset="0"/>
              </a:rPr>
              <a:t>(Machine) Translation</a:t>
            </a:r>
          </a:p>
          <a:p>
            <a:pPr marL="519113" lvl="1" indent="-258763" defTabSz="384175" eaLnBrk="1" hangingPunct="1">
              <a:spcBef>
                <a:spcPts val="1100"/>
              </a:spcBef>
            </a:pPr>
            <a:r>
              <a:rPr lang="en-US" sz="2400">
                <a:solidFill>
                  <a:srgbClr val="000000"/>
                </a:solidFill>
                <a:latin typeface="Palatino" charset="0"/>
                <a:ea typeface="Palatino" charset="0"/>
                <a:cs typeface="Palatino" charset="0"/>
              </a:rPr>
              <a:t>Question Answering</a:t>
            </a:r>
          </a:p>
          <a:p>
            <a:pPr marL="519113" lvl="1" indent="-258763" defTabSz="384175" eaLnBrk="1" hangingPunct="1">
              <a:spcBef>
                <a:spcPts val="1100"/>
              </a:spcBef>
            </a:pPr>
            <a:r>
              <a:rPr lang="en-US" sz="2400">
                <a:solidFill>
                  <a:srgbClr val="000000"/>
                </a:solidFill>
                <a:latin typeface="Palatino" charset="0"/>
                <a:ea typeface="Palatino" charset="0"/>
                <a:cs typeface="Palatino" charset="0"/>
              </a:rPr>
              <a:t>Automatic Document Indexing &amp; Classification</a:t>
            </a:r>
          </a:p>
          <a:p>
            <a:pPr marL="519113" lvl="1" indent="-258763" defTabSz="384175" eaLnBrk="1" hangingPunct="1">
              <a:spcBef>
                <a:spcPts val="1100"/>
              </a:spcBef>
            </a:pPr>
            <a:r>
              <a:rPr lang="en-US" sz="2400">
                <a:solidFill>
                  <a:srgbClr val="000000"/>
                </a:solidFill>
                <a:latin typeface="Palatino" charset="0"/>
                <a:ea typeface="Palatino" charset="0"/>
                <a:cs typeface="Palatino" charset="0"/>
              </a:rPr>
              <a:t>Building user- and context-aware applications</a:t>
            </a:r>
          </a:p>
          <a:p>
            <a:pPr marL="519113" lvl="1" indent="-258763" defTabSz="384175" eaLnBrk="1" hangingPunct="1">
              <a:spcBef>
                <a:spcPts val="1100"/>
              </a:spcBef>
            </a:pPr>
            <a:r>
              <a:rPr lang="en-US" sz="2400">
                <a:solidFill>
                  <a:srgbClr val="000000"/>
                </a:solidFill>
                <a:latin typeface="Palatino" charset="0"/>
                <a:ea typeface="Palatino" charset="0"/>
                <a:cs typeface="Palatino" charset="0"/>
              </a:rPr>
              <a:t>… </a:t>
            </a:r>
          </a:p>
        </p:txBody>
      </p:sp>
      <p:sp>
        <p:nvSpPr>
          <p:cNvPr id="2" name="TextBox 1"/>
          <p:cNvSpPr txBox="1"/>
          <p:nvPr/>
        </p:nvSpPr>
        <p:spPr>
          <a:xfrm>
            <a:off x="6869113" y="8358188"/>
            <a:ext cx="5627687" cy="5349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fontAlgn="auto" latinLnBrk="1" hangingPunct="0">
              <a:spcBef>
                <a:spcPts val="0"/>
              </a:spcBef>
              <a:spcAft>
                <a:spcPts val="0"/>
              </a:spcAft>
              <a:defRPr/>
            </a:pPr>
            <a:r>
              <a:rPr lang="en-US" sz="1400" kern="0" dirty="0">
                <a:latin typeface="Palatino"/>
                <a:ea typeface="Palatino"/>
                <a:cs typeface="Palatino"/>
                <a:sym typeface="Palatino"/>
              </a:rPr>
              <a:t>Source: </a:t>
            </a:r>
            <a:r>
              <a:rPr lang="en-US" sz="1400" kern="0" dirty="0" err="1">
                <a:latin typeface="Palatino"/>
                <a:ea typeface="Palatino"/>
                <a:cs typeface="Palatino"/>
                <a:sym typeface="Palatino"/>
              </a:rPr>
              <a:t>Ackoff</a:t>
            </a:r>
            <a:r>
              <a:rPr lang="en-US" sz="1400" kern="0" dirty="0">
                <a:latin typeface="Palatino"/>
                <a:ea typeface="Palatino"/>
                <a:cs typeface="Palatino"/>
                <a:sym typeface="Palatino"/>
              </a:rPr>
              <a:t>, R. L., "From Data to Wisdom",</a:t>
            </a:r>
          </a:p>
          <a:p>
            <a:pPr algn="ctr" fontAlgn="auto" latinLnBrk="1" hangingPunct="0">
              <a:spcBef>
                <a:spcPts val="0"/>
              </a:spcBef>
              <a:spcAft>
                <a:spcPts val="0"/>
              </a:spcAft>
              <a:defRPr/>
            </a:pPr>
            <a:r>
              <a:rPr lang="en-US" sz="1400" kern="0" dirty="0">
                <a:latin typeface="Palatino"/>
                <a:ea typeface="Palatino"/>
                <a:cs typeface="Palatino"/>
                <a:sym typeface="Palatino"/>
              </a:rPr>
              <a:t> Journal of Applied Systems Analysis, Volume 16, 1989 p 3-9.  </a:t>
            </a:r>
          </a:p>
        </p:txBody>
      </p:sp>
      <p:sp>
        <p:nvSpPr>
          <p:cNvPr id="8" name="TextBox 7"/>
          <p:cNvSpPr txBox="1"/>
          <p:nvPr/>
        </p:nvSpPr>
        <p:spPr>
          <a:xfrm>
            <a:off x="4332288" y="9263063"/>
            <a:ext cx="4168775" cy="3190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fontAlgn="auto" latinLnBrk="1" hangingPunct="0">
              <a:spcBef>
                <a:spcPts val="0"/>
              </a:spcBef>
              <a:spcAft>
                <a:spcPts val="0"/>
              </a:spcAft>
              <a:defRPr/>
            </a:pPr>
            <a:r>
              <a:rPr lang="en-US" sz="1400" dirty="0">
                <a:latin typeface="Palatino"/>
                <a:ea typeface="Palatino"/>
                <a:cs typeface="Palatino"/>
                <a:sym typeface="Palatino"/>
              </a:rPr>
              <a:t>Terminology Symposium </a:t>
            </a:r>
            <a:r>
              <a:rPr lang="en-US" sz="1400" dirty="0" err="1">
                <a:latin typeface="Palatino"/>
                <a:ea typeface="Palatino"/>
                <a:cs typeface="Palatino"/>
                <a:sym typeface="Palatino"/>
              </a:rPr>
              <a:t>Zadar</a:t>
            </a:r>
            <a:r>
              <a:rPr lang="en-US" sz="1400" dirty="0">
                <a:latin typeface="Palatino"/>
                <a:ea typeface="Palatino"/>
                <a:cs typeface="Palatino"/>
                <a:sym typeface="Palatino"/>
              </a:rPr>
              <a:t>, 22-23 August 2014</a:t>
            </a:r>
            <a:endParaRPr lang="en-US" sz="1400" dirty="0">
              <a:latin typeface="Palatino"/>
              <a:ea typeface="Palatino"/>
              <a:cs typeface="Palatino"/>
              <a:sym typeface="Palatino"/>
            </a:endParaRPr>
          </a:p>
        </p:txBody>
      </p:sp>
    </p:spTree>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hape 87"/>
          <p:cNvSpPr>
            <a:spLocks noChangeArrowheads="1"/>
          </p:cNvSpPr>
          <p:nvPr/>
        </p:nvSpPr>
        <p:spPr bwMode="auto">
          <a:xfrm>
            <a:off x="1333500" y="3625850"/>
            <a:ext cx="9478963"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lIns="50800" tIns="50800" rIns="50800" bIns="50800" anchor="ctr">
            <a:spAutoFit/>
          </a:bodyPr>
          <a:lstStyle/>
          <a:p>
            <a:pPr marL="365125" indent="-255588" defTabSz="457200"/>
            <a:r>
              <a:rPr lang="en-US" sz="2100">
                <a:solidFill>
                  <a:srgbClr val="000000"/>
                </a:solidFill>
                <a:latin typeface="Bookman Old Style" charset="0"/>
                <a:cs typeface="Bookman Old Style" charset="0"/>
                <a:sym typeface="Bookman Old Style" charset="0"/>
              </a:rPr>
              <a:t> Through-feed centreless grinding is characterised by its complexity, non-linearity and sensibility to a large number of factors that influence process stability and grinding precision. In conventional regulating wheel dressing, a single-point diamond tool is usually traversed across the regulating wheel in a straight line. In resulting regulating wheel geometry the contact between the regulating wheel and the workpiece along the traverse axis is interfered. This interference problem is a significant source of process instability and workpiece out-of-roundness.  [...]</a:t>
            </a:r>
          </a:p>
        </p:txBody>
      </p:sp>
      <p:sp>
        <p:nvSpPr>
          <p:cNvPr id="88" name="Shape 88"/>
          <p:cNvSpPr/>
          <p:nvPr/>
        </p:nvSpPr>
        <p:spPr>
          <a:xfrm>
            <a:off x="1473200" y="3683000"/>
            <a:ext cx="4483100" cy="390525"/>
          </a:xfrm>
          <a:prstGeom prst="rect">
            <a:avLst/>
          </a:prstGeom>
          <a:blipFill>
            <a:blip r:embed="rId2">
              <a:alphaModFix amt="47506"/>
            </a:blip>
          </a:blipFill>
          <a:ln w="12700">
            <a:miter lim="400000"/>
          </a:ln>
        </p:spPr>
        <p:txBody>
          <a:bodyPr lIns="0" tIns="0" rIns="0" bIns="0" anchor="ctr"/>
          <a:lstStyle/>
          <a:p>
            <a:pPr algn="ctr" fontAlgn="auto">
              <a:spcBef>
                <a:spcPts val="0"/>
              </a:spcBef>
              <a:spcAft>
                <a:spcPts val="0"/>
              </a:spcAft>
              <a:defRPr sz="3200">
                <a:solidFill>
                  <a:srgbClr val="FFFFFF"/>
                </a:solidFill>
                <a:effectLst>
                  <a:outerShdw blurRad="25400" dist="33948" dir="2700000" rotWithShape="0">
                    <a:srgbClr val="3B3936"/>
                  </a:outerShdw>
                </a:effectLst>
              </a:defRPr>
            </a:pPr>
            <a:endParaRPr sz="3200" kern="0">
              <a:solidFill>
                <a:srgbClr val="FFFFFF"/>
              </a:solidFill>
              <a:effectLst>
                <a:outerShdw blurRad="25400" dist="33948" dir="2700000" rotWithShape="0">
                  <a:srgbClr val="3B3936"/>
                </a:outerShdw>
              </a:effectLst>
              <a:latin typeface="Palatino"/>
              <a:ea typeface="Palatino"/>
              <a:cs typeface="Palatino"/>
              <a:sym typeface="Palatino"/>
            </a:endParaRPr>
          </a:p>
        </p:txBody>
      </p:sp>
      <p:sp>
        <p:nvSpPr>
          <p:cNvPr id="89" name="Shape 89"/>
          <p:cNvSpPr/>
          <p:nvPr/>
        </p:nvSpPr>
        <p:spPr>
          <a:xfrm>
            <a:off x="2981325" y="4330700"/>
            <a:ext cx="2238375" cy="390525"/>
          </a:xfrm>
          <a:prstGeom prst="rect">
            <a:avLst/>
          </a:prstGeom>
          <a:blipFill>
            <a:blip r:embed="rId2">
              <a:alphaModFix amt="47506"/>
            </a:blip>
          </a:blipFill>
          <a:ln w="12700">
            <a:miter lim="400000"/>
          </a:ln>
          <a:extLst>
            <a:ext uri="{C572A759-6A51-4108-AA02-DFA0A04FC94B}">
              <ma14:wrappingTextBoxFlag xmlns:ma14="http://schemas.microsoft.com/office/mac/drawingml/2011/main" val="1"/>
            </a:ext>
          </a:extLst>
        </p:spPr>
        <p:txBody>
          <a:bodyPr lIns="0" tIns="0" rIns="0" bIns="0" anchor="ctr"/>
          <a:lstStyle>
            <a:lvl1pPr>
              <a:defRPr sz="3200">
                <a:solidFill>
                  <a:srgbClr val="FFFFFF"/>
                </a:solidFill>
                <a:effectLst>
                  <a:outerShdw blurRad="25400" dist="33948" dir="2700000" rotWithShape="0">
                    <a:srgbClr val="3B3936"/>
                  </a:outerShdw>
                </a:effectLst>
              </a:defRPr>
            </a:lvl1pPr>
          </a:lstStyle>
          <a:p>
            <a:pPr algn="ctr" fontAlgn="auto">
              <a:spcBef>
                <a:spcPts val="0"/>
              </a:spcBef>
              <a:spcAft>
                <a:spcPts val="0"/>
              </a:spcAft>
              <a:defRPr sz="1800">
                <a:solidFill>
                  <a:srgbClr val="000000"/>
                </a:solidFill>
                <a:effectLst/>
              </a:defRPr>
            </a:pPr>
            <a:endParaRPr sz="1800" kern="0" dirty="0">
              <a:solidFill>
                <a:srgbClr val="000000"/>
              </a:solidFill>
              <a:effectLst/>
              <a:latin typeface="Palatino"/>
              <a:ea typeface="Palatino"/>
              <a:cs typeface="Palatino"/>
              <a:sym typeface="Palatino"/>
            </a:endParaRPr>
          </a:p>
        </p:txBody>
      </p:sp>
      <p:sp>
        <p:nvSpPr>
          <p:cNvPr id="90" name="Shape 90"/>
          <p:cNvSpPr/>
          <p:nvPr/>
        </p:nvSpPr>
        <p:spPr>
          <a:xfrm>
            <a:off x="5821363" y="4318000"/>
            <a:ext cx="2425700" cy="390525"/>
          </a:xfrm>
          <a:prstGeom prst="rect">
            <a:avLst/>
          </a:prstGeom>
          <a:blipFill>
            <a:blip r:embed="rId2">
              <a:alphaModFix amt="47506"/>
            </a:blip>
          </a:blipFill>
          <a:ln w="12700">
            <a:miter lim="400000"/>
          </a:ln>
          <a:extLst>
            <a:ext uri="{C572A759-6A51-4108-AA02-DFA0A04FC94B}">
              <ma14:wrappingTextBoxFlag xmlns:ma14="http://schemas.microsoft.com/office/mac/drawingml/2011/main" val="1"/>
            </a:ext>
          </a:extLst>
        </p:spPr>
        <p:txBody>
          <a:bodyPr lIns="0" tIns="0" rIns="0" bIns="0" anchor="ctr"/>
          <a:lstStyle>
            <a:lvl1pPr>
              <a:defRPr sz="3200">
                <a:solidFill>
                  <a:srgbClr val="FFFFFF"/>
                </a:solidFill>
                <a:effectLst>
                  <a:outerShdw blurRad="25400" dist="33948" dir="2700000" rotWithShape="0">
                    <a:srgbClr val="3B3936"/>
                  </a:outerShdw>
                </a:effectLst>
              </a:defRPr>
            </a:lvl1pPr>
          </a:lstStyle>
          <a:p>
            <a:pPr algn="ctr" fontAlgn="auto">
              <a:spcBef>
                <a:spcPts val="0"/>
              </a:spcBef>
              <a:spcAft>
                <a:spcPts val="0"/>
              </a:spcAft>
              <a:defRPr sz="1800">
                <a:solidFill>
                  <a:srgbClr val="000000"/>
                </a:solidFill>
                <a:effectLst/>
              </a:defRPr>
            </a:pPr>
            <a:endParaRPr sz="1800" kern="0" dirty="0">
              <a:solidFill>
                <a:srgbClr val="000000"/>
              </a:solidFill>
              <a:effectLst/>
              <a:latin typeface="Palatino"/>
              <a:ea typeface="Palatino"/>
              <a:cs typeface="Palatino"/>
              <a:sym typeface="Palatino"/>
            </a:endParaRPr>
          </a:p>
        </p:txBody>
      </p:sp>
      <p:sp>
        <p:nvSpPr>
          <p:cNvPr id="91" name="Shape 91"/>
          <p:cNvSpPr/>
          <p:nvPr/>
        </p:nvSpPr>
        <p:spPr>
          <a:xfrm>
            <a:off x="1731963" y="4648200"/>
            <a:ext cx="3390900" cy="390525"/>
          </a:xfrm>
          <a:prstGeom prst="rect">
            <a:avLst/>
          </a:prstGeom>
          <a:blipFill>
            <a:blip r:embed="rId2">
              <a:alphaModFix amt="47506"/>
            </a:blip>
          </a:blipFill>
          <a:ln w="12700">
            <a:miter lim="400000"/>
          </a:ln>
          <a:extLst>
            <a:ext uri="{C572A759-6A51-4108-AA02-DFA0A04FC94B}">
              <ma14:wrappingTextBoxFlag xmlns:ma14="http://schemas.microsoft.com/office/mac/drawingml/2011/main" val="1"/>
            </a:ext>
          </a:extLst>
        </p:spPr>
        <p:txBody>
          <a:bodyPr lIns="0" tIns="0" rIns="0" bIns="0" anchor="ctr"/>
          <a:lstStyle>
            <a:lvl1pPr>
              <a:defRPr sz="3200">
                <a:solidFill>
                  <a:srgbClr val="FFFFFF"/>
                </a:solidFill>
                <a:effectLst>
                  <a:outerShdw blurRad="25400" dist="33948" dir="2700000" rotWithShape="0">
                    <a:srgbClr val="3B3936"/>
                  </a:outerShdw>
                </a:effectLst>
              </a:defRPr>
            </a:lvl1pPr>
          </a:lstStyle>
          <a:p>
            <a:pPr algn="ctr" fontAlgn="auto">
              <a:spcBef>
                <a:spcPts val="0"/>
              </a:spcBef>
              <a:spcAft>
                <a:spcPts val="0"/>
              </a:spcAft>
              <a:defRPr sz="1800">
                <a:solidFill>
                  <a:srgbClr val="000000"/>
                </a:solidFill>
                <a:effectLst/>
              </a:defRPr>
            </a:pPr>
            <a:endParaRPr sz="1800" kern="0" dirty="0">
              <a:solidFill>
                <a:srgbClr val="000000"/>
              </a:solidFill>
              <a:effectLst/>
              <a:latin typeface="Palatino"/>
              <a:ea typeface="Palatino"/>
              <a:cs typeface="Palatino"/>
              <a:sym typeface="Palatino"/>
            </a:endParaRPr>
          </a:p>
        </p:txBody>
      </p:sp>
      <p:sp>
        <p:nvSpPr>
          <p:cNvPr id="92" name="Shape 92"/>
          <p:cNvSpPr/>
          <p:nvPr/>
        </p:nvSpPr>
        <p:spPr>
          <a:xfrm>
            <a:off x="5465763" y="4648200"/>
            <a:ext cx="3390900" cy="390525"/>
          </a:xfrm>
          <a:prstGeom prst="rect">
            <a:avLst/>
          </a:prstGeom>
          <a:blipFill>
            <a:blip r:embed="rId2">
              <a:alphaModFix amt="47506"/>
            </a:blip>
          </a:blipFill>
          <a:ln w="12700">
            <a:miter lim="400000"/>
          </a:ln>
          <a:extLst>
            <a:ext uri="{C572A759-6A51-4108-AA02-DFA0A04FC94B}">
              <ma14:wrappingTextBoxFlag xmlns:ma14="http://schemas.microsoft.com/office/mac/drawingml/2011/main" val="1"/>
            </a:ext>
          </a:extLst>
        </p:spPr>
        <p:txBody>
          <a:bodyPr lIns="0" tIns="0" rIns="0" bIns="0" anchor="ctr"/>
          <a:lstStyle>
            <a:lvl1pPr>
              <a:defRPr sz="3200">
                <a:solidFill>
                  <a:srgbClr val="FFFFFF"/>
                </a:solidFill>
                <a:effectLst>
                  <a:outerShdw blurRad="25400" dist="33948" dir="2700000" rotWithShape="0">
                    <a:srgbClr val="3B3936"/>
                  </a:outerShdw>
                </a:effectLst>
              </a:defRPr>
            </a:lvl1pPr>
          </a:lstStyle>
          <a:p>
            <a:pPr algn="ctr" fontAlgn="auto">
              <a:spcBef>
                <a:spcPts val="0"/>
              </a:spcBef>
              <a:spcAft>
                <a:spcPts val="0"/>
              </a:spcAft>
              <a:defRPr sz="1800">
                <a:solidFill>
                  <a:srgbClr val="000000"/>
                </a:solidFill>
                <a:effectLst/>
              </a:defRPr>
            </a:pPr>
            <a:endParaRPr sz="1800" kern="0" dirty="0">
              <a:solidFill>
                <a:srgbClr val="000000"/>
              </a:solidFill>
              <a:effectLst/>
              <a:latin typeface="Palatino"/>
              <a:ea typeface="Palatino"/>
              <a:cs typeface="Palatino"/>
              <a:sym typeface="Palatino"/>
            </a:endParaRPr>
          </a:p>
        </p:txBody>
      </p:sp>
      <p:sp>
        <p:nvSpPr>
          <p:cNvPr id="93" name="Shape 93"/>
          <p:cNvSpPr/>
          <p:nvPr/>
        </p:nvSpPr>
        <p:spPr>
          <a:xfrm>
            <a:off x="4437063" y="4902200"/>
            <a:ext cx="2238375" cy="390525"/>
          </a:xfrm>
          <a:prstGeom prst="rect">
            <a:avLst/>
          </a:prstGeom>
          <a:blipFill>
            <a:blip r:embed="rId2">
              <a:alphaModFix amt="47506"/>
            </a:blip>
          </a:blipFill>
          <a:ln w="12700">
            <a:miter lim="400000"/>
          </a:ln>
          <a:extLst>
            <a:ext uri="{C572A759-6A51-4108-AA02-DFA0A04FC94B}">
              <ma14:wrappingTextBoxFlag xmlns:ma14="http://schemas.microsoft.com/office/mac/drawingml/2011/main" val="1"/>
            </a:ext>
          </a:extLst>
        </p:spPr>
        <p:txBody>
          <a:bodyPr lIns="0" tIns="0" rIns="0" bIns="0" anchor="ctr"/>
          <a:lstStyle>
            <a:lvl1pPr>
              <a:defRPr sz="3200">
                <a:solidFill>
                  <a:srgbClr val="FFFFFF"/>
                </a:solidFill>
                <a:effectLst>
                  <a:outerShdw blurRad="25400" dist="33948" dir="2700000" rotWithShape="0">
                    <a:srgbClr val="3B3936"/>
                  </a:outerShdw>
                </a:effectLst>
              </a:defRPr>
            </a:lvl1pPr>
          </a:lstStyle>
          <a:p>
            <a:pPr algn="ctr" fontAlgn="auto">
              <a:spcBef>
                <a:spcPts val="0"/>
              </a:spcBef>
              <a:spcAft>
                <a:spcPts val="0"/>
              </a:spcAft>
              <a:defRPr sz="1800">
                <a:solidFill>
                  <a:srgbClr val="000000"/>
                </a:solidFill>
                <a:effectLst/>
              </a:defRPr>
            </a:pPr>
            <a:endParaRPr sz="1800" kern="0" dirty="0">
              <a:solidFill>
                <a:srgbClr val="000000"/>
              </a:solidFill>
              <a:effectLst/>
              <a:latin typeface="Palatino"/>
              <a:ea typeface="Palatino"/>
              <a:cs typeface="Palatino"/>
              <a:sym typeface="Palatino"/>
            </a:endParaRPr>
          </a:p>
        </p:txBody>
      </p:sp>
      <p:sp>
        <p:nvSpPr>
          <p:cNvPr id="94" name="Shape 94"/>
          <p:cNvSpPr/>
          <p:nvPr/>
        </p:nvSpPr>
        <p:spPr>
          <a:xfrm>
            <a:off x="1744663" y="5295900"/>
            <a:ext cx="3498850" cy="390525"/>
          </a:xfrm>
          <a:prstGeom prst="rect">
            <a:avLst/>
          </a:prstGeom>
          <a:blipFill>
            <a:blip r:embed="rId2">
              <a:alphaModFix amt="47506"/>
            </a:blip>
          </a:blipFill>
          <a:ln w="12700">
            <a:miter lim="400000"/>
          </a:ln>
          <a:extLst>
            <a:ext uri="{C572A759-6A51-4108-AA02-DFA0A04FC94B}">
              <ma14:wrappingTextBoxFlag xmlns:ma14="http://schemas.microsoft.com/office/mac/drawingml/2011/main" val="1"/>
            </a:ext>
          </a:extLst>
        </p:spPr>
        <p:txBody>
          <a:bodyPr lIns="0" tIns="0" rIns="0" bIns="0" anchor="ctr"/>
          <a:lstStyle>
            <a:lvl1pPr>
              <a:defRPr sz="3200">
                <a:solidFill>
                  <a:srgbClr val="FFFFFF"/>
                </a:solidFill>
                <a:effectLst>
                  <a:outerShdw blurRad="25400" dist="33948" dir="2700000" rotWithShape="0">
                    <a:srgbClr val="3B3936"/>
                  </a:outerShdw>
                </a:effectLst>
              </a:defRPr>
            </a:lvl1pPr>
          </a:lstStyle>
          <a:p>
            <a:pPr algn="ctr" fontAlgn="auto">
              <a:spcBef>
                <a:spcPts val="0"/>
              </a:spcBef>
              <a:spcAft>
                <a:spcPts val="0"/>
              </a:spcAft>
              <a:defRPr sz="1800">
                <a:solidFill>
                  <a:srgbClr val="000000"/>
                </a:solidFill>
                <a:effectLst/>
              </a:defRPr>
            </a:pPr>
            <a:endParaRPr sz="1800" kern="0" dirty="0">
              <a:solidFill>
                <a:srgbClr val="000000"/>
              </a:solidFill>
              <a:effectLst/>
              <a:latin typeface="Palatino"/>
              <a:ea typeface="Palatino"/>
              <a:cs typeface="Palatino"/>
              <a:sym typeface="Palatino"/>
            </a:endParaRPr>
          </a:p>
        </p:txBody>
      </p:sp>
      <p:sp>
        <p:nvSpPr>
          <p:cNvPr id="95" name="Shape 95"/>
          <p:cNvSpPr/>
          <p:nvPr/>
        </p:nvSpPr>
        <p:spPr>
          <a:xfrm>
            <a:off x="5694363" y="5291138"/>
            <a:ext cx="1038225" cy="390525"/>
          </a:xfrm>
          <a:prstGeom prst="rect">
            <a:avLst/>
          </a:prstGeom>
          <a:blipFill>
            <a:blip r:embed="rId2">
              <a:alphaModFix amt="47506"/>
            </a:blip>
          </a:blipFill>
          <a:ln w="12700">
            <a:miter lim="400000"/>
          </a:ln>
          <a:extLst>
            <a:ext uri="{C572A759-6A51-4108-AA02-DFA0A04FC94B}">
              <ma14:wrappingTextBoxFlag xmlns:ma14="http://schemas.microsoft.com/office/mac/drawingml/2011/main" val="1"/>
            </a:ext>
          </a:extLst>
        </p:spPr>
        <p:txBody>
          <a:bodyPr lIns="0" tIns="0" rIns="0" bIns="0" anchor="ctr"/>
          <a:lstStyle>
            <a:lvl1pPr>
              <a:defRPr sz="3200">
                <a:solidFill>
                  <a:srgbClr val="FFFFFF"/>
                </a:solidFill>
                <a:effectLst>
                  <a:outerShdw blurRad="25400" dist="33948" dir="2700000" rotWithShape="0">
                    <a:srgbClr val="3B3936"/>
                  </a:outerShdw>
                </a:effectLst>
              </a:defRPr>
            </a:lvl1pPr>
          </a:lstStyle>
          <a:p>
            <a:pPr algn="ctr" fontAlgn="auto">
              <a:spcBef>
                <a:spcPts val="0"/>
              </a:spcBef>
              <a:spcAft>
                <a:spcPts val="0"/>
              </a:spcAft>
              <a:defRPr sz="1800">
                <a:solidFill>
                  <a:srgbClr val="000000"/>
                </a:solidFill>
                <a:effectLst/>
              </a:defRPr>
            </a:pPr>
            <a:endParaRPr sz="1800" kern="0" dirty="0">
              <a:solidFill>
                <a:srgbClr val="000000"/>
              </a:solidFill>
              <a:effectLst/>
              <a:latin typeface="Palatino"/>
              <a:ea typeface="Palatino"/>
              <a:cs typeface="Palatino"/>
              <a:sym typeface="Palatino"/>
            </a:endParaRPr>
          </a:p>
        </p:txBody>
      </p:sp>
      <p:sp>
        <p:nvSpPr>
          <p:cNvPr id="97" name="Shape 97"/>
          <p:cNvSpPr/>
          <p:nvPr/>
        </p:nvSpPr>
        <p:spPr>
          <a:xfrm>
            <a:off x="2773363" y="5549900"/>
            <a:ext cx="1409700" cy="390525"/>
          </a:xfrm>
          <a:prstGeom prst="rect">
            <a:avLst/>
          </a:prstGeom>
          <a:blipFill>
            <a:blip r:embed="rId2">
              <a:alphaModFix amt="47506"/>
            </a:blip>
          </a:blipFill>
          <a:ln w="12700">
            <a:miter lim="400000"/>
          </a:ln>
          <a:extLst>
            <a:ext uri="{C572A759-6A51-4108-AA02-DFA0A04FC94B}">
              <ma14:wrappingTextBoxFlag xmlns:ma14="http://schemas.microsoft.com/office/mac/drawingml/2011/main" val="1"/>
            </a:ext>
          </a:extLst>
        </p:spPr>
        <p:txBody>
          <a:bodyPr lIns="0" tIns="0" rIns="0" bIns="0" anchor="ctr"/>
          <a:lstStyle>
            <a:lvl1pPr>
              <a:defRPr sz="3200">
                <a:solidFill>
                  <a:srgbClr val="FFFFFF"/>
                </a:solidFill>
                <a:effectLst>
                  <a:outerShdw blurRad="25400" dist="33948" dir="2700000" rotWithShape="0">
                    <a:srgbClr val="3B3936"/>
                  </a:outerShdw>
                </a:effectLst>
              </a:defRPr>
            </a:lvl1pPr>
          </a:lstStyle>
          <a:p>
            <a:pPr algn="ctr" fontAlgn="auto">
              <a:spcBef>
                <a:spcPts val="0"/>
              </a:spcBef>
              <a:spcAft>
                <a:spcPts val="0"/>
              </a:spcAft>
              <a:defRPr sz="1800">
                <a:solidFill>
                  <a:srgbClr val="000000"/>
                </a:solidFill>
                <a:effectLst/>
              </a:defRPr>
            </a:pPr>
            <a:endParaRPr sz="1800" kern="0" dirty="0">
              <a:solidFill>
                <a:srgbClr val="000000"/>
              </a:solidFill>
              <a:effectLst/>
              <a:latin typeface="Palatino"/>
              <a:ea typeface="Palatino"/>
              <a:cs typeface="Palatino"/>
              <a:sym typeface="Palatino"/>
            </a:endParaRPr>
          </a:p>
        </p:txBody>
      </p:sp>
      <p:sp>
        <p:nvSpPr>
          <p:cNvPr id="98" name="Shape 98"/>
          <p:cNvSpPr/>
          <p:nvPr/>
        </p:nvSpPr>
        <p:spPr>
          <a:xfrm>
            <a:off x="5508625" y="5613400"/>
            <a:ext cx="1627188" cy="390525"/>
          </a:xfrm>
          <a:prstGeom prst="rect">
            <a:avLst/>
          </a:prstGeom>
          <a:blipFill>
            <a:blip r:embed="rId2">
              <a:alphaModFix amt="47506"/>
            </a:blip>
          </a:blipFill>
          <a:ln w="12700">
            <a:miter lim="400000"/>
          </a:ln>
          <a:extLst>
            <a:ext uri="{C572A759-6A51-4108-AA02-DFA0A04FC94B}">
              <ma14:wrappingTextBoxFlag xmlns:ma14="http://schemas.microsoft.com/office/mac/drawingml/2011/main" val="1"/>
            </a:ext>
          </a:extLst>
        </p:spPr>
        <p:txBody>
          <a:bodyPr lIns="0" tIns="0" rIns="0" bIns="0" anchor="ctr"/>
          <a:lstStyle>
            <a:lvl1pPr>
              <a:defRPr sz="3200">
                <a:solidFill>
                  <a:srgbClr val="FFFFFF"/>
                </a:solidFill>
                <a:effectLst>
                  <a:outerShdw blurRad="25400" dist="33948" dir="2700000" rotWithShape="0">
                    <a:srgbClr val="3B3936"/>
                  </a:outerShdw>
                </a:effectLst>
              </a:defRPr>
            </a:lvl1pPr>
          </a:lstStyle>
          <a:p>
            <a:pPr algn="ctr" fontAlgn="auto">
              <a:spcBef>
                <a:spcPts val="0"/>
              </a:spcBef>
              <a:spcAft>
                <a:spcPts val="0"/>
              </a:spcAft>
              <a:defRPr sz="1800">
                <a:solidFill>
                  <a:srgbClr val="000000"/>
                </a:solidFill>
                <a:effectLst/>
              </a:defRPr>
            </a:pPr>
            <a:endParaRPr sz="1800" kern="0" dirty="0">
              <a:solidFill>
                <a:srgbClr val="000000"/>
              </a:solidFill>
              <a:effectLst/>
              <a:latin typeface="Palatino"/>
              <a:ea typeface="Palatino"/>
              <a:cs typeface="Palatino"/>
              <a:sym typeface="Palatino"/>
            </a:endParaRPr>
          </a:p>
        </p:txBody>
      </p:sp>
      <p:sp>
        <p:nvSpPr>
          <p:cNvPr id="99" name="Shape 99"/>
          <p:cNvSpPr/>
          <p:nvPr/>
        </p:nvSpPr>
        <p:spPr>
          <a:xfrm>
            <a:off x="7467600" y="5549900"/>
            <a:ext cx="1409700" cy="390525"/>
          </a:xfrm>
          <a:prstGeom prst="rect">
            <a:avLst/>
          </a:prstGeom>
          <a:blipFill>
            <a:blip r:embed="rId2">
              <a:alphaModFix amt="47506"/>
            </a:blip>
          </a:blipFill>
          <a:ln w="12700">
            <a:miter lim="400000"/>
          </a:ln>
          <a:extLst>
            <a:ext uri="{C572A759-6A51-4108-AA02-DFA0A04FC94B}">
              <ma14:wrappingTextBoxFlag xmlns:ma14="http://schemas.microsoft.com/office/mac/drawingml/2011/main" val="1"/>
            </a:ext>
          </a:extLst>
        </p:spPr>
        <p:txBody>
          <a:bodyPr lIns="0" tIns="0" rIns="0" bIns="0" anchor="ctr"/>
          <a:lstStyle>
            <a:lvl1pPr>
              <a:defRPr sz="3200">
                <a:solidFill>
                  <a:srgbClr val="FFFFFF"/>
                </a:solidFill>
                <a:effectLst>
                  <a:outerShdw blurRad="25400" dist="33948" dir="2700000" rotWithShape="0">
                    <a:srgbClr val="3B3936"/>
                  </a:outerShdw>
                </a:effectLst>
              </a:defRPr>
            </a:lvl1pPr>
          </a:lstStyle>
          <a:p>
            <a:pPr algn="ctr" fontAlgn="auto">
              <a:spcBef>
                <a:spcPts val="0"/>
              </a:spcBef>
              <a:spcAft>
                <a:spcPts val="0"/>
              </a:spcAft>
              <a:defRPr sz="1800">
                <a:solidFill>
                  <a:srgbClr val="000000"/>
                </a:solidFill>
                <a:effectLst/>
              </a:defRPr>
            </a:pPr>
            <a:endParaRPr sz="1800" kern="0" dirty="0">
              <a:solidFill>
                <a:srgbClr val="000000"/>
              </a:solidFill>
              <a:effectLst/>
              <a:latin typeface="Palatino"/>
              <a:ea typeface="Palatino"/>
              <a:cs typeface="Palatino"/>
              <a:sym typeface="Palatino"/>
            </a:endParaRPr>
          </a:p>
        </p:txBody>
      </p:sp>
      <p:sp>
        <p:nvSpPr>
          <p:cNvPr id="100" name="Shape 100"/>
          <p:cNvSpPr/>
          <p:nvPr/>
        </p:nvSpPr>
        <p:spPr>
          <a:xfrm>
            <a:off x="3070225" y="6265863"/>
            <a:ext cx="2424113" cy="388937"/>
          </a:xfrm>
          <a:prstGeom prst="rect">
            <a:avLst/>
          </a:prstGeom>
          <a:blipFill>
            <a:blip r:embed="rId2">
              <a:alphaModFix amt="47506"/>
            </a:blip>
          </a:blipFill>
          <a:ln w="12700">
            <a:miter lim="400000"/>
          </a:ln>
          <a:extLst>
            <a:ext uri="{C572A759-6A51-4108-AA02-DFA0A04FC94B}">
              <ma14:wrappingTextBoxFlag xmlns:ma14="http://schemas.microsoft.com/office/mac/drawingml/2011/main" val="1"/>
            </a:ext>
          </a:extLst>
        </p:spPr>
        <p:txBody>
          <a:bodyPr lIns="0" tIns="0" rIns="0" bIns="0" anchor="ctr"/>
          <a:lstStyle>
            <a:lvl1pPr>
              <a:defRPr sz="3200">
                <a:solidFill>
                  <a:srgbClr val="FFFFFF"/>
                </a:solidFill>
                <a:effectLst>
                  <a:outerShdw blurRad="25400" dist="33948" dir="2700000" rotWithShape="0">
                    <a:srgbClr val="3B3936"/>
                  </a:outerShdw>
                </a:effectLst>
              </a:defRPr>
            </a:lvl1pPr>
          </a:lstStyle>
          <a:p>
            <a:pPr algn="ctr" fontAlgn="auto">
              <a:spcBef>
                <a:spcPts val="0"/>
              </a:spcBef>
              <a:spcAft>
                <a:spcPts val="0"/>
              </a:spcAft>
              <a:defRPr sz="1800">
                <a:solidFill>
                  <a:srgbClr val="000000"/>
                </a:solidFill>
                <a:effectLst/>
              </a:defRPr>
            </a:pPr>
            <a:endParaRPr sz="1800" kern="0" dirty="0">
              <a:solidFill>
                <a:srgbClr val="000000"/>
              </a:solidFill>
              <a:effectLst/>
              <a:latin typeface="Palatino"/>
              <a:ea typeface="Palatino"/>
              <a:cs typeface="Palatino"/>
              <a:sym typeface="Palatino"/>
            </a:endParaRPr>
          </a:p>
        </p:txBody>
      </p:sp>
      <p:sp>
        <p:nvSpPr>
          <p:cNvPr id="101" name="Shape 101"/>
          <p:cNvSpPr/>
          <p:nvPr/>
        </p:nvSpPr>
        <p:spPr>
          <a:xfrm>
            <a:off x="1736725" y="4902200"/>
            <a:ext cx="1243013" cy="390525"/>
          </a:xfrm>
          <a:prstGeom prst="rect">
            <a:avLst/>
          </a:prstGeom>
          <a:blipFill>
            <a:blip r:embed="rId2">
              <a:alphaModFix amt="47506"/>
            </a:blip>
          </a:blipFill>
          <a:ln w="12700">
            <a:miter lim="400000"/>
          </a:ln>
          <a:extLst>
            <a:ext uri="{C572A759-6A51-4108-AA02-DFA0A04FC94B}">
              <ma14:wrappingTextBoxFlag xmlns:ma14="http://schemas.microsoft.com/office/mac/drawingml/2011/main" val="1"/>
            </a:ext>
          </a:extLst>
        </p:spPr>
        <p:txBody>
          <a:bodyPr lIns="0" tIns="0" rIns="0" bIns="0" anchor="ctr"/>
          <a:lstStyle>
            <a:lvl1pPr>
              <a:defRPr sz="3200">
                <a:solidFill>
                  <a:srgbClr val="FFFFFF"/>
                </a:solidFill>
                <a:effectLst>
                  <a:outerShdw blurRad="25400" dist="33948" dir="2700000" rotWithShape="0">
                    <a:srgbClr val="3B3936"/>
                  </a:outerShdw>
                </a:effectLst>
              </a:defRPr>
            </a:lvl1pPr>
          </a:lstStyle>
          <a:p>
            <a:pPr algn="ctr" fontAlgn="auto">
              <a:spcBef>
                <a:spcPts val="0"/>
              </a:spcBef>
              <a:spcAft>
                <a:spcPts val="0"/>
              </a:spcAft>
              <a:defRPr sz="1800">
                <a:solidFill>
                  <a:srgbClr val="000000"/>
                </a:solidFill>
                <a:effectLst/>
              </a:defRPr>
            </a:pPr>
            <a:endParaRPr sz="1800" kern="0" dirty="0">
              <a:solidFill>
                <a:srgbClr val="000000"/>
              </a:solidFill>
              <a:effectLst/>
              <a:latin typeface="Palatino"/>
              <a:ea typeface="Palatino"/>
              <a:cs typeface="Palatino"/>
              <a:sym typeface="Palatino"/>
            </a:endParaRPr>
          </a:p>
        </p:txBody>
      </p:sp>
      <p:sp>
        <p:nvSpPr>
          <p:cNvPr id="16" name="TextBox 15"/>
          <p:cNvSpPr txBox="1"/>
          <p:nvPr/>
        </p:nvSpPr>
        <p:spPr>
          <a:xfrm>
            <a:off x="4332288" y="9263063"/>
            <a:ext cx="4168775" cy="3190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fontAlgn="auto" latinLnBrk="1" hangingPunct="0">
              <a:spcBef>
                <a:spcPts val="0"/>
              </a:spcBef>
              <a:spcAft>
                <a:spcPts val="0"/>
              </a:spcAft>
              <a:defRPr/>
            </a:pPr>
            <a:r>
              <a:rPr lang="en-US" sz="1400" dirty="0">
                <a:latin typeface="Palatino"/>
                <a:ea typeface="Palatino"/>
                <a:cs typeface="Palatino"/>
                <a:sym typeface="Palatino"/>
              </a:rPr>
              <a:t>Terminology Symposium </a:t>
            </a:r>
            <a:r>
              <a:rPr lang="en-US" sz="1400" dirty="0" err="1">
                <a:latin typeface="Palatino"/>
                <a:ea typeface="Palatino"/>
                <a:cs typeface="Palatino"/>
                <a:sym typeface="Palatino"/>
              </a:rPr>
              <a:t>Zadar</a:t>
            </a:r>
            <a:r>
              <a:rPr lang="en-US" sz="1400" dirty="0">
                <a:latin typeface="Palatino"/>
                <a:ea typeface="Palatino"/>
                <a:cs typeface="Palatino"/>
                <a:sym typeface="Palatino"/>
              </a:rPr>
              <a:t>, 22-23 August 2014</a:t>
            </a:r>
            <a:endParaRPr lang="en-US" sz="1400" dirty="0">
              <a:latin typeface="Palatino"/>
              <a:ea typeface="Palatino"/>
              <a:cs typeface="Palatino"/>
              <a:sym typeface="Palatino"/>
            </a:endParaRP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hape 87"/>
          <p:cNvSpPr>
            <a:spLocks noChangeArrowheads="1"/>
          </p:cNvSpPr>
          <p:nvPr/>
        </p:nvSpPr>
        <p:spPr bwMode="auto">
          <a:xfrm>
            <a:off x="1333500" y="3625850"/>
            <a:ext cx="9478963"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lIns="50800" tIns="50800" rIns="50800" bIns="50800" anchor="ctr">
            <a:spAutoFit/>
          </a:bodyPr>
          <a:lstStyle/>
          <a:p>
            <a:pPr marL="365125" indent="-255588" defTabSz="457200"/>
            <a:r>
              <a:rPr lang="en-US" sz="2100">
                <a:solidFill>
                  <a:srgbClr val="000000"/>
                </a:solidFill>
                <a:latin typeface="Bookman Old Style" charset="0"/>
                <a:cs typeface="Bookman Old Style" charset="0"/>
                <a:sym typeface="Bookman Old Style" charset="0"/>
              </a:rPr>
              <a:t> Through-feed centreless grinding is characterised by its complexity, non-linearity and sensibility to a large number of factors that influence process stability and grinding precision. In conventional regulating wheel dressing, a single-point diamond tool is usually traversed across the regulating wheel in a straight line. In resulting regulating wheel geometry the contact between the regulating wheel and the workpiece along the traverse axis is interfered. This interference problem is a significant source of process instability and workpiece out-of-roundness.  [...]</a:t>
            </a:r>
          </a:p>
        </p:txBody>
      </p:sp>
      <p:sp>
        <p:nvSpPr>
          <p:cNvPr id="88" name="Shape 88"/>
          <p:cNvSpPr/>
          <p:nvPr/>
        </p:nvSpPr>
        <p:spPr>
          <a:xfrm>
            <a:off x="1473200" y="3683000"/>
            <a:ext cx="4483100" cy="390525"/>
          </a:xfrm>
          <a:prstGeom prst="rect">
            <a:avLst/>
          </a:prstGeom>
          <a:blipFill>
            <a:blip r:embed="rId2">
              <a:alphaModFix amt="47506"/>
            </a:blip>
          </a:blipFill>
          <a:ln w="12700">
            <a:miter lim="400000"/>
          </a:ln>
        </p:spPr>
        <p:txBody>
          <a:bodyPr lIns="0" tIns="0" rIns="0" bIns="0" anchor="ctr"/>
          <a:lstStyle/>
          <a:p>
            <a:pPr algn="ctr" fontAlgn="auto">
              <a:spcBef>
                <a:spcPts val="0"/>
              </a:spcBef>
              <a:spcAft>
                <a:spcPts val="0"/>
              </a:spcAft>
              <a:defRPr sz="3200">
                <a:solidFill>
                  <a:srgbClr val="FFFFFF"/>
                </a:solidFill>
                <a:effectLst>
                  <a:outerShdw blurRad="25400" dist="33948" dir="2700000" rotWithShape="0">
                    <a:srgbClr val="3B3936"/>
                  </a:outerShdw>
                </a:effectLst>
              </a:defRPr>
            </a:pPr>
            <a:endParaRPr sz="3200" kern="0">
              <a:solidFill>
                <a:srgbClr val="FFFFFF"/>
              </a:solidFill>
              <a:effectLst>
                <a:outerShdw blurRad="25400" dist="33948" dir="2700000" rotWithShape="0">
                  <a:srgbClr val="3B3936"/>
                </a:outerShdw>
              </a:effectLst>
              <a:latin typeface="Palatino"/>
              <a:ea typeface="Palatino"/>
              <a:cs typeface="Palatino"/>
              <a:sym typeface="Palatino"/>
            </a:endParaRPr>
          </a:p>
        </p:txBody>
      </p:sp>
      <p:sp>
        <p:nvSpPr>
          <p:cNvPr id="89" name="Shape 89"/>
          <p:cNvSpPr/>
          <p:nvPr/>
        </p:nvSpPr>
        <p:spPr>
          <a:xfrm>
            <a:off x="2981325" y="4330700"/>
            <a:ext cx="2238375" cy="390525"/>
          </a:xfrm>
          <a:prstGeom prst="rect">
            <a:avLst/>
          </a:prstGeom>
          <a:blipFill>
            <a:blip r:embed="rId2">
              <a:alphaModFix amt="47506"/>
            </a:blip>
          </a:blipFill>
          <a:ln w="12700">
            <a:miter lim="400000"/>
          </a:ln>
          <a:extLst>
            <a:ext uri="{C572A759-6A51-4108-AA02-DFA0A04FC94B}">
              <ma14:wrappingTextBoxFlag xmlns:ma14="http://schemas.microsoft.com/office/mac/drawingml/2011/main" val="1"/>
            </a:ext>
          </a:extLst>
        </p:spPr>
        <p:txBody>
          <a:bodyPr lIns="0" tIns="0" rIns="0" bIns="0" anchor="ctr"/>
          <a:lstStyle>
            <a:lvl1pPr>
              <a:defRPr sz="3200">
                <a:solidFill>
                  <a:srgbClr val="FFFFFF"/>
                </a:solidFill>
                <a:effectLst>
                  <a:outerShdw blurRad="25400" dist="33948" dir="2700000" rotWithShape="0">
                    <a:srgbClr val="3B3936"/>
                  </a:outerShdw>
                </a:effectLst>
              </a:defRPr>
            </a:lvl1pPr>
          </a:lstStyle>
          <a:p>
            <a:pPr algn="ctr" fontAlgn="auto">
              <a:spcBef>
                <a:spcPts val="0"/>
              </a:spcBef>
              <a:spcAft>
                <a:spcPts val="0"/>
              </a:spcAft>
              <a:defRPr sz="1800">
                <a:solidFill>
                  <a:srgbClr val="000000"/>
                </a:solidFill>
                <a:effectLst/>
              </a:defRPr>
            </a:pPr>
            <a:endParaRPr sz="1800" kern="0" dirty="0">
              <a:solidFill>
                <a:srgbClr val="000000"/>
              </a:solidFill>
              <a:effectLst/>
              <a:latin typeface="Palatino"/>
              <a:ea typeface="Palatino"/>
              <a:cs typeface="Palatino"/>
              <a:sym typeface="Palatino"/>
            </a:endParaRPr>
          </a:p>
        </p:txBody>
      </p:sp>
      <p:sp>
        <p:nvSpPr>
          <p:cNvPr id="90" name="Shape 90"/>
          <p:cNvSpPr/>
          <p:nvPr/>
        </p:nvSpPr>
        <p:spPr>
          <a:xfrm>
            <a:off x="5821363" y="4318000"/>
            <a:ext cx="2425700" cy="390525"/>
          </a:xfrm>
          <a:prstGeom prst="rect">
            <a:avLst/>
          </a:prstGeom>
          <a:blipFill>
            <a:blip r:embed="rId2">
              <a:alphaModFix amt="47506"/>
            </a:blip>
          </a:blipFill>
          <a:ln w="12700">
            <a:miter lim="400000"/>
          </a:ln>
          <a:extLst>
            <a:ext uri="{C572A759-6A51-4108-AA02-DFA0A04FC94B}">
              <ma14:wrappingTextBoxFlag xmlns:ma14="http://schemas.microsoft.com/office/mac/drawingml/2011/main" val="1"/>
            </a:ext>
          </a:extLst>
        </p:spPr>
        <p:txBody>
          <a:bodyPr lIns="0" tIns="0" rIns="0" bIns="0" anchor="ctr"/>
          <a:lstStyle>
            <a:lvl1pPr>
              <a:defRPr sz="3200">
                <a:solidFill>
                  <a:srgbClr val="FFFFFF"/>
                </a:solidFill>
                <a:effectLst>
                  <a:outerShdw blurRad="25400" dist="33948" dir="2700000" rotWithShape="0">
                    <a:srgbClr val="3B3936"/>
                  </a:outerShdw>
                </a:effectLst>
              </a:defRPr>
            </a:lvl1pPr>
          </a:lstStyle>
          <a:p>
            <a:pPr algn="ctr" fontAlgn="auto">
              <a:spcBef>
                <a:spcPts val="0"/>
              </a:spcBef>
              <a:spcAft>
                <a:spcPts val="0"/>
              </a:spcAft>
              <a:defRPr sz="1800">
                <a:solidFill>
                  <a:srgbClr val="000000"/>
                </a:solidFill>
                <a:effectLst/>
              </a:defRPr>
            </a:pPr>
            <a:endParaRPr sz="1800" kern="0" dirty="0">
              <a:solidFill>
                <a:srgbClr val="000000"/>
              </a:solidFill>
              <a:effectLst/>
              <a:latin typeface="Palatino"/>
              <a:ea typeface="Palatino"/>
              <a:cs typeface="Palatino"/>
              <a:sym typeface="Palatino"/>
            </a:endParaRPr>
          </a:p>
        </p:txBody>
      </p:sp>
      <p:sp>
        <p:nvSpPr>
          <p:cNvPr id="91" name="Shape 91"/>
          <p:cNvSpPr/>
          <p:nvPr/>
        </p:nvSpPr>
        <p:spPr>
          <a:xfrm>
            <a:off x="1731963" y="4648200"/>
            <a:ext cx="3390900" cy="390525"/>
          </a:xfrm>
          <a:prstGeom prst="rect">
            <a:avLst/>
          </a:prstGeom>
          <a:blipFill>
            <a:blip r:embed="rId2">
              <a:alphaModFix amt="47506"/>
            </a:blip>
          </a:blipFill>
          <a:ln w="12700">
            <a:miter lim="400000"/>
          </a:ln>
          <a:extLst>
            <a:ext uri="{C572A759-6A51-4108-AA02-DFA0A04FC94B}">
              <ma14:wrappingTextBoxFlag xmlns:ma14="http://schemas.microsoft.com/office/mac/drawingml/2011/main" val="1"/>
            </a:ext>
          </a:extLst>
        </p:spPr>
        <p:txBody>
          <a:bodyPr lIns="0" tIns="0" rIns="0" bIns="0" anchor="ctr"/>
          <a:lstStyle>
            <a:lvl1pPr>
              <a:defRPr sz="3200">
                <a:solidFill>
                  <a:srgbClr val="FFFFFF"/>
                </a:solidFill>
                <a:effectLst>
                  <a:outerShdw blurRad="25400" dist="33948" dir="2700000" rotWithShape="0">
                    <a:srgbClr val="3B3936"/>
                  </a:outerShdw>
                </a:effectLst>
              </a:defRPr>
            </a:lvl1pPr>
          </a:lstStyle>
          <a:p>
            <a:pPr algn="ctr" fontAlgn="auto">
              <a:spcBef>
                <a:spcPts val="0"/>
              </a:spcBef>
              <a:spcAft>
                <a:spcPts val="0"/>
              </a:spcAft>
              <a:defRPr sz="1800">
                <a:solidFill>
                  <a:srgbClr val="000000"/>
                </a:solidFill>
                <a:effectLst/>
              </a:defRPr>
            </a:pPr>
            <a:endParaRPr sz="1800" kern="0" dirty="0">
              <a:solidFill>
                <a:srgbClr val="000000"/>
              </a:solidFill>
              <a:effectLst/>
              <a:latin typeface="Palatino"/>
              <a:ea typeface="Palatino"/>
              <a:cs typeface="Palatino"/>
              <a:sym typeface="Palatino"/>
            </a:endParaRPr>
          </a:p>
        </p:txBody>
      </p:sp>
      <p:sp>
        <p:nvSpPr>
          <p:cNvPr id="92" name="Shape 92"/>
          <p:cNvSpPr/>
          <p:nvPr/>
        </p:nvSpPr>
        <p:spPr>
          <a:xfrm>
            <a:off x="5465763" y="4648200"/>
            <a:ext cx="3390900" cy="390525"/>
          </a:xfrm>
          <a:prstGeom prst="rect">
            <a:avLst/>
          </a:prstGeom>
          <a:blipFill>
            <a:blip r:embed="rId2">
              <a:alphaModFix amt="47506"/>
            </a:blip>
          </a:blipFill>
          <a:ln w="12700">
            <a:miter lim="400000"/>
          </a:ln>
          <a:extLst>
            <a:ext uri="{C572A759-6A51-4108-AA02-DFA0A04FC94B}">
              <ma14:wrappingTextBoxFlag xmlns:ma14="http://schemas.microsoft.com/office/mac/drawingml/2011/main" val="1"/>
            </a:ext>
          </a:extLst>
        </p:spPr>
        <p:txBody>
          <a:bodyPr lIns="0" tIns="0" rIns="0" bIns="0" anchor="ctr"/>
          <a:lstStyle>
            <a:lvl1pPr>
              <a:defRPr sz="3200">
                <a:solidFill>
                  <a:srgbClr val="FFFFFF"/>
                </a:solidFill>
                <a:effectLst>
                  <a:outerShdw blurRad="25400" dist="33948" dir="2700000" rotWithShape="0">
                    <a:srgbClr val="3B3936"/>
                  </a:outerShdw>
                </a:effectLst>
              </a:defRPr>
            </a:lvl1pPr>
          </a:lstStyle>
          <a:p>
            <a:pPr algn="ctr" fontAlgn="auto">
              <a:spcBef>
                <a:spcPts val="0"/>
              </a:spcBef>
              <a:spcAft>
                <a:spcPts val="0"/>
              </a:spcAft>
              <a:defRPr sz="1800">
                <a:solidFill>
                  <a:srgbClr val="000000"/>
                </a:solidFill>
                <a:effectLst/>
              </a:defRPr>
            </a:pPr>
            <a:endParaRPr sz="1800" kern="0" dirty="0">
              <a:solidFill>
                <a:srgbClr val="000000"/>
              </a:solidFill>
              <a:effectLst/>
              <a:latin typeface="Palatino"/>
              <a:ea typeface="Palatino"/>
              <a:cs typeface="Palatino"/>
              <a:sym typeface="Palatino"/>
            </a:endParaRPr>
          </a:p>
        </p:txBody>
      </p:sp>
      <p:sp>
        <p:nvSpPr>
          <p:cNvPr id="93" name="Shape 93"/>
          <p:cNvSpPr/>
          <p:nvPr/>
        </p:nvSpPr>
        <p:spPr>
          <a:xfrm>
            <a:off x="4437063" y="4902200"/>
            <a:ext cx="2238375" cy="390525"/>
          </a:xfrm>
          <a:prstGeom prst="rect">
            <a:avLst/>
          </a:prstGeom>
          <a:blipFill>
            <a:blip r:embed="rId2">
              <a:alphaModFix amt="47506"/>
            </a:blip>
          </a:blipFill>
          <a:ln w="12700">
            <a:miter lim="400000"/>
          </a:ln>
          <a:extLst>
            <a:ext uri="{C572A759-6A51-4108-AA02-DFA0A04FC94B}">
              <ma14:wrappingTextBoxFlag xmlns:ma14="http://schemas.microsoft.com/office/mac/drawingml/2011/main" val="1"/>
            </a:ext>
          </a:extLst>
        </p:spPr>
        <p:txBody>
          <a:bodyPr lIns="0" tIns="0" rIns="0" bIns="0" anchor="ctr"/>
          <a:lstStyle>
            <a:lvl1pPr>
              <a:defRPr sz="3200">
                <a:solidFill>
                  <a:srgbClr val="FFFFFF"/>
                </a:solidFill>
                <a:effectLst>
                  <a:outerShdw blurRad="25400" dist="33948" dir="2700000" rotWithShape="0">
                    <a:srgbClr val="3B3936"/>
                  </a:outerShdw>
                </a:effectLst>
              </a:defRPr>
            </a:lvl1pPr>
          </a:lstStyle>
          <a:p>
            <a:pPr algn="ctr" fontAlgn="auto">
              <a:spcBef>
                <a:spcPts val="0"/>
              </a:spcBef>
              <a:spcAft>
                <a:spcPts val="0"/>
              </a:spcAft>
              <a:defRPr sz="1800">
                <a:solidFill>
                  <a:srgbClr val="000000"/>
                </a:solidFill>
                <a:effectLst/>
              </a:defRPr>
            </a:pPr>
            <a:endParaRPr sz="1800" kern="0" dirty="0">
              <a:solidFill>
                <a:srgbClr val="000000"/>
              </a:solidFill>
              <a:effectLst/>
              <a:latin typeface="Palatino"/>
              <a:ea typeface="Palatino"/>
              <a:cs typeface="Palatino"/>
              <a:sym typeface="Palatino"/>
            </a:endParaRPr>
          </a:p>
        </p:txBody>
      </p:sp>
      <p:sp>
        <p:nvSpPr>
          <p:cNvPr id="94" name="Shape 94"/>
          <p:cNvSpPr/>
          <p:nvPr/>
        </p:nvSpPr>
        <p:spPr>
          <a:xfrm>
            <a:off x="1744663" y="5295900"/>
            <a:ext cx="3498850" cy="390525"/>
          </a:xfrm>
          <a:prstGeom prst="rect">
            <a:avLst/>
          </a:prstGeom>
          <a:blipFill>
            <a:blip r:embed="rId2">
              <a:alphaModFix amt="47506"/>
            </a:blip>
          </a:blipFill>
          <a:ln w="12700">
            <a:miter lim="400000"/>
          </a:ln>
          <a:extLst>
            <a:ext uri="{C572A759-6A51-4108-AA02-DFA0A04FC94B}">
              <ma14:wrappingTextBoxFlag xmlns:ma14="http://schemas.microsoft.com/office/mac/drawingml/2011/main" val="1"/>
            </a:ext>
          </a:extLst>
        </p:spPr>
        <p:txBody>
          <a:bodyPr lIns="0" tIns="0" rIns="0" bIns="0" anchor="ctr"/>
          <a:lstStyle>
            <a:lvl1pPr>
              <a:defRPr sz="3200">
                <a:solidFill>
                  <a:srgbClr val="FFFFFF"/>
                </a:solidFill>
                <a:effectLst>
                  <a:outerShdw blurRad="25400" dist="33948" dir="2700000" rotWithShape="0">
                    <a:srgbClr val="3B3936"/>
                  </a:outerShdw>
                </a:effectLst>
              </a:defRPr>
            </a:lvl1pPr>
          </a:lstStyle>
          <a:p>
            <a:pPr algn="ctr" fontAlgn="auto">
              <a:spcBef>
                <a:spcPts val="0"/>
              </a:spcBef>
              <a:spcAft>
                <a:spcPts val="0"/>
              </a:spcAft>
              <a:defRPr sz="1800">
                <a:solidFill>
                  <a:srgbClr val="000000"/>
                </a:solidFill>
                <a:effectLst/>
              </a:defRPr>
            </a:pPr>
            <a:endParaRPr sz="1800" kern="0" dirty="0">
              <a:solidFill>
                <a:srgbClr val="000000"/>
              </a:solidFill>
              <a:effectLst/>
              <a:latin typeface="Palatino"/>
              <a:ea typeface="Palatino"/>
              <a:cs typeface="Palatino"/>
              <a:sym typeface="Palatino"/>
            </a:endParaRPr>
          </a:p>
        </p:txBody>
      </p:sp>
      <p:sp>
        <p:nvSpPr>
          <p:cNvPr id="95" name="Shape 95"/>
          <p:cNvSpPr/>
          <p:nvPr/>
        </p:nvSpPr>
        <p:spPr>
          <a:xfrm>
            <a:off x="5694363" y="5291138"/>
            <a:ext cx="1038225" cy="390525"/>
          </a:xfrm>
          <a:prstGeom prst="rect">
            <a:avLst/>
          </a:prstGeom>
          <a:blipFill>
            <a:blip r:embed="rId2">
              <a:alphaModFix amt="47506"/>
            </a:blip>
          </a:blipFill>
          <a:ln w="12700">
            <a:miter lim="400000"/>
          </a:ln>
          <a:extLst>
            <a:ext uri="{C572A759-6A51-4108-AA02-DFA0A04FC94B}">
              <ma14:wrappingTextBoxFlag xmlns:ma14="http://schemas.microsoft.com/office/mac/drawingml/2011/main" val="1"/>
            </a:ext>
          </a:extLst>
        </p:spPr>
        <p:txBody>
          <a:bodyPr lIns="0" tIns="0" rIns="0" bIns="0" anchor="ctr"/>
          <a:lstStyle>
            <a:lvl1pPr>
              <a:defRPr sz="3200">
                <a:solidFill>
                  <a:srgbClr val="FFFFFF"/>
                </a:solidFill>
                <a:effectLst>
                  <a:outerShdw blurRad="25400" dist="33948" dir="2700000" rotWithShape="0">
                    <a:srgbClr val="3B3936"/>
                  </a:outerShdw>
                </a:effectLst>
              </a:defRPr>
            </a:lvl1pPr>
          </a:lstStyle>
          <a:p>
            <a:pPr algn="ctr" fontAlgn="auto">
              <a:spcBef>
                <a:spcPts val="0"/>
              </a:spcBef>
              <a:spcAft>
                <a:spcPts val="0"/>
              </a:spcAft>
              <a:defRPr sz="1800">
                <a:solidFill>
                  <a:srgbClr val="000000"/>
                </a:solidFill>
                <a:effectLst/>
              </a:defRPr>
            </a:pPr>
            <a:endParaRPr sz="1800" kern="0" dirty="0">
              <a:solidFill>
                <a:srgbClr val="000000"/>
              </a:solidFill>
              <a:effectLst/>
              <a:latin typeface="Palatino"/>
              <a:ea typeface="Palatino"/>
              <a:cs typeface="Palatino"/>
              <a:sym typeface="Palatino"/>
            </a:endParaRPr>
          </a:p>
        </p:txBody>
      </p:sp>
      <p:sp>
        <p:nvSpPr>
          <p:cNvPr id="97" name="Shape 97"/>
          <p:cNvSpPr/>
          <p:nvPr/>
        </p:nvSpPr>
        <p:spPr>
          <a:xfrm>
            <a:off x="2773363" y="5549900"/>
            <a:ext cx="1409700" cy="390525"/>
          </a:xfrm>
          <a:prstGeom prst="rect">
            <a:avLst/>
          </a:prstGeom>
          <a:blipFill>
            <a:blip r:embed="rId2">
              <a:alphaModFix amt="47506"/>
            </a:blip>
          </a:blipFill>
          <a:ln w="12700">
            <a:miter lim="400000"/>
          </a:ln>
          <a:extLst>
            <a:ext uri="{C572A759-6A51-4108-AA02-DFA0A04FC94B}">
              <ma14:wrappingTextBoxFlag xmlns:ma14="http://schemas.microsoft.com/office/mac/drawingml/2011/main" val="1"/>
            </a:ext>
          </a:extLst>
        </p:spPr>
        <p:txBody>
          <a:bodyPr lIns="0" tIns="0" rIns="0" bIns="0" anchor="ctr"/>
          <a:lstStyle>
            <a:lvl1pPr>
              <a:defRPr sz="3200">
                <a:solidFill>
                  <a:srgbClr val="FFFFFF"/>
                </a:solidFill>
                <a:effectLst>
                  <a:outerShdw blurRad="25400" dist="33948" dir="2700000" rotWithShape="0">
                    <a:srgbClr val="3B3936"/>
                  </a:outerShdw>
                </a:effectLst>
              </a:defRPr>
            </a:lvl1pPr>
          </a:lstStyle>
          <a:p>
            <a:pPr algn="ctr" fontAlgn="auto">
              <a:spcBef>
                <a:spcPts val="0"/>
              </a:spcBef>
              <a:spcAft>
                <a:spcPts val="0"/>
              </a:spcAft>
              <a:defRPr sz="1800">
                <a:solidFill>
                  <a:srgbClr val="000000"/>
                </a:solidFill>
                <a:effectLst/>
              </a:defRPr>
            </a:pPr>
            <a:endParaRPr sz="1800" kern="0" dirty="0">
              <a:solidFill>
                <a:srgbClr val="000000"/>
              </a:solidFill>
              <a:effectLst/>
              <a:latin typeface="Palatino"/>
              <a:ea typeface="Palatino"/>
              <a:cs typeface="Palatino"/>
              <a:sym typeface="Palatino"/>
            </a:endParaRPr>
          </a:p>
        </p:txBody>
      </p:sp>
      <p:sp>
        <p:nvSpPr>
          <p:cNvPr id="98" name="Shape 98"/>
          <p:cNvSpPr/>
          <p:nvPr/>
        </p:nvSpPr>
        <p:spPr>
          <a:xfrm>
            <a:off x="5508625" y="5613400"/>
            <a:ext cx="1627188" cy="390525"/>
          </a:xfrm>
          <a:prstGeom prst="rect">
            <a:avLst/>
          </a:prstGeom>
          <a:blipFill>
            <a:blip r:embed="rId2">
              <a:alphaModFix amt="47506"/>
            </a:blip>
          </a:blipFill>
          <a:ln w="12700">
            <a:miter lim="400000"/>
          </a:ln>
          <a:extLst>
            <a:ext uri="{C572A759-6A51-4108-AA02-DFA0A04FC94B}">
              <ma14:wrappingTextBoxFlag xmlns:ma14="http://schemas.microsoft.com/office/mac/drawingml/2011/main" val="1"/>
            </a:ext>
          </a:extLst>
        </p:spPr>
        <p:txBody>
          <a:bodyPr lIns="0" tIns="0" rIns="0" bIns="0" anchor="ctr"/>
          <a:lstStyle>
            <a:lvl1pPr>
              <a:defRPr sz="3200">
                <a:solidFill>
                  <a:srgbClr val="FFFFFF"/>
                </a:solidFill>
                <a:effectLst>
                  <a:outerShdw blurRad="25400" dist="33948" dir="2700000" rotWithShape="0">
                    <a:srgbClr val="3B3936"/>
                  </a:outerShdw>
                </a:effectLst>
              </a:defRPr>
            </a:lvl1pPr>
          </a:lstStyle>
          <a:p>
            <a:pPr algn="ctr" fontAlgn="auto">
              <a:spcBef>
                <a:spcPts val="0"/>
              </a:spcBef>
              <a:spcAft>
                <a:spcPts val="0"/>
              </a:spcAft>
              <a:defRPr sz="1800">
                <a:solidFill>
                  <a:srgbClr val="000000"/>
                </a:solidFill>
                <a:effectLst/>
              </a:defRPr>
            </a:pPr>
            <a:endParaRPr sz="1800" kern="0" dirty="0">
              <a:solidFill>
                <a:srgbClr val="000000"/>
              </a:solidFill>
              <a:effectLst/>
              <a:latin typeface="Palatino"/>
              <a:ea typeface="Palatino"/>
              <a:cs typeface="Palatino"/>
              <a:sym typeface="Palatino"/>
            </a:endParaRPr>
          </a:p>
        </p:txBody>
      </p:sp>
      <p:sp>
        <p:nvSpPr>
          <p:cNvPr id="99" name="Shape 99"/>
          <p:cNvSpPr/>
          <p:nvPr/>
        </p:nvSpPr>
        <p:spPr>
          <a:xfrm>
            <a:off x="7467600" y="5549900"/>
            <a:ext cx="1409700" cy="390525"/>
          </a:xfrm>
          <a:prstGeom prst="rect">
            <a:avLst/>
          </a:prstGeom>
          <a:blipFill>
            <a:blip r:embed="rId2">
              <a:alphaModFix amt="47506"/>
            </a:blip>
          </a:blipFill>
          <a:ln w="12700">
            <a:miter lim="400000"/>
          </a:ln>
          <a:extLst>
            <a:ext uri="{C572A759-6A51-4108-AA02-DFA0A04FC94B}">
              <ma14:wrappingTextBoxFlag xmlns:ma14="http://schemas.microsoft.com/office/mac/drawingml/2011/main" val="1"/>
            </a:ext>
          </a:extLst>
        </p:spPr>
        <p:txBody>
          <a:bodyPr lIns="0" tIns="0" rIns="0" bIns="0" anchor="ctr"/>
          <a:lstStyle>
            <a:lvl1pPr>
              <a:defRPr sz="3200">
                <a:solidFill>
                  <a:srgbClr val="FFFFFF"/>
                </a:solidFill>
                <a:effectLst>
                  <a:outerShdw blurRad="25400" dist="33948" dir="2700000" rotWithShape="0">
                    <a:srgbClr val="3B3936"/>
                  </a:outerShdw>
                </a:effectLst>
              </a:defRPr>
            </a:lvl1pPr>
          </a:lstStyle>
          <a:p>
            <a:pPr algn="ctr" fontAlgn="auto">
              <a:spcBef>
                <a:spcPts val="0"/>
              </a:spcBef>
              <a:spcAft>
                <a:spcPts val="0"/>
              </a:spcAft>
              <a:defRPr sz="1800">
                <a:solidFill>
                  <a:srgbClr val="000000"/>
                </a:solidFill>
                <a:effectLst/>
              </a:defRPr>
            </a:pPr>
            <a:endParaRPr sz="1800" kern="0" dirty="0">
              <a:solidFill>
                <a:srgbClr val="000000"/>
              </a:solidFill>
              <a:effectLst/>
              <a:latin typeface="Palatino"/>
              <a:ea typeface="Palatino"/>
              <a:cs typeface="Palatino"/>
              <a:sym typeface="Palatino"/>
            </a:endParaRPr>
          </a:p>
        </p:txBody>
      </p:sp>
      <p:sp>
        <p:nvSpPr>
          <p:cNvPr id="100" name="Shape 100"/>
          <p:cNvSpPr/>
          <p:nvPr/>
        </p:nvSpPr>
        <p:spPr>
          <a:xfrm>
            <a:off x="3070225" y="6265863"/>
            <a:ext cx="2424113" cy="388937"/>
          </a:xfrm>
          <a:prstGeom prst="rect">
            <a:avLst/>
          </a:prstGeom>
          <a:blipFill>
            <a:blip r:embed="rId2">
              <a:alphaModFix amt="47506"/>
            </a:blip>
          </a:blipFill>
          <a:ln w="12700">
            <a:miter lim="400000"/>
          </a:ln>
          <a:extLst>
            <a:ext uri="{C572A759-6A51-4108-AA02-DFA0A04FC94B}">
              <ma14:wrappingTextBoxFlag xmlns:ma14="http://schemas.microsoft.com/office/mac/drawingml/2011/main" val="1"/>
            </a:ext>
          </a:extLst>
        </p:spPr>
        <p:txBody>
          <a:bodyPr lIns="0" tIns="0" rIns="0" bIns="0" anchor="ctr"/>
          <a:lstStyle>
            <a:lvl1pPr>
              <a:defRPr sz="3200">
                <a:solidFill>
                  <a:srgbClr val="FFFFFF"/>
                </a:solidFill>
                <a:effectLst>
                  <a:outerShdw blurRad="25400" dist="33948" dir="2700000" rotWithShape="0">
                    <a:srgbClr val="3B3936"/>
                  </a:outerShdw>
                </a:effectLst>
              </a:defRPr>
            </a:lvl1pPr>
          </a:lstStyle>
          <a:p>
            <a:pPr algn="ctr" fontAlgn="auto">
              <a:spcBef>
                <a:spcPts val="0"/>
              </a:spcBef>
              <a:spcAft>
                <a:spcPts val="0"/>
              </a:spcAft>
              <a:defRPr sz="1800">
                <a:solidFill>
                  <a:srgbClr val="000000"/>
                </a:solidFill>
                <a:effectLst/>
              </a:defRPr>
            </a:pPr>
            <a:endParaRPr sz="1800" kern="0" dirty="0">
              <a:solidFill>
                <a:srgbClr val="000000"/>
              </a:solidFill>
              <a:effectLst/>
              <a:latin typeface="Palatino"/>
              <a:ea typeface="Palatino"/>
              <a:cs typeface="Palatino"/>
              <a:sym typeface="Palatino"/>
            </a:endParaRPr>
          </a:p>
        </p:txBody>
      </p:sp>
      <p:sp>
        <p:nvSpPr>
          <p:cNvPr id="101" name="Shape 101"/>
          <p:cNvSpPr/>
          <p:nvPr/>
        </p:nvSpPr>
        <p:spPr>
          <a:xfrm>
            <a:off x="1736725" y="4902200"/>
            <a:ext cx="1243013" cy="390525"/>
          </a:xfrm>
          <a:prstGeom prst="rect">
            <a:avLst/>
          </a:prstGeom>
          <a:blipFill>
            <a:blip r:embed="rId2">
              <a:alphaModFix amt="47506"/>
            </a:blip>
          </a:blipFill>
          <a:ln w="12700">
            <a:miter lim="400000"/>
          </a:ln>
          <a:extLst>
            <a:ext uri="{C572A759-6A51-4108-AA02-DFA0A04FC94B}">
              <ma14:wrappingTextBoxFlag xmlns:ma14="http://schemas.microsoft.com/office/mac/drawingml/2011/main" val="1"/>
            </a:ext>
          </a:extLst>
        </p:spPr>
        <p:txBody>
          <a:bodyPr lIns="0" tIns="0" rIns="0" bIns="0" anchor="ctr"/>
          <a:lstStyle>
            <a:lvl1pPr>
              <a:defRPr sz="3200">
                <a:solidFill>
                  <a:srgbClr val="FFFFFF"/>
                </a:solidFill>
                <a:effectLst>
                  <a:outerShdw blurRad="25400" dist="33948" dir="2700000" rotWithShape="0">
                    <a:srgbClr val="3B3936"/>
                  </a:outerShdw>
                </a:effectLst>
              </a:defRPr>
            </a:lvl1pPr>
          </a:lstStyle>
          <a:p>
            <a:pPr algn="ctr" fontAlgn="auto">
              <a:spcBef>
                <a:spcPts val="0"/>
              </a:spcBef>
              <a:spcAft>
                <a:spcPts val="0"/>
              </a:spcAft>
              <a:defRPr sz="1800">
                <a:solidFill>
                  <a:srgbClr val="000000"/>
                </a:solidFill>
                <a:effectLst/>
              </a:defRPr>
            </a:pPr>
            <a:endParaRPr sz="1800" kern="0" dirty="0">
              <a:solidFill>
                <a:srgbClr val="000000"/>
              </a:solidFill>
              <a:effectLst/>
              <a:latin typeface="Palatino"/>
              <a:ea typeface="Palatino"/>
              <a:cs typeface="Palatino"/>
              <a:sym typeface="Palatino"/>
            </a:endParaRPr>
          </a:p>
        </p:txBody>
      </p:sp>
      <p:cxnSp>
        <p:nvCxnSpPr>
          <p:cNvPr id="3" name="Curved Connector 2"/>
          <p:cNvCxnSpPr>
            <a:stCxn id="88" idx="1"/>
            <a:endCxn id="97" idx="1"/>
          </p:cNvCxnSpPr>
          <p:nvPr/>
        </p:nvCxnSpPr>
        <p:spPr>
          <a:xfrm rot="10800000" flipH="1" flipV="1">
            <a:off x="1473200" y="3878263"/>
            <a:ext cx="1300163" cy="1866900"/>
          </a:xfrm>
          <a:prstGeom prst="curvedConnector3">
            <a:avLst>
              <a:gd name="adj1" fmla="val -56187"/>
            </a:avLst>
          </a:prstGeom>
          <a:noFill/>
          <a:ln w="25400" cap="flat">
            <a:solidFill>
              <a:srgbClr val="414141"/>
            </a:solidFill>
            <a:prstDash val="solid"/>
            <a:miter lim="400000"/>
          </a:ln>
          <a:effectLst/>
        </p:spPr>
        <p:style>
          <a:lnRef idx="0">
            <a:scrgbClr r="0" g="0" b="0"/>
          </a:lnRef>
          <a:fillRef idx="0">
            <a:scrgbClr r="0" g="0" b="0"/>
          </a:fillRef>
          <a:effectRef idx="0">
            <a:scrgbClr r="0" g="0" b="0"/>
          </a:effectRef>
          <a:fontRef idx="none"/>
        </p:style>
      </p:cxnSp>
      <p:sp>
        <p:nvSpPr>
          <p:cNvPr id="5" name="TextBox 4"/>
          <p:cNvSpPr txBox="1"/>
          <p:nvPr/>
        </p:nvSpPr>
        <p:spPr>
          <a:xfrm>
            <a:off x="93663" y="5251450"/>
            <a:ext cx="1012825" cy="3794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fontAlgn="auto" latinLnBrk="1" hangingPunct="0">
              <a:spcBef>
                <a:spcPts val="0"/>
              </a:spcBef>
              <a:spcAft>
                <a:spcPts val="0"/>
              </a:spcAft>
              <a:defRPr/>
            </a:pPr>
            <a:r>
              <a:rPr lang="en-US" sz="1800" b="1" kern="0" dirty="0">
                <a:solidFill>
                  <a:srgbClr val="FF0000"/>
                </a:solidFill>
                <a:latin typeface="Palatino"/>
                <a:ea typeface="Palatino"/>
                <a:cs typeface="Palatino"/>
                <a:sym typeface="Palatino"/>
              </a:rPr>
              <a:t>modifies</a:t>
            </a:r>
          </a:p>
        </p:txBody>
      </p:sp>
      <p:cxnSp>
        <p:nvCxnSpPr>
          <p:cNvPr id="7" name="Curved Connector 6"/>
          <p:cNvCxnSpPr>
            <a:endCxn id="89" idx="1"/>
          </p:cNvCxnSpPr>
          <p:nvPr/>
        </p:nvCxnSpPr>
        <p:spPr>
          <a:xfrm rot="16200000" flipV="1">
            <a:off x="1996281" y="5511007"/>
            <a:ext cx="2058987" cy="88900"/>
          </a:xfrm>
          <a:prstGeom prst="curvedConnector4">
            <a:avLst>
              <a:gd name="adj1" fmla="val 14051"/>
              <a:gd name="adj2" fmla="val 1951572"/>
            </a:avLst>
          </a:prstGeom>
          <a:noFill/>
          <a:ln w="25400" cap="flat">
            <a:solidFill>
              <a:srgbClr val="414141"/>
            </a:solidFill>
            <a:prstDash val="solid"/>
            <a:miter lim="400000"/>
          </a:ln>
          <a:effectLst/>
        </p:spPr>
        <p:style>
          <a:lnRef idx="0">
            <a:scrgbClr r="0" g="0" b="0"/>
          </a:lnRef>
          <a:fillRef idx="0">
            <a:scrgbClr r="0" g="0" b="0"/>
          </a:fillRef>
          <a:effectRef idx="0">
            <a:scrgbClr r="0" g="0" b="0"/>
          </a:effectRef>
          <a:fontRef idx="none"/>
        </p:style>
      </p:cxnSp>
      <p:sp>
        <p:nvSpPr>
          <p:cNvPr id="25" name="TextBox 24"/>
          <p:cNvSpPr txBox="1"/>
          <p:nvPr/>
        </p:nvSpPr>
        <p:spPr>
          <a:xfrm>
            <a:off x="500063" y="5732463"/>
            <a:ext cx="974725" cy="37941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fontAlgn="auto" latinLnBrk="1" hangingPunct="0">
              <a:spcBef>
                <a:spcPts val="0"/>
              </a:spcBef>
              <a:spcAft>
                <a:spcPts val="0"/>
              </a:spcAft>
              <a:defRPr/>
            </a:pPr>
            <a:r>
              <a:rPr lang="en-US" sz="1800" b="1" kern="0" dirty="0">
                <a:solidFill>
                  <a:srgbClr val="FF0000"/>
                </a:solidFill>
                <a:latin typeface="Palatino"/>
                <a:ea typeface="Palatino"/>
                <a:cs typeface="Palatino"/>
                <a:sym typeface="Palatino"/>
              </a:rPr>
              <a:t>disrupts</a:t>
            </a:r>
          </a:p>
        </p:txBody>
      </p:sp>
      <p:cxnSp>
        <p:nvCxnSpPr>
          <p:cNvPr id="4" name="Curved Connector 3"/>
          <p:cNvCxnSpPr>
            <a:stCxn id="92" idx="3"/>
            <a:endCxn id="90" idx="3"/>
          </p:cNvCxnSpPr>
          <p:nvPr/>
        </p:nvCxnSpPr>
        <p:spPr>
          <a:xfrm flipH="1" flipV="1">
            <a:off x="8247063" y="4513263"/>
            <a:ext cx="609600" cy="330200"/>
          </a:xfrm>
          <a:prstGeom prst="curvedConnector3">
            <a:avLst>
              <a:gd name="adj1" fmla="val -400128"/>
            </a:avLst>
          </a:prstGeom>
          <a:noFill/>
          <a:ln w="25400" cap="flat">
            <a:solidFill>
              <a:srgbClr val="414141"/>
            </a:solidFill>
            <a:prstDash val="solid"/>
            <a:miter lim="400000"/>
          </a:ln>
          <a:effectLst/>
        </p:spPr>
        <p:style>
          <a:lnRef idx="0">
            <a:scrgbClr r="0" g="0" b="0"/>
          </a:lnRef>
          <a:fillRef idx="0">
            <a:scrgbClr r="0" g="0" b="0"/>
          </a:fillRef>
          <a:effectRef idx="0">
            <a:scrgbClr r="0" g="0" b="0"/>
          </a:effectRef>
          <a:fontRef idx="none"/>
        </p:style>
      </p:cxnSp>
      <p:sp>
        <p:nvSpPr>
          <p:cNvPr id="23" name="TextBox 22"/>
          <p:cNvSpPr txBox="1"/>
          <p:nvPr/>
        </p:nvSpPr>
        <p:spPr>
          <a:xfrm>
            <a:off x="10742613" y="4779963"/>
            <a:ext cx="1090612" cy="37941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fontAlgn="auto" latinLnBrk="1" hangingPunct="0">
              <a:spcBef>
                <a:spcPts val="0"/>
              </a:spcBef>
              <a:spcAft>
                <a:spcPts val="0"/>
              </a:spcAft>
              <a:defRPr/>
            </a:pPr>
            <a:r>
              <a:rPr lang="en-US" sz="1800" b="1" kern="0" dirty="0">
                <a:solidFill>
                  <a:srgbClr val="FF0000"/>
                </a:solidFill>
                <a:latin typeface="Palatino"/>
                <a:ea typeface="Palatino"/>
                <a:cs typeface="Palatino"/>
                <a:sym typeface="Palatino"/>
              </a:rPr>
              <a:t>improves</a:t>
            </a:r>
          </a:p>
        </p:txBody>
      </p:sp>
      <p:cxnSp>
        <p:nvCxnSpPr>
          <p:cNvPr id="6" name="Curved Connector 5"/>
          <p:cNvCxnSpPr>
            <a:stCxn id="93" idx="3"/>
            <a:endCxn id="98" idx="3"/>
          </p:cNvCxnSpPr>
          <p:nvPr/>
        </p:nvCxnSpPr>
        <p:spPr>
          <a:xfrm>
            <a:off x="6675438" y="5097463"/>
            <a:ext cx="460375" cy="711200"/>
          </a:xfrm>
          <a:prstGeom prst="curvedConnector3">
            <a:avLst>
              <a:gd name="adj1" fmla="val 946532"/>
            </a:avLst>
          </a:prstGeom>
          <a:noFill/>
          <a:ln w="25400" cap="flat">
            <a:solidFill>
              <a:srgbClr val="414141"/>
            </a:solidFill>
            <a:prstDash val="solid"/>
            <a:miter lim="400000"/>
          </a:ln>
          <a:effectLst/>
        </p:spPr>
        <p:style>
          <a:lnRef idx="0">
            <a:scrgbClr r="0" g="0" b="0"/>
          </a:lnRef>
          <a:fillRef idx="0">
            <a:scrgbClr r="0" g="0" b="0"/>
          </a:fillRef>
          <a:effectRef idx="0">
            <a:scrgbClr r="0" g="0" b="0"/>
          </a:effectRef>
          <a:fontRef idx="none"/>
        </p:style>
      </p:cxnSp>
      <p:sp>
        <p:nvSpPr>
          <p:cNvPr id="26" name="TextBox 25"/>
          <p:cNvSpPr txBox="1"/>
          <p:nvPr/>
        </p:nvSpPr>
        <p:spPr>
          <a:xfrm>
            <a:off x="11010900" y="5465763"/>
            <a:ext cx="858838" cy="37941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fontAlgn="auto" latinLnBrk="1" hangingPunct="0">
              <a:spcBef>
                <a:spcPts val="0"/>
              </a:spcBef>
              <a:spcAft>
                <a:spcPts val="0"/>
              </a:spcAft>
              <a:defRPr/>
            </a:pPr>
            <a:r>
              <a:rPr lang="en-US" sz="1800" b="1" kern="0" dirty="0" err="1">
                <a:solidFill>
                  <a:srgbClr val="FF0000"/>
                </a:solidFill>
                <a:latin typeface="Palatino"/>
                <a:ea typeface="Palatino"/>
                <a:cs typeface="Palatino"/>
                <a:sym typeface="Palatino"/>
              </a:rPr>
              <a:t>part_of</a:t>
            </a:r>
            <a:endParaRPr lang="en-US" sz="1800" b="1" kern="0" dirty="0">
              <a:solidFill>
                <a:srgbClr val="FF0000"/>
              </a:solidFill>
              <a:latin typeface="Palatino"/>
              <a:ea typeface="Palatino"/>
              <a:cs typeface="Palatino"/>
              <a:sym typeface="Palatino"/>
            </a:endParaRPr>
          </a:p>
        </p:txBody>
      </p:sp>
      <p:sp>
        <p:nvSpPr>
          <p:cNvPr id="27" name="TextBox 26"/>
          <p:cNvSpPr txBox="1"/>
          <p:nvPr/>
        </p:nvSpPr>
        <p:spPr>
          <a:xfrm>
            <a:off x="4332288" y="9263063"/>
            <a:ext cx="4168775" cy="3190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fontAlgn="auto" latinLnBrk="1" hangingPunct="0">
              <a:spcBef>
                <a:spcPts val="0"/>
              </a:spcBef>
              <a:spcAft>
                <a:spcPts val="0"/>
              </a:spcAft>
              <a:defRPr/>
            </a:pPr>
            <a:r>
              <a:rPr lang="en-US" sz="1400" dirty="0">
                <a:latin typeface="Palatino"/>
                <a:ea typeface="Palatino"/>
                <a:cs typeface="Palatino"/>
                <a:sym typeface="Palatino"/>
              </a:rPr>
              <a:t>Terminology Symposium </a:t>
            </a:r>
            <a:r>
              <a:rPr lang="en-US" sz="1400" dirty="0" err="1">
                <a:latin typeface="Palatino"/>
                <a:ea typeface="Palatino"/>
                <a:cs typeface="Palatino"/>
                <a:sym typeface="Palatino"/>
              </a:rPr>
              <a:t>Zadar</a:t>
            </a:r>
            <a:r>
              <a:rPr lang="en-US" sz="1400" dirty="0">
                <a:latin typeface="Palatino"/>
                <a:ea typeface="Palatino"/>
                <a:cs typeface="Palatino"/>
                <a:sym typeface="Palatino"/>
              </a:rPr>
              <a:t>, 22-23 August 2014</a:t>
            </a:r>
            <a:endParaRPr lang="en-US" sz="1400" dirty="0">
              <a:latin typeface="Palatino"/>
              <a:ea typeface="Palatino"/>
              <a:cs typeface="Palatino"/>
              <a:sym typeface="Palatino"/>
            </a:endParaRP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hape 87"/>
          <p:cNvSpPr>
            <a:spLocks noChangeArrowheads="1"/>
          </p:cNvSpPr>
          <p:nvPr/>
        </p:nvSpPr>
        <p:spPr bwMode="auto">
          <a:xfrm>
            <a:off x="1333500" y="3625850"/>
            <a:ext cx="9478963"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lIns="50800" tIns="50800" rIns="50800" bIns="50800" anchor="ctr">
            <a:spAutoFit/>
          </a:bodyPr>
          <a:lstStyle/>
          <a:p>
            <a:pPr marL="365125" indent="-255588" defTabSz="457200"/>
            <a:r>
              <a:rPr lang="en-US" sz="2100">
                <a:solidFill>
                  <a:srgbClr val="000000"/>
                </a:solidFill>
                <a:latin typeface="Bookman Old Style" charset="0"/>
                <a:cs typeface="Bookman Old Style" charset="0"/>
                <a:sym typeface="Bookman Old Style" charset="0"/>
              </a:rPr>
              <a:t> Through-feed centreless grinding is characterised by its complexity, non-linearity and sensibility to a large number of factors that influence process stability and grinding precision. In conventional regulating wheel dressing, a single-point diamond tool is usually traversed across the regulating wheel in a straight line. In resulting regulating wheel geometry the contact between the regulating wheel and the workpiece along the traverse axis is interfered. This interference problem is a significant source of process instability and workpiece out-of-roundness.  [...]</a:t>
            </a:r>
          </a:p>
        </p:txBody>
      </p:sp>
      <p:sp>
        <p:nvSpPr>
          <p:cNvPr id="88" name="Shape 88"/>
          <p:cNvSpPr/>
          <p:nvPr/>
        </p:nvSpPr>
        <p:spPr>
          <a:xfrm>
            <a:off x="1473200" y="3683000"/>
            <a:ext cx="4483100" cy="390525"/>
          </a:xfrm>
          <a:prstGeom prst="rect">
            <a:avLst/>
          </a:prstGeom>
          <a:blipFill>
            <a:blip r:embed="rId2">
              <a:alphaModFix amt="47506"/>
            </a:blip>
          </a:blipFill>
          <a:ln w="12700">
            <a:miter lim="400000"/>
          </a:ln>
        </p:spPr>
        <p:txBody>
          <a:bodyPr lIns="0" tIns="0" rIns="0" bIns="0" anchor="ctr"/>
          <a:lstStyle/>
          <a:p>
            <a:pPr algn="ctr" fontAlgn="auto">
              <a:spcBef>
                <a:spcPts val="0"/>
              </a:spcBef>
              <a:spcAft>
                <a:spcPts val="0"/>
              </a:spcAft>
              <a:defRPr sz="3200">
                <a:solidFill>
                  <a:srgbClr val="FFFFFF"/>
                </a:solidFill>
                <a:effectLst>
                  <a:outerShdw blurRad="25400" dist="33948" dir="2700000" rotWithShape="0">
                    <a:srgbClr val="3B3936"/>
                  </a:outerShdw>
                </a:effectLst>
              </a:defRPr>
            </a:pPr>
            <a:endParaRPr sz="3200" kern="0">
              <a:solidFill>
                <a:srgbClr val="FFFFFF"/>
              </a:solidFill>
              <a:effectLst>
                <a:outerShdw blurRad="25400" dist="33948" dir="2700000" rotWithShape="0">
                  <a:srgbClr val="3B3936"/>
                </a:outerShdw>
              </a:effectLst>
              <a:latin typeface="Palatino"/>
              <a:ea typeface="Palatino"/>
              <a:cs typeface="Palatino"/>
              <a:sym typeface="Palatino"/>
            </a:endParaRPr>
          </a:p>
        </p:txBody>
      </p:sp>
      <p:sp>
        <p:nvSpPr>
          <p:cNvPr id="89" name="Shape 89"/>
          <p:cNvSpPr/>
          <p:nvPr/>
        </p:nvSpPr>
        <p:spPr>
          <a:xfrm>
            <a:off x="2981325" y="4330700"/>
            <a:ext cx="2238375" cy="390525"/>
          </a:xfrm>
          <a:prstGeom prst="rect">
            <a:avLst/>
          </a:prstGeom>
          <a:blipFill>
            <a:blip r:embed="rId2">
              <a:alphaModFix amt="47506"/>
            </a:blip>
          </a:blipFill>
          <a:ln w="12700">
            <a:miter lim="400000"/>
          </a:ln>
          <a:extLst>
            <a:ext uri="{C572A759-6A51-4108-AA02-DFA0A04FC94B}">
              <ma14:wrappingTextBoxFlag xmlns:ma14="http://schemas.microsoft.com/office/mac/drawingml/2011/main" val="1"/>
            </a:ext>
          </a:extLst>
        </p:spPr>
        <p:txBody>
          <a:bodyPr lIns="0" tIns="0" rIns="0" bIns="0" anchor="ctr"/>
          <a:lstStyle>
            <a:lvl1pPr>
              <a:defRPr sz="3200">
                <a:solidFill>
                  <a:srgbClr val="FFFFFF"/>
                </a:solidFill>
                <a:effectLst>
                  <a:outerShdw blurRad="25400" dist="33948" dir="2700000" rotWithShape="0">
                    <a:srgbClr val="3B3936"/>
                  </a:outerShdw>
                </a:effectLst>
              </a:defRPr>
            </a:lvl1pPr>
          </a:lstStyle>
          <a:p>
            <a:pPr algn="ctr" fontAlgn="auto">
              <a:spcBef>
                <a:spcPts val="0"/>
              </a:spcBef>
              <a:spcAft>
                <a:spcPts val="0"/>
              </a:spcAft>
              <a:defRPr sz="1800">
                <a:solidFill>
                  <a:srgbClr val="000000"/>
                </a:solidFill>
                <a:effectLst/>
              </a:defRPr>
            </a:pPr>
            <a:endParaRPr sz="1800" kern="0" dirty="0">
              <a:solidFill>
                <a:srgbClr val="000000"/>
              </a:solidFill>
              <a:effectLst/>
              <a:latin typeface="Palatino"/>
              <a:ea typeface="Palatino"/>
              <a:cs typeface="Palatino"/>
              <a:sym typeface="Palatino"/>
            </a:endParaRPr>
          </a:p>
        </p:txBody>
      </p:sp>
      <p:sp>
        <p:nvSpPr>
          <p:cNvPr id="90" name="Shape 90"/>
          <p:cNvSpPr/>
          <p:nvPr/>
        </p:nvSpPr>
        <p:spPr>
          <a:xfrm>
            <a:off x="5821363" y="4318000"/>
            <a:ext cx="2425700" cy="390525"/>
          </a:xfrm>
          <a:prstGeom prst="rect">
            <a:avLst/>
          </a:prstGeom>
          <a:blipFill>
            <a:blip r:embed="rId2">
              <a:alphaModFix amt="47506"/>
            </a:blip>
          </a:blipFill>
          <a:ln w="12700">
            <a:miter lim="400000"/>
          </a:ln>
          <a:extLst>
            <a:ext uri="{C572A759-6A51-4108-AA02-DFA0A04FC94B}">
              <ma14:wrappingTextBoxFlag xmlns:ma14="http://schemas.microsoft.com/office/mac/drawingml/2011/main" val="1"/>
            </a:ext>
          </a:extLst>
        </p:spPr>
        <p:txBody>
          <a:bodyPr lIns="0" tIns="0" rIns="0" bIns="0" anchor="ctr"/>
          <a:lstStyle>
            <a:lvl1pPr>
              <a:defRPr sz="3200">
                <a:solidFill>
                  <a:srgbClr val="FFFFFF"/>
                </a:solidFill>
                <a:effectLst>
                  <a:outerShdw blurRad="25400" dist="33948" dir="2700000" rotWithShape="0">
                    <a:srgbClr val="3B3936"/>
                  </a:outerShdw>
                </a:effectLst>
              </a:defRPr>
            </a:lvl1pPr>
          </a:lstStyle>
          <a:p>
            <a:pPr algn="ctr" fontAlgn="auto">
              <a:spcBef>
                <a:spcPts val="0"/>
              </a:spcBef>
              <a:spcAft>
                <a:spcPts val="0"/>
              </a:spcAft>
              <a:defRPr sz="1800">
                <a:solidFill>
                  <a:srgbClr val="000000"/>
                </a:solidFill>
                <a:effectLst/>
              </a:defRPr>
            </a:pPr>
            <a:endParaRPr sz="1800" kern="0" dirty="0">
              <a:solidFill>
                <a:srgbClr val="000000"/>
              </a:solidFill>
              <a:effectLst/>
              <a:latin typeface="Palatino"/>
              <a:ea typeface="Palatino"/>
              <a:cs typeface="Palatino"/>
              <a:sym typeface="Palatino"/>
            </a:endParaRPr>
          </a:p>
        </p:txBody>
      </p:sp>
      <p:sp>
        <p:nvSpPr>
          <p:cNvPr id="91" name="Shape 91"/>
          <p:cNvSpPr/>
          <p:nvPr/>
        </p:nvSpPr>
        <p:spPr>
          <a:xfrm>
            <a:off x="1731963" y="4648200"/>
            <a:ext cx="3390900" cy="390525"/>
          </a:xfrm>
          <a:prstGeom prst="rect">
            <a:avLst/>
          </a:prstGeom>
          <a:blipFill>
            <a:blip r:embed="rId2">
              <a:alphaModFix amt="47506"/>
            </a:blip>
          </a:blipFill>
          <a:ln w="12700">
            <a:miter lim="400000"/>
          </a:ln>
          <a:extLst>
            <a:ext uri="{C572A759-6A51-4108-AA02-DFA0A04FC94B}">
              <ma14:wrappingTextBoxFlag xmlns:ma14="http://schemas.microsoft.com/office/mac/drawingml/2011/main" val="1"/>
            </a:ext>
          </a:extLst>
        </p:spPr>
        <p:txBody>
          <a:bodyPr lIns="0" tIns="0" rIns="0" bIns="0" anchor="ctr"/>
          <a:lstStyle>
            <a:lvl1pPr>
              <a:defRPr sz="3200">
                <a:solidFill>
                  <a:srgbClr val="FFFFFF"/>
                </a:solidFill>
                <a:effectLst>
                  <a:outerShdw blurRad="25400" dist="33948" dir="2700000" rotWithShape="0">
                    <a:srgbClr val="3B3936"/>
                  </a:outerShdw>
                </a:effectLst>
              </a:defRPr>
            </a:lvl1pPr>
          </a:lstStyle>
          <a:p>
            <a:pPr algn="ctr" fontAlgn="auto">
              <a:spcBef>
                <a:spcPts val="0"/>
              </a:spcBef>
              <a:spcAft>
                <a:spcPts val="0"/>
              </a:spcAft>
              <a:defRPr sz="1800">
                <a:solidFill>
                  <a:srgbClr val="000000"/>
                </a:solidFill>
                <a:effectLst/>
              </a:defRPr>
            </a:pPr>
            <a:endParaRPr sz="1800" kern="0" dirty="0">
              <a:solidFill>
                <a:srgbClr val="000000"/>
              </a:solidFill>
              <a:effectLst/>
              <a:latin typeface="Palatino"/>
              <a:ea typeface="Palatino"/>
              <a:cs typeface="Palatino"/>
              <a:sym typeface="Palatino"/>
            </a:endParaRPr>
          </a:p>
        </p:txBody>
      </p:sp>
      <p:sp>
        <p:nvSpPr>
          <p:cNvPr id="92" name="Shape 92"/>
          <p:cNvSpPr/>
          <p:nvPr/>
        </p:nvSpPr>
        <p:spPr>
          <a:xfrm>
            <a:off x="5465763" y="4648200"/>
            <a:ext cx="3390900" cy="390525"/>
          </a:xfrm>
          <a:prstGeom prst="rect">
            <a:avLst/>
          </a:prstGeom>
          <a:blipFill>
            <a:blip r:embed="rId2">
              <a:alphaModFix amt="47506"/>
            </a:blip>
          </a:blipFill>
          <a:ln w="12700">
            <a:miter lim="400000"/>
          </a:ln>
          <a:extLst>
            <a:ext uri="{C572A759-6A51-4108-AA02-DFA0A04FC94B}">
              <ma14:wrappingTextBoxFlag xmlns:ma14="http://schemas.microsoft.com/office/mac/drawingml/2011/main" val="1"/>
            </a:ext>
          </a:extLst>
        </p:spPr>
        <p:txBody>
          <a:bodyPr lIns="0" tIns="0" rIns="0" bIns="0" anchor="ctr"/>
          <a:lstStyle>
            <a:lvl1pPr>
              <a:defRPr sz="3200">
                <a:solidFill>
                  <a:srgbClr val="FFFFFF"/>
                </a:solidFill>
                <a:effectLst>
                  <a:outerShdw blurRad="25400" dist="33948" dir="2700000" rotWithShape="0">
                    <a:srgbClr val="3B3936"/>
                  </a:outerShdw>
                </a:effectLst>
              </a:defRPr>
            </a:lvl1pPr>
          </a:lstStyle>
          <a:p>
            <a:pPr algn="ctr" fontAlgn="auto">
              <a:spcBef>
                <a:spcPts val="0"/>
              </a:spcBef>
              <a:spcAft>
                <a:spcPts val="0"/>
              </a:spcAft>
              <a:defRPr sz="1800">
                <a:solidFill>
                  <a:srgbClr val="000000"/>
                </a:solidFill>
                <a:effectLst/>
              </a:defRPr>
            </a:pPr>
            <a:endParaRPr sz="1800" kern="0" dirty="0">
              <a:solidFill>
                <a:srgbClr val="000000"/>
              </a:solidFill>
              <a:effectLst/>
              <a:latin typeface="Palatino"/>
              <a:ea typeface="Palatino"/>
              <a:cs typeface="Palatino"/>
              <a:sym typeface="Palatino"/>
            </a:endParaRPr>
          </a:p>
        </p:txBody>
      </p:sp>
      <p:sp>
        <p:nvSpPr>
          <p:cNvPr id="93" name="Shape 93"/>
          <p:cNvSpPr/>
          <p:nvPr/>
        </p:nvSpPr>
        <p:spPr>
          <a:xfrm>
            <a:off x="4437063" y="4902200"/>
            <a:ext cx="2238375" cy="390525"/>
          </a:xfrm>
          <a:prstGeom prst="rect">
            <a:avLst/>
          </a:prstGeom>
          <a:blipFill>
            <a:blip r:embed="rId2">
              <a:alphaModFix amt="47506"/>
            </a:blip>
          </a:blipFill>
          <a:ln w="12700">
            <a:miter lim="400000"/>
          </a:ln>
          <a:extLst>
            <a:ext uri="{C572A759-6A51-4108-AA02-DFA0A04FC94B}">
              <ma14:wrappingTextBoxFlag xmlns:ma14="http://schemas.microsoft.com/office/mac/drawingml/2011/main" val="1"/>
            </a:ext>
          </a:extLst>
        </p:spPr>
        <p:txBody>
          <a:bodyPr lIns="0" tIns="0" rIns="0" bIns="0" anchor="ctr"/>
          <a:lstStyle>
            <a:lvl1pPr>
              <a:defRPr sz="3200">
                <a:solidFill>
                  <a:srgbClr val="FFFFFF"/>
                </a:solidFill>
                <a:effectLst>
                  <a:outerShdw blurRad="25400" dist="33948" dir="2700000" rotWithShape="0">
                    <a:srgbClr val="3B3936"/>
                  </a:outerShdw>
                </a:effectLst>
              </a:defRPr>
            </a:lvl1pPr>
          </a:lstStyle>
          <a:p>
            <a:pPr algn="ctr" fontAlgn="auto">
              <a:spcBef>
                <a:spcPts val="0"/>
              </a:spcBef>
              <a:spcAft>
                <a:spcPts val="0"/>
              </a:spcAft>
              <a:defRPr sz="1800">
                <a:solidFill>
                  <a:srgbClr val="000000"/>
                </a:solidFill>
                <a:effectLst/>
              </a:defRPr>
            </a:pPr>
            <a:endParaRPr sz="1800" kern="0" dirty="0">
              <a:solidFill>
                <a:srgbClr val="000000"/>
              </a:solidFill>
              <a:effectLst/>
              <a:latin typeface="Palatino"/>
              <a:ea typeface="Palatino"/>
              <a:cs typeface="Palatino"/>
              <a:sym typeface="Palatino"/>
            </a:endParaRPr>
          </a:p>
        </p:txBody>
      </p:sp>
      <p:sp>
        <p:nvSpPr>
          <p:cNvPr id="94" name="Shape 94"/>
          <p:cNvSpPr/>
          <p:nvPr/>
        </p:nvSpPr>
        <p:spPr>
          <a:xfrm>
            <a:off x="1744663" y="5295900"/>
            <a:ext cx="3498850" cy="390525"/>
          </a:xfrm>
          <a:prstGeom prst="rect">
            <a:avLst/>
          </a:prstGeom>
          <a:blipFill>
            <a:blip r:embed="rId2">
              <a:alphaModFix amt="47506"/>
            </a:blip>
          </a:blipFill>
          <a:ln w="12700">
            <a:miter lim="400000"/>
          </a:ln>
          <a:extLst>
            <a:ext uri="{C572A759-6A51-4108-AA02-DFA0A04FC94B}">
              <ma14:wrappingTextBoxFlag xmlns:ma14="http://schemas.microsoft.com/office/mac/drawingml/2011/main" val="1"/>
            </a:ext>
          </a:extLst>
        </p:spPr>
        <p:txBody>
          <a:bodyPr lIns="0" tIns="0" rIns="0" bIns="0" anchor="ctr"/>
          <a:lstStyle>
            <a:lvl1pPr>
              <a:defRPr sz="3200">
                <a:solidFill>
                  <a:srgbClr val="FFFFFF"/>
                </a:solidFill>
                <a:effectLst>
                  <a:outerShdw blurRad="25400" dist="33948" dir="2700000" rotWithShape="0">
                    <a:srgbClr val="3B3936"/>
                  </a:outerShdw>
                </a:effectLst>
              </a:defRPr>
            </a:lvl1pPr>
          </a:lstStyle>
          <a:p>
            <a:pPr algn="ctr" fontAlgn="auto">
              <a:spcBef>
                <a:spcPts val="0"/>
              </a:spcBef>
              <a:spcAft>
                <a:spcPts val="0"/>
              </a:spcAft>
              <a:defRPr sz="1800">
                <a:solidFill>
                  <a:srgbClr val="000000"/>
                </a:solidFill>
                <a:effectLst/>
              </a:defRPr>
            </a:pPr>
            <a:endParaRPr sz="1800" kern="0" dirty="0">
              <a:solidFill>
                <a:srgbClr val="000000"/>
              </a:solidFill>
              <a:effectLst/>
              <a:latin typeface="Palatino"/>
              <a:ea typeface="Palatino"/>
              <a:cs typeface="Palatino"/>
              <a:sym typeface="Palatino"/>
            </a:endParaRPr>
          </a:p>
        </p:txBody>
      </p:sp>
      <p:sp>
        <p:nvSpPr>
          <p:cNvPr id="95" name="Shape 95"/>
          <p:cNvSpPr/>
          <p:nvPr/>
        </p:nvSpPr>
        <p:spPr>
          <a:xfrm>
            <a:off x="5694363" y="5291138"/>
            <a:ext cx="1038225" cy="390525"/>
          </a:xfrm>
          <a:prstGeom prst="rect">
            <a:avLst/>
          </a:prstGeom>
          <a:blipFill>
            <a:blip r:embed="rId2">
              <a:alphaModFix amt="47506"/>
            </a:blip>
          </a:blipFill>
          <a:ln w="12700">
            <a:miter lim="400000"/>
          </a:ln>
          <a:extLst>
            <a:ext uri="{C572A759-6A51-4108-AA02-DFA0A04FC94B}">
              <ma14:wrappingTextBoxFlag xmlns:ma14="http://schemas.microsoft.com/office/mac/drawingml/2011/main" val="1"/>
            </a:ext>
          </a:extLst>
        </p:spPr>
        <p:txBody>
          <a:bodyPr lIns="0" tIns="0" rIns="0" bIns="0" anchor="ctr"/>
          <a:lstStyle>
            <a:lvl1pPr>
              <a:defRPr sz="3200">
                <a:solidFill>
                  <a:srgbClr val="FFFFFF"/>
                </a:solidFill>
                <a:effectLst>
                  <a:outerShdw blurRad="25400" dist="33948" dir="2700000" rotWithShape="0">
                    <a:srgbClr val="3B3936"/>
                  </a:outerShdw>
                </a:effectLst>
              </a:defRPr>
            </a:lvl1pPr>
          </a:lstStyle>
          <a:p>
            <a:pPr algn="ctr" fontAlgn="auto">
              <a:spcBef>
                <a:spcPts val="0"/>
              </a:spcBef>
              <a:spcAft>
                <a:spcPts val="0"/>
              </a:spcAft>
              <a:defRPr sz="1800">
                <a:solidFill>
                  <a:srgbClr val="000000"/>
                </a:solidFill>
                <a:effectLst/>
              </a:defRPr>
            </a:pPr>
            <a:endParaRPr sz="1800" kern="0" dirty="0">
              <a:solidFill>
                <a:srgbClr val="000000"/>
              </a:solidFill>
              <a:effectLst/>
              <a:latin typeface="Palatino"/>
              <a:ea typeface="Palatino"/>
              <a:cs typeface="Palatino"/>
              <a:sym typeface="Palatino"/>
            </a:endParaRPr>
          </a:p>
        </p:txBody>
      </p:sp>
      <p:sp>
        <p:nvSpPr>
          <p:cNvPr id="97" name="Shape 97"/>
          <p:cNvSpPr/>
          <p:nvPr/>
        </p:nvSpPr>
        <p:spPr>
          <a:xfrm>
            <a:off x="2773363" y="5549900"/>
            <a:ext cx="1409700" cy="390525"/>
          </a:xfrm>
          <a:prstGeom prst="rect">
            <a:avLst/>
          </a:prstGeom>
          <a:blipFill>
            <a:blip r:embed="rId2">
              <a:alphaModFix amt="47506"/>
            </a:blip>
          </a:blipFill>
          <a:ln w="12700">
            <a:miter lim="400000"/>
          </a:ln>
          <a:extLst>
            <a:ext uri="{C572A759-6A51-4108-AA02-DFA0A04FC94B}">
              <ma14:wrappingTextBoxFlag xmlns:ma14="http://schemas.microsoft.com/office/mac/drawingml/2011/main" val="1"/>
            </a:ext>
          </a:extLst>
        </p:spPr>
        <p:txBody>
          <a:bodyPr lIns="0" tIns="0" rIns="0" bIns="0" anchor="ctr"/>
          <a:lstStyle>
            <a:lvl1pPr>
              <a:defRPr sz="3200">
                <a:solidFill>
                  <a:srgbClr val="FFFFFF"/>
                </a:solidFill>
                <a:effectLst>
                  <a:outerShdw blurRad="25400" dist="33948" dir="2700000" rotWithShape="0">
                    <a:srgbClr val="3B3936"/>
                  </a:outerShdw>
                </a:effectLst>
              </a:defRPr>
            </a:lvl1pPr>
          </a:lstStyle>
          <a:p>
            <a:pPr algn="ctr" fontAlgn="auto">
              <a:spcBef>
                <a:spcPts val="0"/>
              </a:spcBef>
              <a:spcAft>
                <a:spcPts val="0"/>
              </a:spcAft>
              <a:defRPr sz="1800">
                <a:solidFill>
                  <a:srgbClr val="000000"/>
                </a:solidFill>
                <a:effectLst/>
              </a:defRPr>
            </a:pPr>
            <a:endParaRPr sz="1800" kern="0" dirty="0">
              <a:solidFill>
                <a:srgbClr val="000000"/>
              </a:solidFill>
              <a:effectLst/>
              <a:latin typeface="Palatino"/>
              <a:ea typeface="Palatino"/>
              <a:cs typeface="Palatino"/>
              <a:sym typeface="Palatino"/>
            </a:endParaRPr>
          </a:p>
        </p:txBody>
      </p:sp>
      <p:sp>
        <p:nvSpPr>
          <p:cNvPr id="98" name="Shape 98"/>
          <p:cNvSpPr/>
          <p:nvPr/>
        </p:nvSpPr>
        <p:spPr>
          <a:xfrm>
            <a:off x="5508625" y="5613400"/>
            <a:ext cx="1627188" cy="390525"/>
          </a:xfrm>
          <a:prstGeom prst="rect">
            <a:avLst/>
          </a:prstGeom>
          <a:blipFill>
            <a:blip r:embed="rId2">
              <a:alphaModFix amt="47506"/>
            </a:blip>
          </a:blipFill>
          <a:ln w="12700">
            <a:miter lim="400000"/>
          </a:ln>
          <a:extLst>
            <a:ext uri="{C572A759-6A51-4108-AA02-DFA0A04FC94B}">
              <ma14:wrappingTextBoxFlag xmlns:ma14="http://schemas.microsoft.com/office/mac/drawingml/2011/main" val="1"/>
            </a:ext>
          </a:extLst>
        </p:spPr>
        <p:txBody>
          <a:bodyPr lIns="0" tIns="0" rIns="0" bIns="0" anchor="ctr"/>
          <a:lstStyle>
            <a:lvl1pPr>
              <a:defRPr sz="3200">
                <a:solidFill>
                  <a:srgbClr val="FFFFFF"/>
                </a:solidFill>
                <a:effectLst>
                  <a:outerShdw blurRad="25400" dist="33948" dir="2700000" rotWithShape="0">
                    <a:srgbClr val="3B3936"/>
                  </a:outerShdw>
                </a:effectLst>
              </a:defRPr>
            </a:lvl1pPr>
          </a:lstStyle>
          <a:p>
            <a:pPr algn="ctr" fontAlgn="auto">
              <a:spcBef>
                <a:spcPts val="0"/>
              </a:spcBef>
              <a:spcAft>
                <a:spcPts val="0"/>
              </a:spcAft>
              <a:defRPr sz="1800">
                <a:solidFill>
                  <a:srgbClr val="000000"/>
                </a:solidFill>
                <a:effectLst/>
              </a:defRPr>
            </a:pPr>
            <a:endParaRPr sz="1800" kern="0" dirty="0">
              <a:solidFill>
                <a:srgbClr val="000000"/>
              </a:solidFill>
              <a:effectLst/>
              <a:latin typeface="Palatino"/>
              <a:ea typeface="Palatino"/>
              <a:cs typeface="Palatino"/>
              <a:sym typeface="Palatino"/>
            </a:endParaRPr>
          </a:p>
        </p:txBody>
      </p:sp>
      <p:sp>
        <p:nvSpPr>
          <p:cNvPr id="99" name="Shape 99"/>
          <p:cNvSpPr/>
          <p:nvPr/>
        </p:nvSpPr>
        <p:spPr>
          <a:xfrm>
            <a:off x="7467600" y="5549900"/>
            <a:ext cx="1409700" cy="390525"/>
          </a:xfrm>
          <a:prstGeom prst="rect">
            <a:avLst/>
          </a:prstGeom>
          <a:blipFill>
            <a:blip r:embed="rId2">
              <a:alphaModFix amt="47506"/>
            </a:blip>
          </a:blipFill>
          <a:ln w="12700">
            <a:miter lim="400000"/>
          </a:ln>
          <a:extLst>
            <a:ext uri="{C572A759-6A51-4108-AA02-DFA0A04FC94B}">
              <ma14:wrappingTextBoxFlag xmlns:ma14="http://schemas.microsoft.com/office/mac/drawingml/2011/main" val="1"/>
            </a:ext>
          </a:extLst>
        </p:spPr>
        <p:txBody>
          <a:bodyPr lIns="0" tIns="0" rIns="0" bIns="0" anchor="ctr"/>
          <a:lstStyle>
            <a:lvl1pPr>
              <a:defRPr sz="3200">
                <a:solidFill>
                  <a:srgbClr val="FFFFFF"/>
                </a:solidFill>
                <a:effectLst>
                  <a:outerShdw blurRad="25400" dist="33948" dir="2700000" rotWithShape="0">
                    <a:srgbClr val="3B3936"/>
                  </a:outerShdw>
                </a:effectLst>
              </a:defRPr>
            </a:lvl1pPr>
          </a:lstStyle>
          <a:p>
            <a:pPr algn="ctr" fontAlgn="auto">
              <a:spcBef>
                <a:spcPts val="0"/>
              </a:spcBef>
              <a:spcAft>
                <a:spcPts val="0"/>
              </a:spcAft>
              <a:defRPr sz="1800">
                <a:solidFill>
                  <a:srgbClr val="000000"/>
                </a:solidFill>
                <a:effectLst/>
              </a:defRPr>
            </a:pPr>
            <a:endParaRPr sz="1800" kern="0" dirty="0">
              <a:solidFill>
                <a:srgbClr val="000000"/>
              </a:solidFill>
              <a:effectLst/>
              <a:latin typeface="Palatino"/>
              <a:ea typeface="Palatino"/>
              <a:cs typeface="Palatino"/>
              <a:sym typeface="Palatino"/>
            </a:endParaRPr>
          </a:p>
        </p:txBody>
      </p:sp>
      <p:sp>
        <p:nvSpPr>
          <p:cNvPr id="100" name="Shape 100"/>
          <p:cNvSpPr/>
          <p:nvPr/>
        </p:nvSpPr>
        <p:spPr>
          <a:xfrm>
            <a:off x="3070225" y="6265863"/>
            <a:ext cx="2424113" cy="388937"/>
          </a:xfrm>
          <a:prstGeom prst="rect">
            <a:avLst/>
          </a:prstGeom>
          <a:blipFill>
            <a:blip r:embed="rId2">
              <a:alphaModFix amt="47506"/>
            </a:blip>
          </a:blipFill>
          <a:ln w="12700">
            <a:miter lim="400000"/>
          </a:ln>
          <a:extLst>
            <a:ext uri="{C572A759-6A51-4108-AA02-DFA0A04FC94B}">
              <ma14:wrappingTextBoxFlag xmlns:ma14="http://schemas.microsoft.com/office/mac/drawingml/2011/main" val="1"/>
            </a:ext>
          </a:extLst>
        </p:spPr>
        <p:txBody>
          <a:bodyPr lIns="0" tIns="0" rIns="0" bIns="0" anchor="ctr"/>
          <a:lstStyle>
            <a:lvl1pPr>
              <a:defRPr sz="3200">
                <a:solidFill>
                  <a:srgbClr val="FFFFFF"/>
                </a:solidFill>
                <a:effectLst>
                  <a:outerShdw blurRad="25400" dist="33948" dir="2700000" rotWithShape="0">
                    <a:srgbClr val="3B3936"/>
                  </a:outerShdw>
                </a:effectLst>
              </a:defRPr>
            </a:lvl1pPr>
          </a:lstStyle>
          <a:p>
            <a:pPr algn="ctr" fontAlgn="auto">
              <a:spcBef>
                <a:spcPts val="0"/>
              </a:spcBef>
              <a:spcAft>
                <a:spcPts val="0"/>
              </a:spcAft>
              <a:defRPr sz="1800">
                <a:solidFill>
                  <a:srgbClr val="000000"/>
                </a:solidFill>
                <a:effectLst/>
              </a:defRPr>
            </a:pPr>
            <a:endParaRPr sz="1800" kern="0" dirty="0">
              <a:solidFill>
                <a:srgbClr val="000000"/>
              </a:solidFill>
              <a:effectLst/>
              <a:latin typeface="Palatino"/>
              <a:ea typeface="Palatino"/>
              <a:cs typeface="Palatino"/>
              <a:sym typeface="Palatino"/>
            </a:endParaRPr>
          </a:p>
        </p:txBody>
      </p:sp>
      <p:sp>
        <p:nvSpPr>
          <p:cNvPr id="101" name="Shape 101"/>
          <p:cNvSpPr/>
          <p:nvPr/>
        </p:nvSpPr>
        <p:spPr>
          <a:xfrm>
            <a:off x="1736725" y="4902200"/>
            <a:ext cx="1243013" cy="390525"/>
          </a:xfrm>
          <a:prstGeom prst="rect">
            <a:avLst/>
          </a:prstGeom>
          <a:blipFill>
            <a:blip r:embed="rId2">
              <a:alphaModFix amt="47506"/>
            </a:blip>
          </a:blipFill>
          <a:ln w="12700">
            <a:miter lim="400000"/>
          </a:ln>
          <a:extLst>
            <a:ext uri="{C572A759-6A51-4108-AA02-DFA0A04FC94B}">
              <ma14:wrappingTextBoxFlag xmlns:ma14="http://schemas.microsoft.com/office/mac/drawingml/2011/main" val="1"/>
            </a:ext>
          </a:extLst>
        </p:spPr>
        <p:txBody>
          <a:bodyPr lIns="0" tIns="0" rIns="0" bIns="0" anchor="ctr"/>
          <a:lstStyle>
            <a:lvl1pPr>
              <a:defRPr sz="3200">
                <a:solidFill>
                  <a:srgbClr val="FFFFFF"/>
                </a:solidFill>
                <a:effectLst>
                  <a:outerShdw blurRad="25400" dist="33948" dir="2700000" rotWithShape="0">
                    <a:srgbClr val="3B3936"/>
                  </a:outerShdw>
                </a:effectLst>
              </a:defRPr>
            </a:lvl1pPr>
          </a:lstStyle>
          <a:p>
            <a:pPr algn="ctr" fontAlgn="auto">
              <a:spcBef>
                <a:spcPts val="0"/>
              </a:spcBef>
              <a:spcAft>
                <a:spcPts val="0"/>
              </a:spcAft>
              <a:defRPr sz="1800">
                <a:solidFill>
                  <a:srgbClr val="000000"/>
                </a:solidFill>
                <a:effectLst/>
              </a:defRPr>
            </a:pPr>
            <a:endParaRPr sz="1800" kern="0" dirty="0">
              <a:solidFill>
                <a:srgbClr val="000000"/>
              </a:solidFill>
              <a:effectLst/>
              <a:latin typeface="Palatino"/>
              <a:ea typeface="Palatino"/>
              <a:cs typeface="Palatino"/>
              <a:sym typeface="Palatino"/>
            </a:endParaRPr>
          </a:p>
        </p:txBody>
      </p:sp>
      <p:cxnSp>
        <p:nvCxnSpPr>
          <p:cNvPr id="3" name="Curved Connector 2"/>
          <p:cNvCxnSpPr>
            <a:stCxn id="88" idx="1"/>
            <a:endCxn id="97" idx="1"/>
          </p:cNvCxnSpPr>
          <p:nvPr/>
        </p:nvCxnSpPr>
        <p:spPr>
          <a:xfrm rot="10800000" flipH="1" flipV="1">
            <a:off x="1473200" y="3878263"/>
            <a:ext cx="1300163" cy="1866900"/>
          </a:xfrm>
          <a:prstGeom prst="curvedConnector3">
            <a:avLst>
              <a:gd name="adj1" fmla="val -56187"/>
            </a:avLst>
          </a:prstGeom>
          <a:noFill/>
          <a:ln w="25400" cap="flat">
            <a:solidFill>
              <a:srgbClr val="414141"/>
            </a:solidFill>
            <a:prstDash val="solid"/>
            <a:miter lim="400000"/>
          </a:ln>
          <a:effectLst/>
        </p:spPr>
        <p:style>
          <a:lnRef idx="0">
            <a:scrgbClr r="0" g="0" b="0"/>
          </a:lnRef>
          <a:fillRef idx="0">
            <a:scrgbClr r="0" g="0" b="0"/>
          </a:fillRef>
          <a:effectRef idx="0">
            <a:scrgbClr r="0" g="0" b="0"/>
          </a:effectRef>
          <a:fontRef idx="none"/>
        </p:style>
      </p:cxnSp>
      <p:sp>
        <p:nvSpPr>
          <p:cNvPr id="5" name="TextBox 4"/>
          <p:cNvSpPr txBox="1"/>
          <p:nvPr/>
        </p:nvSpPr>
        <p:spPr>
          <a:xfrm>
            <a:off x="93663" y="5251450"/>
            <a:ext cx="1012825" cy="3794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fontAlgn="auto" latinLnBrk="1" hangingPunct="0">
              <a:spcBef>
                <a:spcPts val="0"/>
              </a:spcBef>
              <a:spcAft>
                <a:spcPts val="0"/>
              </a:spcAft>
              <a:defRPr/>
            </a:pPr>
            <a:r>
              <a:rPr lang="en-US" sz="1800" b="1" kern="0" dirty="0">
                <a:solidFill>
                  <a:srgbClr val="FF0000"/>
                </a:solidFill>
                <a:latin typeface="Palatino"/>
                <a:ea typeface="Palatino"/>
                <a:cs typeface="Palatino"/>
                <a:sym typeface="Palatino"/>
              </a:rPr>
              <a:t>modifies</a:t>
            </a:r>
          </a:p>
        </p:txBody>
      </p:sp>
      <p:cxnSp>
        <p:nvCxnSpPr>
          <p:cNvPr id="7" name="Curved Connector 6"/>
          <p:cNvCxnSpPr>
            <a:endCxn id="89" idx="1"/>
          </p:cNvCxnSpPr>
          <p:nvPr/>
        </p:nvCxnSpPr>
        <p:spPr>
          <a:xfrm rot="16200000" flipV="1">
            <a:off x="1996281" y="5511007"/>
            <a:ext cx="2058987" cy="88900"/>
          </a:xfrm>
          <a:prstGeom prst="curvedConnector4">
            <a:avLst>
              <a:gd name="adj1" fmla="val 14051"/>
              <a:gd name="adj2" fmla="val 1951572"/>
            </a:avLst>
          </a:prstGeom>
          <a:noFill/>
          <a:ln w="25400" cap="flat">
            <a:solidFill>
              <a:srgbClr val="414141"/>
            </a:solidFill>
            <a:prstDash val="solid"/>
            <a:miter lim="400000"/>
          </a:ln>
          <a:effectLst/>
        </p:spPr>
        <p:style>
          <a:lnRef idx="0">
            <a:scrgbClr r="0" g="0" b="0"/>
          </a:lnRef>
          <a:fillRef idx="0">
            <a:scrgbClr r="0" g="0" b="0"/>
          </a:fillRef>
          <a:effectRef idx="0">
            <a:scrgbClr r="0" g="0" b="0"/>
          </a:effectRef>
          <a:fontRef idx="none"/>
        </p:style>
      </p:cxnSp>
      <p:sp>
        <p:nvSpPr>
          <p:cNvPr id="25" name="TextBox 24"/>
          <p:cNvSpPr txBox="1"/>
          <p:nvPr/>
        </p:nvSpPr>
        <p:spPr>
          <a:xfrm>
            <a:off x="500063" y="5732463"/>
            <a:ext cx="974725" cy="37941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fontAlgn="auto" latinLnBrk="1" hangingPunct="0">
              <a:spcBef>
                <a:spcPts val="0"/>
              </a:spcBef>
              <a:spcAft>
                <a:spcPts val="0"/>
              </a:spcAft>
              <a:defRPr/>
            </a:pPr>
            <a:r>
              <a:rPr lang="en-US" sz="1800" b="1" kern="0" dirty="0">
                <a:solidFill>
                  <a:srgbClr val="FF0000"/>
                </a:solidFill>
                <a:latin typeface="Palatino"/>
                <a:ea typeface="Palatino"/>
                <a:cs typeface="Palatino"/>
                <a:sym typeface="Palatino"/>
              </a:rPr>
              <a:t>disrupts</a:t>
            </a:r>
          </a:p>
        </p:txBody>
      </p:sp>
      <p:cxnSp>
        <p:nvCxnSpPr>
          <p:cNvPr id="4" name="Curved Connector 3"/>
          <p:cNvCxnSpPr>
            <a:stCxn id="92" idx="3"/>
            <a:endCxn id="90" idx="3"/>
          </p:cNvCxnSpPr>
          <p:nvPr/>
        </p:nvCxnSpPr>
        <p:spPr>
          <a:xfrm flipH="1" flipV="1">
            <a:off x="8247063" y="4513263"/>
            <a:ext cx="609600" cy="330200"/>
          </a:xfrm>
          <a:prstGeom prst="curvedConnector3">
            <a:avLst>
              <a:gd name="adj1" fmla="val -400128"/>
            </a:avLst>
          </a:prstGeom>
          <a:noFill/>
          <a:ln w="25400" cap="flat">
            <a:solidFill>
              <a:srgbClr val="414141"/>
            </a:solidFill>
            <a:prstDash val="solid"/>
            <a:miter lim="400000"/>
          </a:ln>
          <a:effectLst/>
        </p:spPr>
        <p:style>
          <a:lnRef idx="0">
            <a:scrgbClr r="0" g="0" b="0"/>
          </a:lnRef>
          <a:fillRef idx="0">
            <a:scrgbClr r="0" g="0" b="0"/>
          </a:fillRef>
          <a:effectRef idx="0">
            <a:scrgbClr r="0" g="0" b="0"/>
          </a:effectRef>
          <a:fontRef idx="none"/>
        </p:style>
      </p:cxnSp>
      <p:sp>
        <p:nvSpPr>
          <p:cNvPr id="23" name="TextBox 22"/>
          <p:cNvSpPr txBox="1"/>
          <p:nvPr/>
        </p:nvSpPr>
        <p:spPr>
          <a:xfrm>
            <a:off x="10742613" y="4779963"/>
            <a:ext cx="1090612" cy="37941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fontAlgn="auto" latinLnBrk="1" hangingPunct="0">
              <a:spcBef>
                <a:spcPts val="0"/>
              </a:spcBef>
              <a:spcAft>
                <a:spcPts val="0"/>
              </a:spcAft>
              <a:defRPr/>
            </a:pPr>
            <a:r>
              <a:rPr lang="en-US" sz="1800" b="1" kern="0" dirty="0">
                <a:solidFill>
                  <a:srgbClr val="FF0000"/>
                </a:solidFill>
                <a:latin typeface="Palatino"/>
                <a:ea typeface="Palatino"/>
                <a:cs typeface="Palatino"/>
                <a:sym typeface="Palatino"/>
              </a:rPr>
              <a:t>improves</a:t>
            </a:r>
          </a:p>
        </p:txBody>
      </p:sp>
      <p:cxnSp>
        <p:nvCxnSpPr>
          <p:cNvPr id="6" name="Curved Connector 5"/>
          <p:cNvCxnSpPr>
            <a:stCxn id="93" idx="3"/>
            <a:endCxn id="98" idx="3"/>
          </p:cNvCxnSpPr>
          <p:nvPr/>
        </p:nvCxnSpPr>
        <p:spPr>
          <a:xfrm>
            <a:off x="6675438" y="5097463"/>
            <a:ext cx="460375" cy="711200"/>
          </a:xfrm>
          <a:prstGeom prst="curvedConnector3">
            <a:avLst>
              <a:gd name="adj1" fmla="val 946532"/>
            </a:avLst>
          </a:prstGeom>
          <a:noFill/>
          <a:ln w="25400" cap="flat">
            <a:solidFill>
              <a:srgbClr val="414141"/>
            </a:solidFill>
            <a:prstDash val="solid"/>
            <a:miter lim="400000"/>
          </a:ln>
          <a:effectLst/>
        </p:spPr>
        <p:style>
          <a:lnRef idx="0">
            <a:scrgbClr r="0" g="0" b="0"/>
          </a:lnRef>
          <a:fillRef idx="0">
            <a:scrgbClr r="0" g="0" b="0"/>
          </a:fillRef>
          <a:effectRef idx="0">
            <a:scrgbClr r="0" g="0" b="0"/>
          </a:effectRef>
          <a:fontRef idx="none"/>
        </p:style>
      </p:cxnSp>
      <p:sp>
        <p:nvSpPr>
          <p:cNvPr id="26" name="TextBox 25"/>
          <p:cNvSpPr txBox="1"/>
          <p:nvPr/>
        </p:nvSpPr>
        <p:spPr>
          <a:xfrm>
            <a:off x="11010900" y="5465763"/>
            <a:ext cx="858838" cy="37941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fontAlgn="auto" latinLnBrk="1" hangingPunct="0">
              <a:spcBef>
                <a:spcPts val="0"/>
              </a:spcBef>
              <a:spcAft>
                <a:spcPts val="0"/>
              </a:spcAft>
              <a:defRPr/>
            </a:pPr>
            <a:r>
              <a:rPr lang="en-US" sz="1800" b="1" kern="0" dirty="0" err="1">
                <a:solidFill>
                  <a:srgbClr val="FF0000"/>
                </a:solidFill>
                <a:latin typeface="Palatino"/>
                <a:ea typeface="Palatino"/>
                <a:cs typeface="Palatino"/>
                <a:sym typeface="Palatino"/>
              </a:rPr>
              <a:t>part_of</a:t>
            </a:r>
            <a:endParaRPr lang="en-US" sz="1800" b="1" kern="0" dirty="0">
              <a:solidFill>
                <a:srgbClr val="FF0000"/>
              </a:solidFill>
              <a:latin typeface="Palatino"/>
              <a:ea typeface="Palatino"/>
              <a:cs typeface="Palatino"/>
              <a:sym typeface="Palatino"/>
            </a:endParaRPr>
          </a:p>
        </p:txBody>
      </p:sp>
      <p:cxnSp>
        <p:nvCxnSpPr>
          <p:cNvPr id="8" name="Straight Arrow Connector 7"/>
          <p:cNvCxnSpPr>
            <a:stCxn id="88" idx="0"/>
          </p:cNvCxnSpPr>
          <p:nvPr/>
        </p:nvCxnSpPr>
        <p:spPr>
          <a:xfrm flipV="1">
            <a:off x="3714750" y="2947988"/>
            <a:ext cx="1066800" cy="735012"/>
          </a:xfrm>
          <a:prstGeom prst="straightConnector1">
            <a:avLst/>
          </a:prstGeom>
          <a:noFill/>
          <a:ln w="25400" cap="flat">
            <a:solidFill>
              <a:srgbClr val="414141"/>
            </a:solidFill>
            <a:prstDash val="solid"/>
            <a:miter lim="400000"/>
            <a:tailEnd type="arrow"/>
          </a:ln>
          <a:effectLst/>
        </p:spPr>
        <p:style>
          <a:lnRef idx="0">
            <a:scrgbClr r="0" g="0" b="0"/>
          </a:lnRef>
          <a:fillRef idx="0">
            <a:scrgbClr r="0" g="0" b="0"/>
          </a:fillRef>
          <a:effectRef idx="0">
            <a:scrgbClr r="0" g="0" b="0"/>
          </a:effectRef>
          <a:fontRef idx="none"/>
        </p:style>
      </p:cxnSp>
      <p:sp>
        <p:nvSpPr>
          <p:cNvPr id="9" name="TextBox 8"/>
          <p:cNvSpPr txBox="1"/>
          <p:nvPr/>
        </p:nvSpPr>
        <p:spPr>
          <a:xfrm>
            <a:off x="1360488" y="2565400"/>
            <a:ext cx="9917112" cy="34925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fontAlgn="auto" latinLnBrk="1" hangingPunct="0">
              <a:spcBef>
                <a:spcPts val="0"/>
              </a:spcBef>
              <a:spcAft>
                <a:spcPts val="0"/>
              </a:spcAft>
              <a:defRPr/>
            </a:pPr>
            <a:r>
              <a:rPr lang="en-US" sz="1600" dirty="0">
                <a:latin typeface="Palatino"/>
                <a:ea typeface="Palatino"/>
                <a:cs typeface="Palatino"/>
                <a:sym typeface="Palatino"/>
              </a:rPr>
              <a:t>abrasive process of removing material from the </a:t>
            </a:r>
            <a:r>
              <a:rPr lang="en-US" sz="1600" dirty="0" err="1">
                <a:latin typeface="Palatino"/>
                <a:ea typeface="Palatino"/>
                <a:cs typeface="Palatino"/>
                <a:sym typeface="Palatino"/>
              </a:rPr>
              <a:t>workpiece</a:t>
            </a:r>
            <a:r>
              <a:rPr lang="en-US" sz="1600" dirty="0">
                <a:latin typeface="Palatino"/>
                <a:ea typeface="Palatino"/>
                <a:cs typeface="Palatino"/>
                <a:sym typeface="Palatino"/>
              </a:rPr>
              <a:t> by feeding it entirely through the grinding wheels  </a:t>
            </a:r>
            <a:endParaRPr lang="en-US" sz="1600" dirty="0">
              <a:latin typeface="Palatino"/>
              <a:ea typeface="Palatino"/>
              <a:cs typeface="Palatino"/>
              <a:sym typeface="Palatino"/>
            </a:endParaRPr>
          </a:p>
        </p:txBody>
      </p:sp>
      <p:sp>
        <p:nvSpPr>
          <p:cNvPr id="27" name="TextBox 26"/>
          <p:cNvSpPr txBox="1"/>
          <p:nvPr/>
        </p:nvSpPr>
        <p:spPr>
          <a:xfrm>
            <a:off x="4332288" y="9263063"/>
            <a:ext cx="4168775" cy="3190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fontAlgn="auto" latinLnBrk="1" hangingPunct="0">
              <a:spcBef>
                <a:spcPts val="0"/>
              </a:spcBef>
              <a:spcAft>
                <a:spcPts val="0"/>
              </a:spcAft>
              <a:defRPr/>
            </a:pPr>
            <a:r>
              <a:rPr lang="en-US" sz="1400" dirty="0">
                <a:latin typeface="Palatino"/>
                <a:ea typeface="Palatino"/>
                <a:cs typeface="Palatino"/>
                <a:sym typeface="Palatino"/>
              </a:rPr>
              <a:t>Terminology Symposium </a:t>
            </a:r>
            <a:r>
              <a:rPr lang="en-US" sz="1400" dirty="0" err="1">
                <a:latin typeface="Palatino"/>
                <a:ea typeface="Palatino"/>
                <a:cs typeface="Palatino"/>
                <a:sym typeface="Palatino"/>
              </a:rPr>
              <a:t>Zadar</a:t>
            </a:r>
            <a:r>
              <a:rPr lang="en-US" sz="1400" dirty="0">
                <a:latin typeface="Palatino"/>
                <a:ea typeface="Palatino"/>
                <a:cs typeface="Palatino"/>
                <a:sym typeface="Palatino"/>
              </a:rPr>
              <a:t>, 22-23 August 2014</a:t>
            </a:r>
            <a:endParaRPr lang="en-US" sz="1400" dirty="0">
              <a:latin typeface="Palatino"/>
              <a:ea typeface="Palatino"/>
              <a:cs typeface="Palatino"/>
              <a:sym typeface="Palatino"/>
            </a:endParaRP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hape 68"/>
          <p:cNvSpPr>
            <a:spLocks noGrp="1"/>
          </p:cNvSpPr>
          <p:nvPr>
            <p:ph type="title"/>
          </p:nvPr>
        </p:nvSpPr>
        <p:spPr/>
        <p:txBody>
          <a:bodyPr/>
          <a:lstStyle/>
          <a:p>
            <a:pPr eaLnBrk="1" hangingPunct="1"/>
            <a:r>
              <a:rPr lang="en-US">
                <a:solidFill>
                  <a:srgbClr val="AF3021"/>
                </a:solidFill>
                <a:latin typeface="Bodoni SvtyTwo ITC TT-Book" charset="0"/>
                <a:cs typeface="Bodoni SvtyTwo ITC TT-Book" charset="0"/>
              </a:rPr>
              <a:t>Representing the domain</a:t>
            </a:r>
          </a:p>
        </p:txBody>
      </p:sp>
      <p:sp>
        <p:nvSpPr>
          <p:cNvPr id="69" name="Shape 69"/>
          <p:cNvSpPr>
            <a:spLocks noGrp="1"/>
          </p:cNvSpPr>
          <p:nvPr>
            <p:ph type="body" idx="1"/>
          </p:nvPr>
        </p:nvSpPr>
        <p:spPr/>
        <p:txBody>
          <a:bodyPr>
            <a:normAutofit/>
          </a:bodyPr>
          <a:lstStyle/>
          <a:p>
            <a:pPr marL="371221" indent="-371221" defTabSz="461518" eaLnBrk="1" fontAlgn="auto" hangingPunct="1">
              <a:spcBef>
                <a:spcPts val="1800"/>
              </a:spcBef>
              <a:spcAft>
                <a:spcPts val="0"/>
              </a:spcAft>
              <a:buFont typeface="Zapf Dingbats"/>
              <a:buChar char="❖"/>
              <a:defRPr sz="1800">
                <a:solidFill>
                  <a:srgbClr val="000000"/>
                </a:solidFill>
              </a:defRPr>
            </a:pPr>
            <a:r>
              <a:rPr sz="2844" b="1">
                <a:solidFill>
                  <a:srgbClr val="000000"/>
                </a:solidFill>
                <a:ea typeface="Palatino"/>
                <a:sym typeface="Palatino"/>
              </a:rPr>
              <a:t>Ontology</a:t>
            </a:r>
            <a:r>
              <a:rPr sz="2844">
                <a:solidFill>
                  <a:srgbClr val="000000"/>
                </a:solidFill>
                <a:ea typeface="Palatino"/>
                <a:sym typeface="Palatino"/>
              </a:rPr>
              <a:t> (Information Science): formal hierarchical representation of knowledge within a domain including concepts, properties and interrelationships between them. </a:t>
            </a:r>
          </a:p>
          <a:p>
            <a:pPr marL="371221" indent="-371221" defTabSz="461518" eaLnBrk="1" fontAlgn="auto" hangingPunct="1">
              <a:spcBef>
                <a:spcPts val="1800"/>
              </a:spcBef>
              <a:spcAft>
                <a:spcPts val="0"/>
              </a:spcAft>
              <a:buFont typeface="Zapf Dingbats"/>
              <a:buChar char="❖"/>
              <a:defRPr sz="1800">
                <a:solidFill>
                  <a:srgbClr val="000000"/>
                </a:solidFill>
              </a:defRPr>
            </a:pPr>
            <a:r>
              <a:rPr sz="2844" b="1">
                <a:solidFill>
                  <a:srgbClr val="000000"/>
                </a:solidFill>
                <a:ea typeface="Palatino"/>
                <a:sym typeface="Palatino"/>
              </a:rPr>
              <a:t>Termbase</a:t>
            </a:r>
            <a:r>
              <a:rPr sz="2844">
                <a:solidFill>
                  <a:srgbClr val="000000"/>
                </a:solidFill>
                <a:ea typeface="Palatino"/>
                <a:sym typeface="Palatino"/>
              </a:rPr>
              <a:t>: database containing concept-oriented entries of terms, possibly in several languages, and related information such as definitions, usage notes, related concepts etc.</a:t>
            </a:r>
          </a:p>
          <a:p>
            <a:pPr marL="371221" indent="-371221" defTabSz="461518" eaLnBrk="1" fontAlgn="auto" hangingPunct="1">
              <a:spcBef>
                <a:spcPts val="1800"/>
              </a:spcBef>
              <a:spcAft>
                <a:spcPts val="0"/>
              </a:spcAft>
              <a:buFont typeface="Zapf Dingbats"/>
              <a:buChar char="❖"/>
              <a:defRPr sz="1800">
                <a:solidFill>
                  <a:srgbClr val="000000"/>
                </a:solidFill>
              </a:defRPr>
            </a:pPr>
            <a:endParaRPr sz="2844">
              <a:solidFill>
                <a:srgbClr val="000000"/>
              </a:solidFill>
              <a:ea typeface="Palatino"/>
              <a:sym typeface="Palatino"/>
            </a:endParaRPr>
          </a:p>
          <a:p>
            <a:pPr marL="371221" indent="-371221" defTabSz="461518" eaLnBrk="1" fontAlgn="auto" hangingPunct="1">
              <a:spcBef>
                <a:spcPts val="1800"/>
              </a:spcBef>
              <a:spcAft>
                <a:spcPts val="0"/>
              </a:spcAft>
              <a:buFont typeface="Zapf Dingbats"/>
              <a:buChar char="➡"/>
              <a:defRPr sz="1800">
                <a:solidFill>
                  <a:srgbClr val="000000"/>
                </a:solidFill>
              </a:defRPr>
            </a:pPr>
            <a:r>
              <a:rPr sz="2844">
                <a:solidFill>
                  <a:srgbClr val="000000"/>
                </a:solidFill>
                <a:ea typeface="Palatino"/>
                <a:sym typeface="Palatino"/>
              </a:rPr>
              <a:t>To extract a domain representation from text we need to extract terms (as designations of concepts), definitions of concepts and relations between them (both hierarchical and other), and - in a multilingual setting - find cross-language equivalences.</a:t>
            </a:r>
          </a:p>
        </p:txBody>
      </p:sp>
      <p:sp>
        <p:nvSpPr>
          <p:cNvPr id="4" name="TextBox 3"/>
          <p:cNvSpPr txBox="1"/>
          <p:nvPr/>
        </p:nvSpPr>
        <p:spPr>
          <a:xfrm>
            <a:off x="4332288" y="9263063"/>
            <a:ext cx="4168775" cy="3190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fontAlgn="auto" latinLnBrk="1" hangingPunct="0">
              <a:spcBef>
                <a:spcPts val="0"/>
              </a:spcBef>
              <a:spcAft>
                <a:spcPts val="0"/>
              </a:spcAft>
              <a:defRPr/>
            </a:pPr>
            <a:r>
              <a:rPr lang="en-US" sz="1400" dirty="0">
                <a:latin typeface="Palatino"/>
                <a:ea typeface="Palatino"/>
                <a:cs typeface="Palatino"/>
                <a:sym typeface="Palatino"/>
              </a:rPr>
              <a:t>Terminology Symposium </a:t>
            </a:r>
            <a:r>
              <a:rPr lang="en-US" sz="1400" dirty="0" err="1">
                <a:latin typeface="Palatino"/>
                <a:ea typeface="Palatino"/>
                <a:cs typeface="Palatino"/>
                <a:sym typeface="Palatino"/>
              </a:rPr>
              <a:t>Zadar</a:t>
            </a:r>
            <a:r>
              <a:rPr lang="en-US" sz="1400" dirty="0">
                <a:latin typeface="Palatino"/>
                <a:ea typeface="Palatino"/>
                <a:cs typeface="Palatino"/>
                <a:sym typeface="Palatino"/>
              </a:rPr>
              <a:t>, 22-23 August 2014</a:t>
            </a:r>
            <a:endParaRPr lang="en-US" sz="1400" dirty="0">
              <a:latin typeface="Palatino"/>
              <a:ea typeface="Palatino"/>
              <a:cs typeface="Palatino"/>
              <a:sym typeface="Palatino"/>
            </a:endParaRPr>
          </a:p>
        </p:txBody>
      </p:sp>
    </p:spTree>
  </p:cSld>
  <p:clrMapOvr>
    <a:masterClrMapping/>
  </p:clrMapOvr>
  <p:transition xmlns:p14="http://schemas.microsoft.com/office/powerpoint/2010/mai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4">
  <a:themeElements>
    <a:clrScheme name="New_Template4">
      <a:dk1>
        <a:srgbClr val="414141"/>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2331</TotalTime>
  <Words>3189</Words>
  <Application>Microsoft Macintosh PowerPoint</Application>
  <PresentationFormat>Custom</PresentationFormat>
  <Paragraphs>265</Paragraphs>
  <Slides>35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Palatino</vt:lpstr>
      <vt:lpstr>ＭＳ Ｐゴシック</vt:lpstr>
      <vt:lpstr>Arial</vt:lpstr>
      <vt:lpstr>Bodoni SvtyTwo ITC TT-Book</vt:lpstr>
      <vt:lpstr>Zapf Dingbats</vt:lpstr>
      <vt:lpstr>Avenir Roman</vt:lpstr>
      <vt:lpstr>Bookman Old Style</vt:lpstr>
      <vt:lpstr>Corbel</vt:lpstr>
      <vt:lpstr>Wingdings 2</vt:lpstr>
      <vt:lpstr>Wingdings</vt:lpstr>
      <vt:lpstr>New_Template4</vt:lpstr>
      <vt:lpstr>Computational terminography: extracting knowledge from texts</vt:lpstr>
      <vt:lpstr>Overview</vt:lpstr>
      <vt:lpstr>Why computational terminography?</vt:lpstr>
      <vt:lpstr>Why computational terminography?</vt:lpstr>
      <vt:lpstr>From unstructured data to knowledge</vt:lpstr>
      <vt:lpstr>PowerPoint Presentation</vt:lpstr>
      <vt:lpstr>PowerPoint Presentation</vt:lpstr>
      <vt:lpstr>PowerPoint Presentation</vt:lpstr>
      <vt:lpstr>Representing the domain</vt:lpstr>
      <vt:lpstr>PowerPoint Presentation</vt:lpstr>
      <vt:lpstr>PowerPoint Presentation</vt:lpstr>
      <vt:lpstr>Rules or probabilities? The core dilemma of NLP</vt:lpstr>
      <vt:lpstr>Statistical approaches to term extraction</vt:lpstr>
      <vt:lpstr>Linguistically-informed approaches to term extraction</vt:lpstr>
      <vt:lpstr>Multilingual term extraction</vt:lpstr>
      <vt:lpstr>Bilingual TE: LUIZ architecture</vt:lpstr>
      <vt:lpstr>Definition extraction</vt:lpstr>
      <vt:lpstr>Experimental design</vt:lpstr>
      <vt:lpstr>Learning rules from Wikipedia</vt:lpstr>
      <vt:lpstr>Extracting definitions from texts:  1. Using wordnet hyperonymy</vt:lpstr>
      <vt:lpstr>Extracting definitions from texts: 2. Using automatic term recognition</vt:lpstr>
      <vt:lpstr>Extracting definitions from texts: 3. Using patterns</vt:lpstr>
      <vt:lpstr>Classification accuracy </vt:lpstr>
      <vt:lpstr>Definitions depend on context... and may span over several sentences</vt:lpstr>
      <vt:lpstr>Extracting terms &amp; definitions from texts: Common problems</vt:lpstr>
      <vt:lpstr>Practical applications</vt:lpstr>
      <vt:lpstr>PowerPoint Presentation</vt:lpstr>
      <vt:lpstr>PowerPoint Presentation</vt:lpstr>
      <vt:lpstr>PowerPoint Presentation</vt:lpstr>
      <vt:lpstr>PowerPoint Presentation</vt:lpstr>
      <vt:lpstr>Conclusions</vt:lpstr>
      <vt:lpstr>Conclusions</vt:lpstr>
      <vt:lpstr>References</vt:lpstr>
      <vt:lpstr>References II</vt:lpstr>
      <vt:lpstr>Questions &amp; comments welcome!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terminography: extracting knowledge from texts</dc:title>
  <cp:lastModifiedBy>Špela Vintar</cp:lastModifiedBy>
  <cp:revision>41</cp:revision>
  <dcterms:modified xsi:type="dcterms:W3CDTF">2014-09-04T14:57:11Z</dcterms:modified>
</cp:coreProperties>
</file>