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8" r:id="rId3"/>
    <p:sldId id="263" r:id="rId4"/>
    <p:sldId id="264" r:id="rId5"/>
    <p:sldId id="267" r:id="rId6"/>
    <p:sldId id="278" r:id="rId7"/>
    <p:sldId id="266" r:id="rId8"/>
    <p:sldId id="270" r:id="rId9"/>
    <p:sldId id="271" r:id="rId10"/>
    <p:sldId id="272" r:id="rId11"/>
    <p:sldId id="274" r:id="rId12"/>
    <p:sldId id="276" r:id="rId13"/>
    <p:sldId id="277" r:id="rId14"/>
    <p:sldId id="275" r:id="rId15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96" autoAdjust="0"/>
  </p:normalViewPr>
  <p:slideViewPr>
    <p:cSldViewPr showGuides="1">
      <p:cViewPr varScale="1">
        <p:scale>
          <a:sx n="115" d="100"/>
          <a:sy n="115" d="100"/>
        </p:scale>
        <p:origin x="378" y="11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27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CF166-3CB1-4789-A0CE-5FBFAAC412D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8B4195C-1042-4569-866D-BD71E21234FC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r-HR" sz="3800" dirty="0" smtClean="0"/>
            <a:t>Studijski programi pedagogije</a:t>
          </a:r>
          <a:endParaRPr lang="hr-HR" sz="3800" dirty="0"/>
        </a:p>
      </dgm:t>
    </dgm:pt>
    <dgm:pt modelId="{EC396BF2-8184-451A-B6B5-0B8B68DD5539}" type="parTrans" cxnId="{966C4CAA-8D8E-45E4-ADE4-904395ECEF00}">
      <dgm:prSet/>
      <dgm:spPr/>
      <dgm:t>
        <a:bodyPr/>
        <a:lstStyle/>
        <a:p>
          <a:endParaRPr lang="hr-HR"/>
        </a:p>
      </dgm:t>
    </dgm:pt>
    <dgm:pt modelId="{E191142E-3A9C-4F83-95D9-428054C8D584}" type="sibTrans" cxnId="{966C4CAA-8D8E-45E4-ADE4-904395ECEF00}">
      <dgm:prSet/>
      <dgm:spPr/>
      <dgm:t>
        <a:bodyPr/>
        <a:lstStyle/>
        <a:p>
          <a:endParaRPr lang="hr-HR"/>
        </a:p>
      </dgm:t>
    </dgm:pt>
    <dgm:pt modelId="{66AC659C-4933-40FE-BD32-EEF7222D0873}">
      <dgm:prSet phldrT="[Tekst]" custT="1"/>
      <dgm:spPr/>
      <dgm:t>
        <a:bodyPr/>
        <a:lstStyle/>
        <a:p>
          <a:r>
            <a:rPr lang="hr-HR" sz="2800" b="0" i="0" dirty="0" smtClean="0"/>
            <a:t>Sveučilišni </a:t>
          </a:r>
          <a:r>
            <a:rPr lang="hr-HR" sz="2800" b="1" i="0" dirty="0" smtClean="0"/>
            <a:t>preddiplomski</a:t>
          </a:r>
          <a:r>
            <a:rPr lang="hr-HR" sz="2800" b="0" i="0" dirty="0" smtClean="0"/>
            <a:t> </a:t>
          </a:r>
          <a:r>
            <a:rPr lang="hr-HR" sz="2800" b="0" i="0" dirty="0" err="1" smtClean="0"/>
            <a:t>dvopredmetni</a:t>
          </a:r>
          <a:r>
            <a:rPr lang="hr-HR" sz="2800" b="0" i="0" dirty="0" smtClean="0"/>
            <a:t> studij pedagogije</a:t>
          </a:r>
        </a:p>
        <a:p>
          <a:r>
            <a:rPr lang="hr-HR" sz="2800" b="0" i="0" dirty="0" smtClean="0"/>
            <a:t>(3 godine)</a:t>
          </a:r>
          <a:endParaRPr lang="hr-HR" sz="2800" b="0" i="0" dirty="0"/>
        </a:p>
      </dgm:t>
    </dgm:pt>
    <dgm:pt modelId="{B8278457-5C2B-46D4-8F53-C17B5A4C2967}" type="parTrans" cxnId="{F0F0E091-7261-40DE-B1A8-78C2483575B7}">
      <dgm:prSet/>
      <dgm:spPr/>
      <dgm:t>
        <a:bodyPr/>
        <a:lstStyle/>
        <a:p>
          <a:endParaRPr lang="hr-HR"/>
        </a:p>
      </dgm:t>
    </dgm:pt>
    <dgm:pt modelId="{FB0EEE56-6597-49B1-98A3-5F1470193AAA}" type="sibTrans" cxnId="{F0F0E091-7261-40DE-B1A8-78C2483575B7}">
      <dgm:prSet/>
      <dgm:spPr/>
      <dgm:t>
        <a:bodyPr/>
        <a:lstStyle/>
        <a:p>
          <a:endParaRPr lang="hr-HR"/>
        </a:p>
      </dgm:t>
    </dgm:pt>
    <dgm:pt modelId="{2534F232-D4C0-41BE-8CC4-E936AE811164}">
      <dgm:prSet phldrT="[Tekst]" custT="1"/>
      <dgm:spPr/>
      <dgm:t>
        <a:bodyPr/>
        <a:lstStyle/>
        <a:p>
          <a:r>
            <a:rPr lang="hr-HR" sz="2800" dirty="0" smtClean="0"/>
            <a:t>Sveučilišni </a:t>
          </a:r>
          <a:r>
            <a:rPr lang="hr-HR" sz="2800" b="1" dirty="0" smtClean="0"/>
            <a:t>diplomski</a:t>
          </a:r>
          <a:r>
            <a:rPr lang="hr-HR" sz="2800" dirty="0" smtClean="0"/>
            <a:t> </a:t>
          </a:r>
          <a:r>
            <a:rPr lang="hr-HR" sz="2800" dirty="0" err="1" smtClean="0"/>
            <a:t>dvopredmetni</a:t>
          </a:r>
          <a:r>
            <a:rPr lang="hr-HR" sz="2800" dirty="0" smtClean="0"/>
            <a:t> studij pedagogije</a:t>
          </a:r>
        </a:p>
        <a:p>
          <a:r>
            <a:rPr lang="hr-HR" sz="2800" dirty="0" smtClean="0"/>
            <a:t>(2 godine)</a:t>
          </a:r>
          <a:endParaRPr lang="hr-HR" sz="2800" dirty="0"/>
        </a:p>
      </dgm:t>
    </dgm:pt>
    <dgm:pt modelId="{AB6F71D0-BFDF-4E54-B9E8-5842D2F442EE}" type="parTrans" cxnId="{1526FBAE-F2BD-45BA-83D7-62EDBA30A0AE}">
      <dgm:prSet/>
      <dgm:spPr/>
      <dgm:t>
        <a:bodyPr/>
        <a:lstStyle/>
        <a:p>
          <a:endParaRPr lang="hr-HR"/>
        </a:p>
      </dgm:t>
    </dgm:pt>
    <dgm:pt modelId="{19FB7BDF-B674-4CAD-BD11-C0258B3D1111}" type="sibTrans" cxnId="{1526FBAE-F2BD-45BA-83D7-62EDBA30A0AE}">
      <dgm:prSet/>
      <dgm:spPr/>
      <dgm:t>
        <a:bodyPr/>
        <a:lstStyle/>
        <a:p>
          <a:endParaRPr lang="hr-HR"/>
        </a:p>
      </dgm:t>
    </dgm:pt>
    <dgm:pt modelId="{12EE7E03-0C8F-4B44-BE2F-85A628ED1F83}">
      <dgm:prSet phldrT="[Tekst]" custT="1"/>
      <dgm:spPr/>
      <dgm:t>
        <a:bodyPr/>
        <a:lstStyle/>
        <a:p>
          <a:r>
            <a:rPr lang="hr-HR" sz="2600" b="1" i="0" dirty="0" smtClean="0"/>
            <a:t>Poslijediplomski </a:t>
          </a:r>
          <a:r>
            <a:rPr lang="hr-HR" sz="2600" b="0" i="0" dirty="0" smtClean="0"/>
            <a:t>do</a:t>
          </a:r>
          <a:r>
            <a:rPr lang="hr-HR" sz="2600" i="0" dirty="0" smtClean="0"/>
            <a:t>ktorski studij pedagogije</a:t>
          </a:r>
        </a:p>
        <a:p>
          <a:r>
            <a:rPr lang="hr-HR" sz="2600" i="0" dirty="0" smtClean="0"/>
            <a:t> </a:t>
          </a:r>
          <a:r>
            <a:rPr lang="hr-HR" sz="2400" b="0" i="0" dirty="0" smtClean="0"/>
            <a:t>„Kvaliteta u odgoju i obrazovanju”</a:t>
          </a:r>
        </a:p>
        <a:p>
          <a:r>
            <a:rPr lang="hr-HR" sz="2600" i="0" dirty="0" smtClean="0"/>
            <a:t>(3 godine)</a:t>
          </a:r>
          <a:endParaRPr lang="hr-HR" sz="2600" i="0" dirty="0"/>
        </a:p>
      </dgm:t>
    </dgm:pt>
    <dgm:pt modelId="{8CA6B21C-F481-4568-8AFB-68091D4D7C53}" type="parTrans" cxnId="{1AEE749A-FFF1-4A85-AC8F-DA3FAA1C65FF}">
      <dgm:prSet/>
      <dgm:spPr/>
      <dgm:t>
        <a:bodyPr/>
        <a:lstStyle/>
        <a:p>
          <a:endParaRPr lang="hr-HR"/>
        </a:p>
      </dgm:t>
    </dgm:pt>
    <dgm:pt modelId="{3726CFDF-0ADA-48E3-8147-D20F180E76F0}" type="sibTrans" cxnId="{1AEE749A-FFF1-4A85-AC8F-DA3FAA1C65FF}">
      <dgm:prSet/>
      <dgm:spPr/>
      <dgm:t>
        <a:bodyPr/>
        <a:lstStyle/>
        <a:p>
          <a:endParaRPr lang="hr-HR"/>
        </a:p>
      </dgm:t>
    </dgm:pt>
    <dgm:pt modelId="{93A897DB-524A-4272-B6EF-9996834CD324}" type="pres">
      <dgm:prSet presAssocID="{510CF166-3CB1-4789-A0CE-5FBFAAC412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91C9FED-5D64-44B2-8FF2-FC2FBCCD6506}" type="pres">
      <dgm:prSet presAssocID="{88B4195C-1042-4569-866D-BD71E21234FC}" presName="roof" presStyleLbl="dkBgShp" presStyleIdx="0" presStyleCnt="2"/>
      <dgm:spPr/>
      <dgm:t>
        <a:bodyPr/>
        <a:lstStyle/>
        <a:p>
          <a:endParaRPr lang="hr-HR"/>
        </a:p>
      </dgm:t>
    </dgm:pt>
    <dgm:pt modelId="{1F88AD31-08EB-4D49-A850-FE5D34E5C24E}" type="pres">
      <dgm:prSet presAssocID="{88B4195C-1042-4569-866D-BD71E21234FC}" presName="pillars" presStyleCnt="0"/>
      <dgm:spPr/>
    </dgm:pt>
    <dgm:pt modelId="{FB2AACC2-DCC6-4810-9C8D-03903D68BA19}" type="pres">
      <dgm:prSet presAssocID="{88B4195C-1042-4569-866D-BD71E21234F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364439-C8D4-492E-8750-BAEDF00C56CE}" type="pres">
      <dgm:prSet presAssocID="{2534F232-D4C0-41BE-8CC4-E936AE81116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DA92E9-7E73-4B96-8282-FF299E858CA1}" type="pres">
      <dgm:prSet presAssocID="{12EE7E03-0C8F-4B44-BE2F-85A628ED1F8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2B623B-FCDB-480F-99D8-1EF0F0A62E86}" type="pres">
      <dgm:prSet presAssocID="{88B4195C-1042-4569-866D-BD71E21234FC}" presName="base" presStyleLbl="dkBgShp" presStyleIdx="1" presStyleCnt="2"/>
      <dgm:spPr/>
    </dgm:pt>
  </dgm:ptLst>
  <dgm:cxnLst>
    <dgm:cxn modelId="{D39E9F17-1D77-458B-BBE1-B5DAAB3C2121}" type="presOf" srcId="{510CF166-3CB1-4789-A0CE-5FBFAAC412DA}" destId="{93A897DB-524A-4272-B6EF-9996834CD324}" srcOrd="0" destOrd="0" presId="urn:microsoft.com/office/officeart/2005/8/layout/hList3"/>
    <dgm:cxn modelId="{966C4CAA-8D8E-45E4-ADE4-904395ECEF00}" srcId="{510CF166-3CB1-4789-A0CE-5FBFAAC412DA}" destId="{88B4195C-1042-4569-866D-BD71E21234FC}" srcOrd="0" destOrd="0" parTransId="{EC396BF2-8184-451A-B6B5-0B8B68DD5539}" sibTransId="{E191142E-3A9C-4F83-95D9-428054C8D584}"/>
    <dgm:cxn modelId="{0A14D556-8E69-4E26-8C46-7C0A50900812}" type="presOf" srcId="{2534F232-D4C0-41BE-8CC4-E936AE811164}" destId="{19364439-C8D4-492E-8750-BAEDF00C56CE}" srcOrd="0" destOrd="0" presId="urn:microsoft.com/office/officeart/2005/8/layout/hList3"/>
    <dgm:cxn modelId="{1AEE749A-FFF1-4A85-AC8F-DA3FAA1C65FF}" srcId="{88B4195C-1042-4569-866D-BD71E21234FC}" destId="{12EE7E03-0C8F-4B44-BE2F-85A628ED1F83}" srcOrd="2" destOrd="0" parTransId="{8CA6B21C-F481-4568-8AFB-68091D4D7C53}" sibTransId="{3726CFDF-0ADA-48E3-8147-D20F180E76F0}"/>
    <dgm:cxn modelId="{42F86997-C03E-4989-80B4-C417E1C5DF59}" type="presOf" srcId="{66AC659C-4933-40FE-BD32-EEF7222D0873}" destId="{FB2AACC2-DCC6-4810-9C8D-03903D68BA19}" srcOrd="0" destOrd="0" presId="urn:microsoft.com/office/officeart/2005/8/layout/hList3"/>
    <dgm:cxn modelId="{0F989F8A-0477-4F41-9D76-A4B48D51C5C5}" type="presOf" srcId="{12EE7E03-0C8F-4B44-BE2F-85A628ED1F83}" destId="{C1DA92E9-7E73-4B96-8282-FF299E858CA1}" srcOrd="0" destOrd="0" presId="urn:microsoft.com/office/officeart/2005/8/layout/hList3"/>
    <dgm:cxn modelId="{2FF39152-52CC-4828-9F94-8E7DF4D113E9}" type="presOf" srcId="{88B4195C-1042-4569-866D-BD71E21234FC}" destId="{E91C9FED-5D64-44B2-8FF2-FC2FBCCD6506}" srcOrd="0" destOrd="0" presId="urn:microsoft.com/office/officeart/2005/8/layout/hList3"/>
    <dgm:cxn modelId="{F0F0E091-7261-40DE-B1A8-78C2483575B7}" srcId="{88B4195C-1042-4569-866D-BD71E21234FC}" destId="{66AC659C-4933-40FE-BD32-EEF7222D0873}" srcOrd="0" destOrd="0" parTransId="{B8278457-5C2B-46D4-8F53-C17B5A4C2967}" sibTransId="{FB0EEE56-6597-49B1-98A3-5F1470193AAA}"/>
    <dgm:cxn modelId="{1526FBAE-F2BD-45BA-83D7-62EDBA30A0AE}" srcId="{88B4195C-1042-4569-866D-BD71E21234FC}" destId="{2534F232-D4C0-41BE-8CC4-E936AE811164}" srcOrd="1" destOrd="0" parTransId="{AB6F71D0-BFDF-4E54-B9E8-5842D2F442EE}" sibTransId="{19FB7BDF-B674-4CAD-BD11-C0258B3D1111}"/>
    <dgm:cxn modelId="{A11AFEF0-3F32-459E-ABCC-7AD23D0A4F95}" type="presParOf" srcId="{93A897DB-524A-4272-B6EF-9996834CD324}" destId="{E91C9FED-5D64-44B2-8FF2-FC2FBCCD6506}" srcOrd="0" destOrd="0" presId="urn:microsoft.com/office/officeart/2005/8/layout/hList3"/>
    <dgm:cxn modelId="{4CCF14AD-4B98-473C-AF09-506EED0546E9}" type="presParOf" srcId="{93A897DB-524A-4272-B6EF-9996834CD324}" destId="{1F88AD31-08EB-4D49-A850-FE5D34E5C24E}" srcOrd="1" destOrd="0" presId="urn:microsoft.com/office/officeart/2005/8/layout/hList3"/>
    <dgm:cxn modelId="{FADCCCED-4BAA-42EA-919A-D3D4B00DFF11}" type="presParOf" srcId="{1F88AD31-08EB-4D49-A850-FE5D34E5C24E}" destId="{FB2AACC2-DCC6-4810-9C8D-03903D68BA19}" srcOrd="0" destOrd="0" presId="urn:microsoft.com/office/officeart/2005/8/layout/hList3"/>
    <dgm:cxn modelId="{D6BDB5BE-1716-4D59-A024-9E41C9A0770B}" type="presParOf" srcId="{1F88AD31-08EB-4D49-A850-FE5D34E5C24E}" destId="{19364439-C8D4-492E-8750-BAEDF00C56CE}" srcOrd="1" destOrd="0" presId="urn:microsoft.com/office/officeart/2005/8/layout/hList3"/>
    <dgm:cxn modelId="{A4C4CEF5-EC82-428F-BC8E-5A92F8669F9E}" type="presParOf" srcId="{1F88AD31-08EB-4D49-A850-FE5D34E5C24E}" destId="{C1DA92E9-7E73-4B96-8282-FF299E858CA1}" srcOrd="2" destOrd="0" presId="urn:microsoft.com/office/officeart/2005/8/layout/hList3"/>
    <dgm:cxn modelId="{8FD38495-5B06-418D-88C8-6D4A25062EFF}" type="presParOf" srcId="{93A897DB-524A-4272-B6EF-9996834CD324}" destId="{712B623B-FCDB-480F-99D8-1EF0F0A62E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C9FED-5D64-44B2-8FF2-FC2FBCCD6506}">
      <dsp:nvSpPr>
        <dsp:cNvPr id="0" name=""/>
        <dsp:cNvSpPr/>
      </dsp:nvSpPr>
      <dsp:spPr>
        <a:xfrm>
          <a:off x="0" y="0"/>
          <a:ext cx="9901162" cy="145594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Studijski programi pedagogije</a:t>
          </a:r>
          <a:endParaRPr lang="hr-HR" sz="3800" kern="1200" dirty="0"/>
        </a:p>
      </dsp:txBody>
      <dsp:txXfrm>
        <a:off x="0" y="0"/>
        <a:ext cx="9901162" cy="1455940"/>
      </dsp:txXfrm>
    </dsp:sp>
    <dsp:sp modelId="{FB2AACC2-DCC6-4810-9C8D-03903D68BA19}">
      <dsp:nvSpPr>
        <dsp:cNvPr id="0" name=""/>
        <dsp:cNvSpPr/>
      </dsp:nvSpPr>
      <dsp:spPr>
        <a:xfrm>
          <a:off x="4834" y="1455940"/>
          <a:ext cx="3297164" cy="305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i="0" kern="1200" dirty="0" smtClean="0"/>
            <a:t>Sveučilišni </a:t>
          </a:r>
          <a:r>
            <a:rPr lang="hr-HR" sz="2800" b="1" i="0" kern="1200" dirty="0" smtClean="0"/>
            <a:t>preddiplomski</a:t>
          </a:r>
          <a:r>
            <a:rPr lang="hr-HR" sz="2800" b="0" i="0" kern="1200" dirty="0" smtClean="0"/>
            <a:t> </a:t>
          </a:r>
          <a:r>
            <a:rPr lang="hr-HR" sz="2800" b="0" i="0" kern="1200" dirty="0" err="1" smtClean="0"/>
            <a:t>dvopredmetni</a:t>
          </a:r>
          <a:r>
            <a:rPr lang="hr-HR" sz="2800" b="0" i="0" kern="1200" dirty="0" smtClean="0"/>
            <a:t> studij pedagogije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i="0" kern="1200" dirty="0" smtClean="0"/>
            <a:t>(3 godine)</a:t>
          </a:r>
          <a:endParaRPr lang="hr-HR" sz="2800" b="0" i="0" kern="1200" dirty="0"/>
        </a:p>
      </dsp:txBody>
      <dsp:txXfrm>
        <a:off x="4834" y="1455940"/>
        <a:ext cx="3297164" cy="3057475"/>
      </dsp:txXfrm>
    </dsp:sp>
    <dsp:sp modelId="{19364439-C8D4-492E-8750-BAEDF00C56CE}">
      <dsp:nvSpPr>
        <dsp:cNvPr id="0" name=""/>
        <dsp:cNvSpPr/>
      </dsp:nvSpPr>
      <dsp:spPr>
        <a:xfrm>
          <a:off x="3301998" y="1455940"/>
          <a:ext cx="3297164" cy="305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Sveučilišni </a:t>
          </a:r>
          <a:r>
            <a:rPr lang="hr-HR" sz="2800" b="1" kern="1200" dirty="0" smtClean="0"/>
            <a:t>diplomski</a:t>
          </a:r>
          <a:r>
            <a:rPr lang="hr-HR" sz="2800" kern="1200" dirty="0" smtClean="0"/>
            <a:t> </a:t>
          </a:r>
          <a:r>
            <a:rPr lang="hr-HR" sz="2800" kern="1200" dirty="0" err="1" smtClean="0"/>
            <a:t>dvopredmetni</a:t>
          </a:r>
          <a:r>
            <a:rPr lang="hr-HR" sz="2800" kern="1200" dirty="0" smtClean="0"/>
            <a:t> studij pedagogije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(2 godine)</a:t>
          </a:r>
          <a:endParaRPr lang="hr-HR" sz="2800" kern="1200" dirty="0"/>
        </a:p>
      </dsp:txBody>
      <dsp:txXfrm>
        <a:off x="3301998" y="1455940"/>
        <a:ext cx="3297164" cy="3057475"/>
      </dsp:txXfrm>
    </dsp:sp>
    <dsp:sp modelId="{C1DA92E9-7E73-4B96-8282-FF299E858CA1}">
      <dsp:nvSpPr>
        <dsp:cNvPr id="0" name=""/>
        <dsp:cNvSpPr/>
      </dsp:nvSpPr>
      <dsp:spPr>
        <a:xfrm>
          <a:off x="6599163" y="1455940"/>
          <a:ext cx="3297164" cy="305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i="0" kern="1200" dirty="0" smtClean="0"/>
            <a:t>Poslijediplomski </a:t>
          </a:r>
          <a:r>
            <a:rPr lang="hr-HR" sz="2600" b="0" i="0" kern="1200" dirty="0" smtClean="0"/>
            <a:t>do</a:t>
          </a:r>
          <a:r>
            <a:rPr lang="hr-HR" sz="2600" i="0" kern="1200" dirty="0" smtClean="0"/>
            <a:t>ktorski studij pedagogije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i="0" kern="1200" dirty="0" smtClean="0"/>
            <a:t> </a:t>
          </a:r>
          <a:r>
            <a:rPr lang="hr-HR" sz="2400" b="0" i="0" kern="1200" dirty="0" smtClean="0"/>
            <a:t>„Kvaliteta u odgoju i obrazovanju”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i="0" kern="1200" dirty="0" smtClean="0"/>
            <a:t>(3 godine)</a:t>
          </a:r>
          <a:endParaRPr lang="hr-HR" sz="2600" i="0" kern="1200" dirty="0"/>
        </a:p>
      </dsp:txBody>
      <dsp:txXfrm>
        <a:off x="6599163" y="1455940"/>
        <a:ext cx="3297164" cy="3057475"/>
      </dsp:txXfrm>
    </dsp:sp>
    <dsp:sp modelId="{712B623B-FCDB-480F-99D8-1EF0F0A62E86}">
      <dsp:nvSpPr>
        <dsp:cNvPr id="0" name=""/>
        <dsp:cNvSpPr/>
      </dsp:nvSpPr>
      <dsp:spPr>
        <a:xfrm>
          <a:off x="0" y="4513416"/>
          <a:ext cx="9901162" cy="3397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1F7898-1291-4826-A7FC-B44DB8072F06}" type="datetime1">
              <a:rPr lang="hr-HR" smtClean="0"/>
              <a:t>13.2.2018.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7F95FA4-F58E-4359-84A6-A24C0FC26B13}" type="datetime1">
              <a:rPr lang="hr-HR" noProof="0" smtClean="0"/>
              <a:pPr/>
              <a:t>13.2.2018.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698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hr-HR" smtClean="0"/>
              <a:pPr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592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96D561-9A0E-4490-B9CD-070BA997F6F2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EAC120-F6B0-4961-9CFE-F605D836AF70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76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B4F4E0-E48C-4DD7-9B3A-90B900CAB227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150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C0320D-2117-4C9F-9E53-972EACE21587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50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5E7F94-78E1-48F5-B42F-BDB4333869C2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72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D873F3-B7E4-4B53-AD81-045986BD5B7D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328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34AB99-9AD1-4E33-8C21-E48D13B1C6E8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199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EB6202-951C-4C0E-AB57-81BDAC31052D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383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625BA6-39F3-4C04-B4D0-B86560DF7BB5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04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8F184D-60B8-44F4-9153-912F78A4D441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2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4875529" y="0"/>
            <a:ext cx="73132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1AE2BC-912B-4DA3-BF9A-BCA383F55008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782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100000">
              <a:schemeClr val="accent1">
                <a:lumMod val="89000"/>
                <a:lumOff val="11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0604" y="-9144"/>
            <a:ext cx="12178221" cy="6878638"/>
            <a:chOff x="10604" y="-9144"/>
            <a:chExt cx="12178221" cy="6878638"/>
          </a:xfrm>
        </p:grpSpPr>
        <p:sp>
          <p:nvSpPr>
            <p:cNvPr id="7" name="Pravokutnik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lvl="0" algn="ctr" rtl="0"/>
              <a:endParaRPr lang="hr-HR" noProof="0" dirty="0"/>
            </a:p>
          </p:txBody>
        </p:sp>
        <p:grpSp>
          <p:nvGrpSpPr>
            <p:cNvPr id="10" name="Grupa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Prostoručni oblik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18" name="Prostoručni oblik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19" name="Prostoručni oblik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0" name="Prostoručni oblik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1" name="Prostoručni oblik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2" name="Prostoručni oblik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3" name="Prostoručni oblik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4" name="Prostoručni oblik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5" name="Prostoručni oblik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6" name="Prostoručni oblik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7" name="Prostoručni oblik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8" name="Prostoručni oblik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29" name="Prostoručni oblik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  <p:sp>
            <p:nvSpPr>
              <p:cNvPr id="30" name="Prostoručni oblik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hr-HR" noProof="0" dirty="0"/>
              </a:p>
            </p:txBody>
          </p:sp>
        </p:grp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4D3BC3BD-850A-460C-AB8D-7928226C39C4}" type="datetime1">
              <a:rPr lang="hr-HR" smtClean="0"/>
              <a:pPr/>
              <a:t>13.2.2018.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233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>
          <a:ln w="22225">
            <a:solidFill>
              <a:schemeClr val="tx2"/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773932" y="1484785"/>
            <a:ext cx="9138351" cy="2736304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rtl="0"/>
            <a:r>
              <a:rPr lang="hr-HR" sz="5000" b="0" dirty="0" smtClean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TJEDAN OTVORENIH VRATA ODJELA ZA PEDAGOGIJU</a:t>
            </a:r>
            <a:endParaRPr lang="hr-HR" sz="5000" b="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2428669" y="4221089"/>
            <a:ext cx="7516442" cy="1944215"/>
          </a:xfrm>
        </p:spPr>
        <p:txBody>
          <a:bodyPr rtlCol="0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hr-HR" sz="1800" dirty="0" smtClean="0"/>
              <a:t>12. do 16. ožujka 2018.</a:t>
            </a:r>
          </a:p>
          <a:p>
            <a:pPr algn="ctr" rtl="0">
              <a:spcAft>
                <a:spcPts val="600"/>
              </a:spcAft>
            </a:pPr>
            <a:r>
              <a:rPr lang="hr-HR" sz="1800" dirty="0" smtClean="0"/>
              <a:t>16. do 20. travnja 2018.</a:t>
            </a:r>
          </a:p>
          <a:p>
            <a:pPr algn="ctr" rtl="0">
              <a:spcAft>
                <a:spcPts val="600"/>
              </a:spcAft>
            </a:pPr>
            <a:endParaRPr lang="hr-HR" sz="1800" dirty="0" smtClean="0"/>
          </a:p>
          <a:p>
            <a:pPr algn="ctr" rtl="0">
              <a:spcAft>
                <a:spcPts val="600"/>
              </a:spcAft>
            </a:pPr>
            <a:r>
              <a:rPr lang="hr-HR" sz="1800" b="1" dirty="0" smtClean="0"/>
              <a:t>Sveučilište u Zadru</a:t>
            </a:r>
          </a:p>
          <a:p>
            <a:pPr algn="ctr" rtl="0">
              <a:spcAft>
                <a:spcPts val="600"/>
              </a:spcAft>
            </a:pPr>
            <a:r>
              <a:rPr lang="hr-HR" sz="1800" dirty="0" smtClean="0"/>
              <a:t>www.unizd.hr/pedagogija</a:t>
            </a:r>
          </a:p>
          <a:p>
            <a:pPr algn="ctr" rtl="0">
              <a:spcAft>
                <a:spcPts val="600"/>
              </a:spcAft>
            </a:pPr>
            <a:r>
              <a:rPr lang="hr-HR" sz="1800" dirty="0" smtClean="0"/>
              <a:t>pedagogija@unizd.hr</a:t>
            </a:r>
            <a:endParaRPr lang="hr-HR" sz="1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882144"/>
              </p:ext>
            </p:extLst>
          </p:nvPr>
        </p:nvGraphicFramePr>
        <p:xfrm>
          <a:off x="4942283" y="476672"/>
          <a:ext cx="2304257" cy="209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Fotografija Photo Editora" r:id="rId4" imgW="1905266" imgH="1886213" progId="MSPhotoEd.3">
                  <p:embed/>
                </p:oleObj>
              </mc:Choice>
              <mc:Fallback>
                <p:oleObj name="Fotografija Photo Editora" r:id="rId4" imgW="1905266" imgH="1886213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283" y="476672"/>
                        <a:ext cx="2304257" cy="209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contourW="12700">
              <a:bevelT w="0" h="0"/>
              <a:contourClr>
                <a:schemeClr val="tx1"/>
              </a:contourClr>
            </a:sp3d>
          </a:bodyPr>
          <a:lstStyle/>
          <a:p>
            <a:pPr algn="ctr"/>
            <a:r>
              <a:rPr lang="hr-HR" sz="44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Uloga pedagoga</a:t>
            </a:r>
            <a:endParaRPr lang="hr-HR" sz="4000" b="0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Suradnja </a:t>
            </a:r>
            <a:r>
              <a:rPr lang="hr-HR" dirty="0"/>
              <a:t>s psiholozima, defektolozima i socijalnim radnicima.</a:t>
            </a:r>
          </a:p>
          <a:p>
            <a:r>
              <a:rPr lang="hr-HR" dirty="0"/>
              <a:t>Koordinacija s državnim i regionalnim ustanovama i nadležnim prosvjetnim službama relevantnima za rad odgojno-obrazovnih ustanova.</a:t>
            </a:r>
          </a:p>
          <a:p>
            <a:r>
              <a:rPr lang="hr-HR" dirty="0"/>
              <a:t>Praćenje i rad s djecom s poteškoćama u učenju i ponašanju.</a:t>
            </a:r>
          </a:p>
          <a:p>
            <a:r>
              <a:rPr lang="hr-HR" dirty="0"/>
              <a:t>Kreiranje odgojno-obrazovnih programa koji poboljšavaju školsku i razrednu klimu.</a:t>
            </a:r>
          </a:p>
          <a:p>
            <a:r>
              <a:rPr lang="hr-HR" dirty="0"/>
              <a:t>Humanizacija odnosa u školi.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88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/>
            <a:r>
              <a:rPr lang="hr-HR" sz="44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Uloga pedagoga</a:t>
            </a:r>
            <a:endParaRPr lang="hr-HR" sz="40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Provođenje akcijskih i sličnih istraživanja.</a:t>
            </a:r>
          </a:p>
          <a:p>
            <a:r>
              <a:rPr lang="hr-HR" dirty="0"/>
              <a:t>Uvođenje, provođenje i vrednovanje pedagoških inovacija.</a:t>
            </a:r>
          </a:p>
          <a:p>
            <a:r>
              <a:rPr lang="hr-HR" dirty="0"/>
              <a:t>Profesionalna orijentacija učenika.</a:t>
            </a:r>
          </a:p>
          <a:p>
            <a:r>
              <a:rPr lang="hr-HR" dirty="0"/>
              <a:t>Vođenje školske i nastavne dokumentacije.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27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3892" y="177801"/>
            <a:ext cx="10369152" cy="10189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bevelT w="0" h="0"/>
              <a:contourClr>
                <a:schemeClr val="tx1"/>
              </a:contourClr>
            </a:sp3d>
          </a:bodyPr>
          <a:lstStyle/>
          <a:p>
            <a:pPr algn="ctr"/>
            <a:r>
              <a:rPr lang="hr-HR" b="0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algn="ctr" rotWithShape="0">
                    <a:schemeClr val="tx1"/>
                  </a:outerShdw>
                </a:effectLst>
              </a:rPr>
              <a:t>Ostale aktivnosti Odjela za pedagogiju</a:t>
            </a:r>
            <a:endParaRPr lang="hr-HR" b="0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algn="ctr" rotWithShape="0">
                  <a:schemeClr val="tx1"/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3436" y="1600200"/>
            <a:ext cx="10189608" cy="514116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Organizacija domaćih i međunarodnih znanstveno-stručnih konferencija:</a:t>
            </a:r>
          </a:p>
          <a:p>
            <a:pPr marL="880110" lvl="1" indent="-514350" algn="just">
              <a:buAutoNum type="arabicPeriod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Održivi razvoj i odgojno-obrazovni sustav Hrvatske</a:t>
            </a:r>
            <a:r>
              <a:rPr lang="hr-HR" dirty="0" smtClean="0"/>
              <a:t>,</a:t>
            </a:r>
          </a:p>
          <a:p>
            <a:pPr marL="880110" lvl="1" indent="-514350" algn="just">
              <a:buAutoNum type="arabicPeriod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Inovativnost, kreativnost i poduzetnost u odgojno-obrazovnom sustavu</a:t>
            </a:r>
            <a:r>
              <a:rPr lang="hr-H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Sudjelovanje u aktivnostima u okviru </a:t>
            </a:r>
            <a:r>
              <a:rPr lang="hr-HR" b="1" i="1" dirty="0" smtClean="0"/>
              <a:t>Festivala znanosti </a:t>
            </a:r>
            <a:r>
              <a:rPr lang="hr-HR" dirty="0" smtClean="0"/>
              <a:t>s ciljem popularizacije pedagogije kao znanstvene discipline.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Sudjelovanje u razmjeni studenata i nastavnog osoblja (npr. </a:t>
            </a:r>
            <a:r>
              <a:rPr lang="hr-HR" dirty="0" err="1" smtClean="0"/>
              <a:t>Erasmus</a:t>
            </a:r>
            <a:r>
              <a:rPr lang="hr-HR" dirty="0" smtClean="0"/>
              <a:t>+, CEEPUS) na inozemnim sveučilištima u svrhu radnih posjeta i razmjene iskustava.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Sudjelovanje u raznim znanstveno-istraživačkim projektima na domaćoj i međunarodnoj razini.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75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1028001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hr-HR" b="0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algn="ctr" rotWithShape="0">
                    <a:schemeClr val="tx1"/>
                  </a:outerShdw>
                </a:effectLst>
              </a:rPr>
              <a:t>Nastavnici Odjela za pedagogiju</a:t>
            </a:r>
            <a:endParaRPr lang="hr-HR" b="0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algn="ctr" rotWithShape="0">
                  <a:schemeClr val="tx1"/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9251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dirty="0"/>
              <a:t>p</a:t>
            </a:r>
            <a:r>
              <a:rPr lang="hr-HR" dirty="0" smtClean="0"/>
              <a:t>rof. dr. </a:t>
            </a:r>
            <a:r>
              <a:rPr lang="hr-HR" dirty="0" err="1" smtClean="0"/>
              <a:t>sc</a:t>
            </a:r>
            <a:r>
              <a:rPr lang="hr-HR" dirty="0" smtClean="0"/>
              <a:t>. Zora </a:t>
            </a:r>
            <a:r>
              <a:rPr lang="hr-HR" dirty="0" err="1" smtClean="0"/>
              <a:t>Zuckerman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prof</a:t>
            </a:r>
            <a:r>
              <a:rPr lang="hr-HR" dirty="0"/>
              <a:t>. dr. </a:t>
            </a:r>
            <a:r>
              <a:rPr lang="hr-HR" dirty="0" err="1"/>
              <a:t>sc</a:t>
            </a:r>
            <a:r>
              <a:rPr lang="hr-HR" dirty="0"/>
              <a:t>. </a:t>
            </a:r>
            <a:r>
              <a:rPr lang="hr-HR" dirty="0" smtClean="0"/>
              <a:t>Igor </a:t>
            </a:r>
            <a:r>
              <a:rPr lang="hr-HR" dirty="0" err="1" smtClean="0"/>
              <a:t>Radeka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prof</a:t>
            </a:r>
            <a:r>
              <a:rPr lang="hr-HR" dirty="0"/>
              <a:t>. dr. </a:t>
            </a:r>
            <a:r>
              <a:rPr lang="hr-HR" dirty="0" err="1"/>
              <a:t>sc</a:t>
            </a:r>
            <a:r>
              <a:rPr lang="hr-HR" dirty="0"/>
              <a:t>. </a:t>
            </a:r>
            <a:r>
              <a:rPr lang="hr-HR" dirty="0" smtClean="0"/>
              <a:t>Dijana </a:t>
            </a:r>
            <a:r>
              <a:rPr lang="hr-HR" dirty="0" err="1" smtClean="0"/>
              <a:t>Vican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i</a:t>
            </a:r>
            <a:r>
              <a:rPr lang="hr-HR" dirty="0" smtClean="0"/>
              <a:t>zv. prof</a:t>
            </a:r>
            <a:r>
              <a:rPr lang="hr-HR" dirty="0"/>
              <a:t>. dr. </a:t>
            </a:r>
            <a:r>
              <a:rPr lang="hr-HR" dirty="0" err="1"/>
              <a:t>sc</a:t>
            </a:r>
            <a:r>
              <a:rPr lang="hr-HR" dirty="0"/>
              <a:t>. </a:t>
            </a:r>
            <a:r>
              <a:rPr lang="hr-HR" dirty="0" smtClean="0"/>
              <a:t>Jasmina Vrkić </a:t>
            </a:r>
            <a:r>
              <a:rPr lang="hr-HR" dirty="0" err="1" smtClean="0"/>
              <a:t>Dimić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izv</a:t>
            </a:r>
            <a:r>
              <a:rPr lang="hr-HR" dirty="0"/>
              <a:t>. prof. dr. </a:t>
            </a:r>
            <a:r>
              <a:rPr lang="hr-HR" dirty="0" err="1"/>
              <a:t>sc</a:t>
            </a:r>
            <a:r>
              <a:rPr lang="hr-HR" dirty="0" smtClean="0"/>
              <a:t>. Rozana </a:t>
            </a:r>
            <a:r>
              <a:rPr lang="hr-HR" dirty="0" err="1" smtClean="0"/>
              <a:t>Petani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d</a:t>
            </a:r>
            <a:r>
              <a:rPr lang="hr-HR" dirty="0" smtClean="0"/>
              <a:t>oc. dr. </a:t>
            </a:r>
            <a:r>
              <a:rPr lang="hr-HR" dirty="0" err="1" smtClean="0"/>
              <a:t>sc</a:t>
            </a:r>
            <a:r>
              <a:rPr lang="hr-HR" dirty="0" smtClean="0"/>
              <a:t>. Matilda </a:t>
            </a:r>
            <a:r>
              <a:rPr lang="hr-HR" dirty="0" err="1" smtClean="0"/>
              <a:t>Karamatić</a:t>
            </a:r>
            <a:r>
              <a:rPr lang="hr-HR" dirty="0" smtClean="0"/>
              <a:t> Brčić</a:t>
            </a:r>
          </a:p>
          <a:p>
            <a:pPr marL="0" indent="0" algn="ctr">
              <a:buNone/>
            </a:pPr>
            <a:r>
              <a:rPr lang="hr-HR" dirty="0"/>
              <a:t>d</a:t>
            </a:r>
            <a:r>
              <a:rPr lang="hr-HR" dirty="0" smtClean="0"/>
              <a:t>oc. dr. </a:t>
            </a:r>
            <a:r>
              <a:rPr lang="hr-HR" dirty="0" err="1" smtClean="0"/>
              <a:t>sc</a:t>
            </a:r>
            <a:r>
              <a:rPr lang="hr-HR" dirty="0" smtClean="0"/>
              <a:t>. Marija Buterin </a:t>
            </a:r>
            <a:r>
              <a:rPr lang="hr-HR" dirty="0" err="1" smtClean="0"/>
              <a:t>Mičić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d</a:t>
            </a:r>
            <a:r>
              <a:rPr lang="hr-HR" dirty="0" smtClean="0"/>
              <a:t>oc. dr. </a:t>
            </a:r>
            <a:r>
              <a:rPr lang="hr-HR" dirty="0" err="1" smtClean="0"/>
              <a:t>sc</a:t>
            </a:r>
            <a:r>
              <a:rPr lang="hr-HR" dirty="0" smtClean="0"/>
              <a:t>. Daliborka </a:t>
            </a:r>
            <a:r>
              <a:rPr lang="hr-HR" dirty="0" err="1" smtClean="0"/>
              <a:t>Luketić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d</a:t>
            </a:r>
            <a:r>
              <a:rPr lang="hr-HR" dirty="0" smtClean="0"/>
              <a:t>oc. dr. </a:t>
            </a:r>
            <a:r>
              <a:rPr lang="hr-HR" dirty="0" err="1" smtClean="0"/>
              <a:t>sc</a:t>
            </a:r>
            <a:r>
              <a:rPr lang="hr-HR" dirty="0" smtClean="0"/>
              <a:t>. Ana Marija Rogić</a:t>
            </a:r>
          </a:p>
          <a:p>
            <a:pPr marL="0" indent="0" algn="ctr">
              <a:buNone/>
            </a:pPr>
            <a:r>
              <a:rPr lang="hr-HR" dirty="0" smtClean="0"/>
              <a:t>Jelena Vlahović, prof.</a:t>
            </a:r>
          </a:p>
          <a:p>
            <a:pPr marL="0" indent="0" algn="ctr">
              <a:buNone/>
            </a:pPr>
            <a:r>
              <a:rPr lang="hr-HR" dirty="0" smtClean="0"/>
              <a:t>Bernarda Palić, </a:t>
            </a:r>
            <a:r>
              <a:rPr lang="hr-HR" dirty="0" err="1" smtClean="0"/>
              <a:t>mag</a:t>
            </a:r>
            <a:r>
              <a:rPr lang="hr-HR" dirty="0" smtClean="0"/>
              <a:t>. </a:t>
            </a:r>
            <a:r>
              <a:rPr lang="hr-HR" dirty="0" err="1" smtClean="0"/>
              <a:t>paed</a:t>
            </a:r>
            <a:r>
              <a:rPr lang="hr-HR" dirty="0" smtClean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55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hr-HR" b="1" dirty="0" smtClean="0"/>
              <a:t>Sveučilište </a:t>
            </a:r>
            <a:r>
              <a:rPr lang="hr-HR" b="1" dirty="0"/>
              <a:t>u Zadru</a:t>
            </a:r>
          </a:p>
          <a:p>
            <a:pPr marL="0" lvl="0" indent="0" algn="ctr">
              <a:buNone/>
            </a:pPr>
            <a:r>
              <a:rPr lang="hr-HR" b="1" dirty="0"/>
              <a:t>Odjel za </a:t>
            </a:r>
            <a:r>
              <a:rPr lang="hr-HR" b="1" dirty="0" smtClean="0"/>
              <a:t>pedagogiju</a:t>
            </a:r>
          </a:p>
          <a:p>
            <a:pPr marL="0" lvl="0" indent="0" algn="ctr">
              <a:buNone/>
            </a:pPr>
            <a:r>
              <a:rPr lang="hr-HR" b="1" dirty="0"/>
              <a:t>Obala kralja Petra Krešimira IV., br</a:t>
            </a:r>
            <a:r>
              <a:rPr lang="hr-HR" b="1" dirty="0" smtClean="0"/>
              <a:t>. 2</a:t>
            </a:r>
            <a:endParaRPr lang="hr-HR" b="1" dirty="0"/>
          </a:p>
          <a:p>
            <a:pPr marL="0" lvl="0" indent="0" algn="ctr">
              <a:buNone/>
            </a:pPr>
            <a:r>
              <a:rPr lang="hr-HR" b="1" dirty="0"/>
              <a:t>23000 </a:t>
            </a:r>
            <a:r>
              <a:rPr lang="hr-HR" b="1" dirty="0" smtClean="0"/>
              <a:t>Zadar</a:t>
            </a:r>
          </a:p>
          <a:p>
            <a:pPr marL="0" lvl="0" indent="0" algn="ctr">
              <a:buNone/>
            </a:pPr>
            <a:endParaRPr lang="hr-HR" b="1" dirty="0"/>
          </a:p>
          <a:p>
            <a:pPr marL="0" lvl="0" indent="0" algn="ctr">
              <a:buNone/>
            </a:pPr>
            <a:r>
              <a:rPr lang="hr-HR" b="1" dirty="0"/>
              <a:t>Tajništvo</a:t>
            </a:r>
            <a:r>
              <a:rPr lang="hr-HR" b="1" dirty="0" smtClean="0"/>
              <a:t>:</a:t>
            </a:r>
          </a:p>
          <a:p>
            <a:pPr marL="0" lvl="0" indent="0" algn="ctr">
              <a:buNone/>
            </a:pPr>
            <a:r>
              <a:rPr lang="hr-HR" b="1" dirty="0"/>
              <a:t/>
            </a:r>
            <a:br>
              <a:rPr lang="hr-HR" b="1" dirty="0"/>
            </a:br>
            <a:r>
              <a:rPr lang="hr-HR" altLang="sr-Latn-RS" b="1" dirty="0"/>
              <a:t>Tel</a:t>
            </a:r>
            <a:r>
              <a:rPr lang="hr-HR" altLang="sr-Latn-RS" b="1" dirty="0" smtClean="0"/>
              <a:t>. + 385 (</a:t>
            </a:r>
            <a:r>
              <a:rPr lang="hr-HR" altLang="sr-Latn-RS" b="1" dirty="0"/>
              <a:t>0)23 200 743</a:t>
            </a:r>
          </a:p>
          <a:p>
            <a:pPr marL="0" lvl="0" indent="0" algn="ctr">
              <a:buNone/>
            </a:pPr>
            <a:r>
              <a:rPr lang="hr-HR" b="1" dirty="0" smtClean="0"/>
              <a:t>www.unizd.hr</a:t>
            </a:r>
            <a:endParaRPr lang="hr-HR" b="1" dirty="0"/>
          </a:p>
          <a:p>
            <a:pPr marL="0" lvl="0" indent="0" algn="ctr">
              <a:buNone/>
            </a:pPr>
            <a:r>
              <a:rPr lang="hr-HR" b="1" dirty="0"/>
              <a:t>pedagogija@unizd.hr </a:t>
            </a:r>
          </a:p>
          <a:p>
            <a:pPr lvl="0" algn="ctr"/>
            <a:endParaRPr lang="hr-HR" b="1" dirty="0">
              <a:solidFill>
                <a:schemeClr val="bg1"/>
              </a:solidFill>
            </a:endParaRPr>
          </a:p>
          <a:p>
            <a:pPr lvl="0" algn="ctr"/>
            <a:endParaRPr lang="hr-HR" b="1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982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contourW="12700">
              <a:bevelT w="0" h="0"/>
              <a:contourClr>
                <a:schemeClr val="tx1"/>
              </a:contourClr>
            </a:sp3d>
          </a:bodyPr>
          <a:lstStyle/>
          <a:p>
            <a:pPr algn="ctr"/>
            <a:r>
              <a:rPr lang="hr-HR" sz="40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Sveučilište u Zadru</a:t>
            </a:r>
            <a:br>
              <a:rPr lang="hr-HR" sz="40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hr-HR" sz="40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Odjel za pedagogiju</a:t>
            </a: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2101" y="1700808"/>
            <a:ext cx="802547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46" y="2204864"/>
            <a:ext cx="6166060" cy="4630276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936" y="0"/>
            <a:ext cx="54574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1965" y="146435"/>
            <a:ext cx="9073008" cy="669546"/>
          </a:xfrm>
          <a:noFill/>
          <a:effectLst>
            <a:softEdge rad="12700"/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/>
            <a:r>
              <a:rPr lang="hr-HR" sz="40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Studij pedagogije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3436" y="850191"/>
            <a:ext cx="9782801" cy="5345968"/>
          </a:xfrm>
        </p:spPr>
        <p:txBody>
          <a:bodyPr/>
          <a:lstStyle/>
          <a:p>
            <a:pPr marL="0" indent="0">
              <a:buNone/>
            </a:pPr>
            <a:r>
              <a:rPr lang="hr-HR" sz="1500" dirty="0" smtClean="0"/>
              <a:t>Programski </a:t>
            </a:r>
            <a:r>
              <a:rPr lang="hr-HR" sz="1500" dirty="0"/>
              <a:t>sadržaji studija pedagogije omogućuju studentu </a:t>
            </a:r>
            <a:r>
              <a:rPr lang="hr-HR" sz="1500" b="1" dirty="0" err="1"/>
              <a:t>dvopredmetnost</a:t>
            </a:r>
            <a:r>
              <a:rPr lang="hr-HR" sz="1500" dirty="0"/>
              <a:t>, te pokretljivost na druge studijske programe. </a:t>
            </a:r>
          </a:p>
          <a:p>
            <a:endParaRPr lang="hr-HR" sz="36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2638028" y="1196752"/>
            <a:ext cx="7128792" cy="5544616"/>
            <a:chOff x="3428108" y="1564037"/>
            <a:chExt cx="5994438" cy="5369117"/>
          </a:xfrm>
        </p:grpSpPr>
        <p:sp>
          <p:nvSpPr>
            <p:cNvPr id="12" name="Prostoručno 11"/>
            <p:cNvSpPr/>
            <p:nvPr/>
          </p:nvSpPr>
          <p:spPr>
            <a:xfrm>
              <a:off x="5591714" y="3807920"/>
              <a:ext cx="1666797" cy="965984"/>
            </a:xfrm>
            <a:custGeom>
              <a:avLst/>
              <a:gdLst>
                <a:gd name="connsiteX0" fmla="*/ 0 w 1666797"/>
                <a:gd name="connsiteY0" fmla="*/ 482992 h 965984"/>
                <a:gd name="connsiteX1" fmla="*/ 833399 w 1666797"/>
                <a:gd name="connsiteY1" fmla="*/ 0 h 965984"/>
                <a:gd name="connsiteX2" fmla="*/ 1666798 w 1666797"/>
                <a:gd name="connsiteY2" fmla="*/ 482992 h 965984"/>
                <a:gd name="connsiteX3" fmla="*/ 833399 w 1666797"/>
                <a:gd name="connsiteY3" fmla="*/ 965984 h 965984"/>
                <a:gd name="connsiteX4" fmla="*/ 0 w 1666797"/>
                <a:gd name="connsiteY4" fmla="*/ 482992 h 96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797" h="965984">
                  <a:moveTo>
                    <a:pt x="0" y="482992"/>
                  </a:moveTo>
                  <a:cubicBezTo>
                    <a:pt x="0" y="216243"/>
                    <a:pt x="373125" y="0"/>
                    <a:pt x="833399" y="0"/>
                  </a:cubicBezTo>
                  <a:cubicBezTo>
                    <a:pt x="1293673" y="0"/>
                    <a:pt x="1666798" y="216243"/>
                    <a:pt x="1666798" y="482992"/>
                  </a:cubicBezTo>
                  <a:cubicBezTo>
                    <a:pt x="1666798" y="749741"/>
                    <a:pt x="1293673" y="965984"/>
                    <a:pt x="833399" y="965984"/>
                  </a:cubicBezTo>
                  <a:cubicBezTo>
                    <a:pt x="373125" y="965984"/>
                    <a:pt x="0" y="749741"/>
                    <a:pt x="0" y="4829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337" tIns="156705" rIns="259337" bIns="15670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PEDAGOGIJA</a:t>
              </a:r>
              <a:endParaRPr lang="hr-H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Prostoručno 12"/>
            <p:cNvSpPr/>
            <p:nvPr/>
          </p:nvSpPr>
          <p:spPr>
            <a:xfrm rot="16200000">
              <a:off x="6068937" y="2908559"/>
              <a:ext cx="712350" cy="494986"/>
            </a:xfrm>
            <a:custGeom>
              <a:avLst/>
              <a:gdLst>
                <a:gd name="connsiteX0" fmla="*/ 0 w 712350"/>
                <a:gd name="connsiteY0" fmla="*/ 98997 h 494986"/>
                <a:gd name="connsiteX1" fmla="*/ 464857 w 712350"/>
                <a:gd name="connsiteY1" fmla="*/ 98997 h 494986"/>
                <a:gd name="connsiteX2" fmla="*/ 464857 w 712350"/>
                <a:gd name="connsiteY2" fmla="*/ 0 h 494986"/>
                <a:gd name="connsiteX3" fmla="*/ 712350 w 712350"/>
                <a:gd name="connsiteY3" fmla="*/ 247493 h 494986"/>
                <a:gd name="connsiteX4" fmla="*/ 464857 w 712350"/>
                <a:gd name="connsiteY4" fmla="*/ 494986 h 494986"/>
                <a:gd name="connsiteX5" fmla="*/ 464857 w 712350"/>
                <a:gd name="connsiteY5" fmla="*/ 395989 h 494986"/>
                <a:gd name="connsiteX6" fmla="*/ 0 w 712350"/>
                <a:gd name="connsiteY6" fmla="*/ 395989 h 494986"/>
                <a:gd name="connsiteX7" fmla="*/ 0 w 712350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350" h="494986">
                  <a:moveTo>
                    <a:pt x="0" y="98997"/>
                  </a:moveTo>
                  <a:lnTo>
                    <a:pt x="464857" y="98997"/>
                  </a:lnTo>
                  <a:lnTo>
                    <a:pt x="464857" y="0"/>
                  </a:lnTo>
                  <a:lnTo>
                    <a:pt x="712350" y="247493"/>
                  </a:lnTo>
                  <a:lnTo>
                    <a:pt x="464857" y="494986"/>
                  </a:lnTo>
                  <a:lnTo>
                    <a:pt x="464857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997" rIns="148495" bIns="9899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15" name="Prostoručno 14"/>
            <p:cNvSpPr/>
            <p:nvPr/>
          </p:nvSpPr>
          <p:spPr>
            <a:xfrm rot="17640000">
              <a:off x="6546285" y="3006312"/>
              <a:ext cx="681156" cy="494986"/>
            </a:xfrm>
            <a:custGeom>
              <a:avLst/>
              <a:gdLst>
                <a:gd name="connsiteX0" fmla="*/ 0 w 681156"/>
                <a:gd name="connsiteY0" fmla="*/ 98997 h 494986"/>
                <a:gd name="connsiteX1" fmla="*/ 433663 w 681156"/>
                <a:gd name="connsiteY1" fmla="*/ 98997 h 494986"/>
                <a:gd name="connsiteX2" fmla="*/ 433663 w 681156"/>
                <a:gd name="connsiteY2" fmla="*/ 0 h 494986"/>
                <a:gd name="connsiteX3" fmla="*/ 681156 w 681156"/>
                <a:gd name="connsiteY3" fmla="*/ 247493 h 494986"/>
                <a:gd name="connsiteX4" fmla="*/ 433663 w 681156"/>
                <a:gd name="connsiteY4" fmla="*/ 494986 h 494986"/>
                <a:gd name="connsiteX5" fmla="*/ 433663 w 681156"/>
                <a:gd name="connsiteY5" fmla="*/ 395989 h 494986"/>
                <a:gd name="connsiteX6" fmla="*/ 0 w 681156"/>
                <a:gd name="connsiteY6" fmla="*/ 395989 h 494986"/>
                <a:gd name="connsiteX7" fmla="*/ 0 w 681156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156" h="494986">
                  <a:moveTo>
                    <a:pt x="0" y="98997"/>
                  </a:moveTo>
                  <a:lnTo>
                    <a:pt x="433663" y="98997"/>
                  </a:lnTo>
                  <a:lnTo>
                    <a:pt x="433663" y="0"/>
                  </a:lnTo>
                  <a:lnTo>
                    <a:pt x="681156" y="247493"/>
                  </a:lnTo>
                  <a:lnTo>
                    <a:pt x="433663" y="494986"/>
                  </a:lnTo>
                  <a:lnTo>
                    <a:pt x="433663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997" rIns="148495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16" name="Prostoručno 15"/>
            <p:cNvSpPr/>
            <p:nvPr/>
          </p:nvSpPr>
          <p:spPr>
            <a:xfrm>
              <a:off x="6663847" y="1753643"/>
              <a:ext cx="1374780" cy="914319"/>
            </a:xfrm>
            <a:custGeom>
              <a:avLst/>
              <a:gdLst>
                <a:gd name="connsiteX0" fmla="*/ 0 w 1374780"/>
                <a:gd name="connsiteY0" fmla="*/ 457160 h 914319"/>
                <a:gd name="connsiteX1" fmla="*/ 687390 w 1374780"/>
                <a:gd name="connsiteY1" fmla="*/ 0 h 914319"/>
                <a:gd name="connsiteX2" fmla="*/ 1374780 w 1374780"/>
                <a:gd name="connsiteY2" fmla="*/ 457160 h 914319"/>
                <a:gd name="connsiteX3" fmla="*/ 687390 w 1374780"/>
                <a:gd name="connsiteY3" fmla="*/ 914320 h 914319"/>
                <a:gd name="connsiteX4" fmla="*/ 0 w 1374780"/>
                <a:gd name="connsiteY4" fmla="*/ 457160 h 9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4780" h="914319">
                  <a:moveTo>
                    <a:pt x="0" y="457160"/>
                  </a:moveTo>
                  <a:cubicBezTo>
                    <a:pt x="0" y="204678"/>
                    <a:pt x="307755" y="0"/>
                    <a:pt x="687390" y="0"/>
                  </a:cubicBezTo>
                  <a:cubicBezTo>
                    <a:pt x="1067025" y="0"/>
                    <a:pt x="1374780" y="204678"/>
                    <a:pt x="1374780" y="457160"/>
                  </a:cubicBezTo>
                  <a:cubicBezTo>
                    <a:pt x="1374780" y="709642"/>
                    <a:pt x="1067025" y="914320"/>
                    <a:pt x="687390" y="914320"/>
                  </a:cubicBezTo>
                  <a:cubicBezTo>
                    <a:pt x="307755" y="914320"/>
                    <a:pt x="0" y="709642"/>
                    <a:pt x="0" y="45716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6572" tIns="149139" rIns="216572" bIns="14913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Povijest umjetnosti</a:t>
              </a:r>
              <a:endParaRPr lang="hr-HR" sz="1200" b="1" kern="1200" dirty="0"/>
            </a:p>
          </p:txBody>
        </p:sp>
        <p:sp>
          <p:nvSpPr>
            <p:cNvPr id="17" name="Prostoručno 16"/>
            <p:cNvSpPr/>
            <p:nvPr/>
          </p:nvSpPr>
          <p:spPr>
            <a:xfrm rot="19080000">
              <a:off x="6989005" y="3253555"/>
              <a:ext cx="626682" cy="494986"/>
            </a:xfrm>
            <a:custGeom>
              <a:avLst/>
              <a:gdLst>
                <a:gd name="connsiteX0" fmla="*/ 0 w 626682"/>
                <a:gd name="connsiteY0" fmla="*/ 98997 h 494986"/>
                <a:gd name="connsiteX1" fmla="*/ 379189 w 626682"/>
                <a:gd name="connsiteY1" fmla="*/ 98997 h 494986"/>
                <a:gd name="connsiteX2" fmla="*/ 379189 w 626682"/>
                <a:gd name="connsiteY2" fmla="*/ 0 h 494986"/>
                <a:gd name="connsiteX3" fmla="*/ 626682 w 626682"/>
                <a:gd name="connsiteY3" fmla="*/ 247493 h 494986"/>
                <a:gd name="connsiteX4" fmla="*/ 379189 w 626682"/>
                <a:gd name="connsiteY4" fmla="*/ 494986 h 494986"/>
                <a:gd name="connsiteX5" fmla="*/ 379189 w 626682"/>
                <a:gd name="connsiteY5" fmla="*/ 395989 h 494986"/>
                <a:gd name="connsiteX6" fmla="*/ 0 w 626682"/>
                <a:gd name="connsiteY6" fmla="*/ 395989 h 494986"/>
                <a:gd name="connsiteX7" fmla="*/ 0 w 626682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682" h="494986">
                  <a:moveTo>
                    <a:pt x="0" y="98997"/>
                  </a:moveTo>
                  <a:lnTo>
                    <a:pt x="379189" y="98997"/>
                  </a:lnTo>
                  <a:lnTo>
                    <a:pt x="379189" y="0"/>
                  </a:lnTo>
                  <a:lnTo>
                    <a:pt x="626682" y="247493"/>
                  </a:lnTo>
                  <a:lnTo>
                    <a:pt x="379189" y="494986"/>
                  </a:lnTo>
                  <a:lnTo>
                    <a:pt x="379189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97" rIns="148496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18" name="Prostoručno 17"/>
            <p:cNvSpPr/>
            <p:nvPr/>
          </p:nvSpPr>
          <p:spPr>
            <a:xfrm>
              <a:off x="7534573" y="2350708"/>
              <a:ext cx="1165306" cy="833236"/>
            </a:xfrm>
            <a:custGeom>
              <a:avLst/>
              <a:gdLst>
                <a:gd name="connsiteX0" fmla="*/ 0 w 1165306"/>
                <a:gd name="connsiteY0" fmla="*/ 416618 h 833236"/>
                <a:gd name="connsiteX1" fmla="*/ 582653 w 1165306"/>
                <a:gd name="connsiteY1" fmla="*/ 0 h 833236"/>
                <a:gd name="connsiteX2" fmla="*/ 1165306 w 1165306"/>
                <a:gd name="connsiteY2" fmla="*/ 416618 h 833236"/>
                <a:gd name="connsiteX3" fmla="*/ 582653 w 1165306"/>
                <a:gd name="connsiteY3" fmla="*/ 833236 h 833236"/>
                <a:gd name="connsiteX4" fmla="*/ 0 w 1165306"/>
                <a:gd name="connsiteY4" fmla="*/ 416618 h 83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306" h="833236">
                  <a:moveTo>
                    <a:pt x="0" y="416618"/>
                  </a:moveTo>
                  <a:cubicBezTo>
                    <a:pt x="0" y="186526"/>
                    <a:pt x="260863" y="0"/>
                    <a:pt x="582653" y="0"/>
                  </a:cubicBezTo>
                  <a:cubicBezTo>
                    <a:pt x="904443" y="0"/>
                    <a:pt x="1165306" y="186526"/>
                    <a:pt x="1165306" y="416618"/>
                  </a:cubicBezTo>
                  <a:cubicBezTo>
                    <a:pt x="1165306" y="646710"/>
                    <a:pt x="904443" y="833236"/>
                    <a:pt x="582653" y="833236"/>
                  </a:cubicBezTo>
                  <a:cubicBezTo>
                    <a:pt x="260863" y="833236"/>
                    <a:pt x="0" y="646710"/>
                    <a:pt x="0" y="4166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895" tIns="137265" rIns="185895" bIns="13726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Filozofija</a:t>
              </a:r>
              <a:endParaRPr lang="hr-HR" sz="1200" b="1" kern="1200" dirty="0"/>
            </a:p>
          </p:txBody>
        </p:sp>
        <p:sp>
          <p:nvSpPr>
            <p:cNvPr id="19" name="Prostoručno 18"/>
            <p:cNvSpPr/>
            <p:nvPr/>
          </p:nvSpPr>
          <p:spPr>
            <a:xfrm rot="20520000">
              <a:off x="7275076" y="3713279"/>
              <a:ext cx="332207" cy="494986"/>
            </a:xfrm>
            <a:custGeom>
              <a:avLst/>
              <a:gdLst>
                <a:gd name="connsiteX0" fmla="*/ 0 w 332207"/>
                <a:gd name="connsiteY0" fmla="*/ 98997 h 494986"/>
                <a:gd name="connsiteX1" fmla="*/ 166104 w 332207"/>
                <a:gd name="connsiteY1" fmla="*/ 98997 h 494986"/>
                <a:gd name="connsiteX2" fmla="*/ 166104 w 332207"/>
                <a:gd name="connsiteY2" fmla="*/ 0 h 494986"/>
                <a:gd name="connsiteX3" fmla="*/ 332207 w 332207"/>
                <a:gd name="connsiteY3" fmla="*/ 247493 h 494986"/>
                <a:gd name="connsiteX4" fmla="*/ 166104 w 332207"/>
                <a:gd name="connsiteY4" fmla="*/ 494986 h 494986"/>
                <a:gd name="connsiteX5" fmla="*/ 166104 w 332207"/>
                <a:gd name="connsiteY5" fmla="*/ 395989 h 494986"/>
                <a:gd name="connsiteX6" fmla="*/ 0 w 332207"/>
                <a:gd name="connsiteY6" fmla="*/ 395989 h 494986"/>
                <a:gd name="connsiteX7" fmla="*/ 0 w 332207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207" h="494986">
                  <a:moveTo>
                    <a:pt x="0" y="98997"/>
                  </a:moveTo>
                  <a:lnTo>
                    <a:pt x="166104" y="98997"/>
                  </a:lnTo>
                  <a:lnTo>
                    <a:pt x="166104" y="0"/>
                  </a:lnTo>
                  <a:lnTo>
                    <a:pt x="332207" y="247493"/>
                  </a:lnTo>
                  <a:lnTo>
                    <a:pt x="166104" y="494986"/>
                  </a:lnTo>
                  <a:lnTo>
                    <a:pt x="166104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97" rIns="99662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20" name="Prostoručno 19"/>
            <p:cNvSpPr/>
            <p:nvPr/>
          </p:nvSpPr>
          <p:spPr>
            <a:xfrm>
              <a:off x="7749239" y="3064685"/>
              <a:ext cx="1441368" cy="1146788"/>
            </a:xfrm>
            <a:custGeom>
              <a:avLst/>
              <a:gdLst>
                <a:gd name="connsiteX0" fmla="*/ 0 w 1834826"/>
                <a:gd name="connsiteY0" fmla="*/ 691379 h 1382758"/>
                <a:gd name="connsiteX1" fmla="*/ 917413 w 1834826"/>
                <a:gd name="connsiteY1" fmla="*/ 0 h 1382758"/>
                <a:gd name="connsiteX2" fmla="*/ 1834826 w 1834826"/>
                <a:gd name="connsiteY2" fmla="*/ 691379 h 1382758"/>
                <a:gd name="connsiteX3" fmla="*/ 917413 w 1834826"/>
                <a:gd name="connsiteY3" fmla="*/ 1382758 h 1382758"/>
                <a:gd name="connsiteX4" fmla="*/ 0 w 1834826"/>
                <a:gd name="connsiteY4" fmla="*/ 691379 h 138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826" h="1382758">
                  <a:moveTo>
                    <a:pt x="0" y="691379"/>
                  </a:moveTo>
                  <a:cubicBezTo>
                    <a:pt x="0" y="309541"/>
                    <a:pt x="410740" y="0"/>
                    <a:pt x="917413" y="0"/>
                  </a:cubicBezTo>
                  <a:cubicBezTo>
                    <a:pt x="1424086" y="0"/>
                    <a:pt x="1834826" y="309541"/>
                    <a:pt x="1834826" y="691379"/>
                  </a:cubicBezTo>
                  <a:cubicBezTo>
                    <a:pt x="1834826" y="1073217"/>
                    <a:pt x="1424086" y="1382758"/>
                    <a:pt x="917413" y="1382758"/>
                  </a:cubicBezTo>
                  <a:cubicBezTo>
                    <a:pt x="410740" y="1382758"/>
                    <a:pt x="0" y="1073217"/>
                    <a:pt x="0" y="69137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944" tIns="217740" rIns="283944" bIns="2177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Etnologija i antropologija</a:t>
              </a:r>
              <a:endParaRPr lang="hr-HR" sz="1200" b="1" kern="1200" dirty="0"/>
            </a:p>
          </p:txBody>
        </p:sp>
        <p:sp>
          <p:nvSpPr>
            <p:cNvPr id="21" name="Prostoručno 20"/>
            <p:cNvSpPr/>
            <p:nvPr/>
          </p:nvSpPr>
          <p:spPr>
            <a:xfrm rot="360000">
              <a:off x="7402164" y="4166235"/>
              <a:ext cx="382922" cy="494986"/>
            </a:xfrm>
            <a:custGeom>
              <a:avLst/>
              <a:gdLst>
                <a:gd name="connsiteX0" fmla="*/ 0 w 382922"/>
                <a:gd name="connsiteY0" fmla="*/ 98997 h 494986"/>
                <a:gd name="connsiteX1" fmla="*/ 191461 w 382922"/>
                <a:gd name="connsiteY1" fmla="*/ 98997 h 494986"/>
                <a:gd name="connsiteX2" fmla="*/ 191461 w 382922"/>
                <a:gd name="connsiteY2" fmla="*/ 0 h 494986"/>
                <a:gd name="connsiteX3" fmla="*/ 382922 w 382922"/>
                <a:gd name="connsiteY3" fmla="*/ 247493 h 494986"/>
                <a:gd name="connsiteX4" fmla="*/ 191461 w 382922"/>
                <a:gd name="connsiteY4" fmla="*/ 494986 h 494986"/>
                <a:gd name="connsiteX5" fmla="*/ 191461 w 382922"/>
                <a:gd name="connsiteY5" fmla="*/ 395989 h 494986"/>
                <a:gd name="connsiteX6" fmla="*/ 0 w 382922"/>
                <a:gd name="connsiteY6" fmla="*/ 395989 h 494986"/>
                <a:gd name="connsiteX7" fmla="*/ 0 w 382922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922" h="494986">
                  <a:moveTo>
                    <a:pt x="0" y="98997"/>
                  </a:moveTo>
                  <a:lnTo>
                    <a:pt x="191461" y="98997"/>
                  </a:lnTo>
                  <a:lnTo>
                    <a:pt x="191461" y="0"/>
                  </a:lnTo>
                  <a:lnTo>
                    <a:pt x="382922" y="247493"/>
                  </a:lnTo>
                  <a:lnTo>
                    <a:pt x="191461" y="494986"/>
                  </a:lnTo>
                  <a:lnTo>
                    <a:pt x="191461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8996" rIns="114876" bIns="9899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22" name="Prostoručno 21"/>
            <p:cNvSpPr/>
            <p:nvPr/>
          </p:nvSpPr>
          <p:spPr>
            <a:xfrm>
              <a:off x="7956660" y="3976032"/>
              <a:ext cx="1465886" cy="1105777"/>
            </a:xfrm>
            <a:custGeom>
              <a:avLst/>
              <a:gdLst>
                <a:gd name="connsiteX0" fmla="*/ 0 w 1465886"/>
                <a:gd name="connsiteY0" fmla="*/ 552889 h 1105777"/>
                <a:gd name="connsiteX1" fmla="*/ 732943 w 1465886"/>
                <a:gd name="connsiteY1" fmla="*/ 0 h 1105777"/>
                <a:gd name="connsiteX2" fmla="*/ 1465886 w 1465886"/>
                <a:gd name="connsiteY2" fmla="*/ 552889 h 1105777"/>
                <a:gd name="connsiteX3" fmla="*/ 732943 w 1465886"/>
                <a:gd name="connsiteY3" fmla="*/ 1105778 h 1105777"/>
                <a:gd name="connsiteX4" fmla="*/ 0 w 1465886"/>
                <a:gd name="connsiteY4" fmla="*/ 552889 h 11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6" h="1105777">
                  <a:moveTo>
                    <a:pt x="0" y="552889"/>
                  </a:moveTo>
                  <a:cubicBezTo>
                    <a:pt x="0" y="247537"/>
                    <a:pt x="328150" y="0"/>
                    <a:pt x="732943" y="0"/>
                  </a:cubicBezTo>
                  <a:cubicBezTo>
                    <a:pt x="1137736" y="0"/>
                    <a:pt x="1465886" y="247537"/>
                    <a:pt x="1465886" y="552889"/>
                  </a:cubicBezTo>
                  <a:cubicBezTo>
                    <a:pt x="1465886" y="858241"/>
                    <a:pt x="1137736" y="1105778"/>
                    <a:pt x="732943" y="1105778"/>
                  </a:cubicBezTo>
                  <a:cubicBezTo>
                    <a:pt x="328150" y="1105778"/>
                    <a:pt x="0" y="858241"/>
                    <a:pt x="0" y="55288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914" tIns="177177" rIns="229914" bIns="1771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Geografija</a:t>
              </a:r>
              <a:endParaRPr lang="hr-HR" sz="1200" b="1" kern="1200" dirty="0"/>
            </a:p>
          </p:txBody>
        </p:sp>
        <p:sp>
          <p:nvSpPr>
            <p:cNvPr id="23" name="Prostoručno 22"/>
            <p:cNvSpPr/>
            <p:nvPr/>
          </p:nvSpPr>
          <p:spPr>
            <a:xfrm rot="1800000">
              <a:off x="7176493" y="4636088"/>
              <a:ext cx="550304" cy="494986"/>
            </a:xfrm>
            <a:custGeom>
              <a:avLst/>
              <a:gdLst>
                <a:gd name="connsiteX0" fmla="*/ 0 w 550304"/>
                <a:gd name="connsiteY0" fmla="*/ 98997 h 494986"/>
                <a:gd name="connsiteX1" fmla="*/ 302811 w 550304"/>
                <a:gd name="connsiteY1" fmla="*/ 98997 h 494986"/>
                <a:gd name="connsiteX2" fmla="*/ 302811 w 550304"/>
                <a:gd name="connsiteY2" fmla="*/ 0 h 494986"/>
                <a:gd name="connsiteX3" fmla="*/ 550304 w 550304"/>
                <a:gd name="connsiteY3" fmla="*/ 247493 h 494986"/>
                <a:gd name="connsiteX4" fmla="*/ 302811 w 550304"/>
                <a:gd name="connsiteY4" fmla="*/ 494986 h 494986"/>
                <a:gd name="connsiteX5" fmla="*/ 302811 w 550304"/>
                <a:gd name="connsiteY5" fmla="*/ 395989 h 494986"/>
                <a:gd name="connsiteX6" fmla="*/ 0 w 550304"/>
                <a:gd name="connsiteY6" fmla="*/ 395989 h 494986"/>
                <a:gd name="connsiteX7" fmla="*/ 0 w 550304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304" h="494986">
                  <a:moveTo>
                    <a:pt x="0" y="98997"/>
                  </a:moveTo>
                  <a:lnTo>
                    <a:pt x="302811" y="98997"/>
                  </a:lnTo>
                  <a:lnTo>
                    <a:pt x="302811" y="0"/>
                  </a:lnTo>
                  <a:lnTo>
                    <a:pt x="550304" y="247493"/>
                  </a:lnTo>
                  <a:lnTo>
                    <a:pt x="302811" y="494986"/>
                  </a:lnTo>
                  <a:lnTo>
                    <a:pt x="302811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97" rIns="148496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24" name="Prostoručno 23"/>
            <p:cNvSpPr/>
            <p:nvPr/>
          </p:nvSpPr>
          <p:spPr>
            <a:xfrm>
              <a:off x="7811387" y="4938540"/>
              <a:ext cx="1171268" cy="981710"/>
            </a:xfrm>
            <a:custGeom>
              <a:avLst/>
              <a:gdLst>
                <a:gd name="connsiteX0" fmla="*/ 0 w 1171268"/>
                <a:gd name="connsiteY0" fmla="*/ 490855 h 981710"/>
                <a:gd name="connsiteX1" fmla="*/ 585634 w 1171268"/>
                <a:gd name="connsiteY1" fmla="*/ 0 h 981710"/>
                <a:gd name="connsiteX2" fmla="*/ 1171268 w 1171268"/>
                <a:gd name="connsiteY2" fmla="*/ 490855 h 981710"/>
                <a:gd name="connsiteX3" fmla="*/ 585634 w 1171268"/>
                <a:gd name="connsiteY3" fmla="*/ 981710 h 981710"/>
                <a:gd name="connsiteX4" fmla="*/ 0 w 1171268"/>
                <a:gd name="connsiteY4" fmla="*/ 490855 h 9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268" h="981710">
                  <a:moveTo>
                    <a:pt x="0" y="490855"/>
                  </a:moveTo>
                  <a:cubicBezTo>
                    <a:pt x="0" y="219763"/>
                    <a:pt x="262197" y="0"/>
                    <a:pt x="585634" y="0"/>
                  </a:cubicBezTo>
                  <a:cubicBezTo>
                    <a:pt x="909071" y="0"/>
                    <a:pt x="1171268" y="219763"/>
                    <a:pt x="1171268" y="490855"/>
                  </a:cubicBezTo>
                  <a:cubicBezTo>
                    <a:pt x="1171268" y="761947"/>
                    <a:pt x="909071" y="981710"/>
                    <a:pt x="585634" y="981710"/>
                  </a:cubicBezTo>
                  <a:cubicBezTo>
                    <a:pt x="262197" y="981710"/>
                    <a:pt x="0" y="761947"/>
                    <a:pt x="0" y="49085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768" tIns="159008" rIns="186768" bIns="15900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Talijanski jezik</a:t>
              </a:r>
              <a:endParaRPr lang="hr-HR" sz="1200" b="1" kern="1200" dirty="0"/>
            </a:p>
          </p:txBody>
        </p:sp>
        <p:sp>
          <p:nvSpPr>
            <p:cNvPr id="25" name="Prostoručno 24"/>
            <p:cNvSpPr/>
            <p:nvPr/>
          </p:nvSpPr>
          <p:spPr>
            <a:xfrm rot="3240000">
              <a:off x="6774403" y="4994314"/>
              <a:ext cx="683148" cy="494986"/>
            </a:xfrm>
            <a:custGeom>
              <a:avLst/>
              <a:gdLst>
                <a:gd name="connsiteX0" fmla="*/ 0 w 683148"/>
                <a:gd name="connsiteY0" fmla="*/ 98997 h 494986"/>
                <a:gd name="connsiteX1" fmla="*/ 435655 w 683148"/>
                <a:gd name="connsiteY1" fmla="*/ 98997 h 494986"/>
                <a:gd name="connsiteX2" fmla="*/ 435655 w 683148"/>
                <a:gd name="connsiteY2" fmla="*/ 0 h 494986"/>
                <a:gd name="connsiteX3" fmla="*/ 683148 w 683148"/>
                <a:gd name="connsiteY3" fmla="*/ 247493 h 494986"/>
                <a:gd name="connsiteX4" fmla="*/ 435655 w 683148"/>
                <a:gd name="connsiteY4" fmla="*/ 494986 h 494986"/>
                <a:gd name="connsiteX5" fmla="*/ 435655 w 683148"/>
                <a:gd name="connsiteY5" fmla="*/ 395989 h 494986"/>
                <a:gd name="connsiteX6" fmla="*/ 0 w 683148"/>
                <a:gd name="connsiteY6" fmla="*/ 395989 h 494986"/>
                <a:gd name="connsiteX7" fmla="*/ 0 w 683148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3148" h="494986">
                  <a:moveTo>
                    <a:pt x="0" y="98997"/>
                  </a:moveTo>
                  <a:lnTo>
                    <a:pt x="435655" y="98997"/>
                  </a:lnTo>
                  <a:lnTo>
                    <a:pt x="435655" y="0"/>
                  </a:lnTo>
                  <a:lnTo>
                    <a:pt x="683148" y="247493"/>
                  </a:lnTo>
                  <a:lnTo>
                    <a:pt x="435655" y="494986"/>
                  </a:lnTo>
                  <a:lnTo>
                    <a:pt x="435655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97" rIns="148496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26" name="Prostoručno 25"/>
            <p:cNvSpPr/>
            <p:nvPr/>
          </p:nvSpPr>
          <p:spPr>
            <a:xfrm>
              <a:off x="7399518" y="5622617"/>
              <a:ext cx="876580" cy="1011196"/>
            </a:xfrm>
            <a:custGeom>
              <a:avLst/>
              <a:gdLst>
                <a:gd name="connsiteX0" fmla="*/ 0 w 727920"/>
                <a:gd name="connsiteY0" fmla="*/ 500799 h 1001597"/>
                <a:gd name="connsiteX1" fmla="*/ 363960 w 727920"/>
                <a:gd name="connsiteY1" fmla="*/ 0 h 1001597"/>
                <a:gd name="connsiteX2" fmla="*/ 727920 w 727920"/>
                <a:gd name="connsiteY2" fmla="*/ 500799 h 1001597"/>
                <a:gd name="connsiteX3" fmla="*/ 363960 w 727920"/>
                <a:gd name="connsiteY3" fmla="*/ 1001598 h 1001597"/>
                <a:gd name="connsiteX4" fmla="*/ 0 w 727920"/>
                <a:gd name="connsiteY4" fmla="*/ 500799 h 100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920" h="1001597">
                  <a:moveTo>
                    <a:pt x="0" y="500799"/>
                  </a:moveTo>
                  <a:cubicBezTo>
                    <a:pt x="0" y="224215"/>
                    <a:pt x="162950" y="0"/>
                    <a:pt x="363960" y="0"/>
                  </a:cubicBezTo>
                  <a:cubicBezTo>
                    <a:pt x="564970" y="0"/>
                    <a:pt x="727920" y="224215"/>
                    <a:pt x="727920" y="500799"/>
                  </a:cubicBezTo>
                  <a:cubicBezTo>
                    <a:pt x="727920" y="777383"/>
                    <a:pt x="564970" y="1001598"/>
                    <a:pt x="363960" y="1001598"/>
                  </a:cubicBezTo>
                  <a:cubicBezTo>
                    <a:pt x="162950" y="1001598"/>
                    <a:pt x="0" y="777383"/>
                    <a:pt x="0" y="50079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841" tIns="161920" rIns="121841" bIns="161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Grčki jezik</a:t>
              </a:r>
              <a:endParaRPr lang="hr-HR" sz="1200" b="1" kern="1200" dirty="0"/>
            </a:p>
          </p:txBody>
        </p:sp>
        <p:sp>
          <p:nvSpPr>
            <p:cNvPr id="27" name="Prostoručno 26"/>
            <p:cNvSpPr/>
            <p:nvPr/>
          </p:nvSpPr>
          <p:spPr>
            <a:xfrm rot="4680000">
              <a:off x="6302769" y="5170792"/>
              <a:ext cx="723947" cy="494986"/>
            </a:xfrm>
            <a:custGeom>
              <a:avLst/>
              <a:gdLst>
                <a:gd name="connsiteX0" fmla="*/ 0 w 723947"/>
                <a:gd name="connsiteY0" fmla="*/ 98997 h 494986"/>
                <a:gd name="connsiteX1" fmla="*/ 476454 w 723947"/>
                <a:gd name="connsiteY1" fmla="*/ 98997 h 494986"/>
                <a:gd name="connsiteX2" fmla="*/ 476454 w 723947"/>
                <a:gd name="connsiteY2" fmla="*/ 0 h 494986"/>
                <a:gd name="connsiteX3" fmla="*/ 723947 w 723947"/>
                <a:gd name="connsiteY3" fmla="*/ 247493 h 494986"/>
                <a:gd name="connsiteX4" fmla="*/ 476454 w 723947"/>
                <a:gd name="connsiteY4" fmla="*/ 494986 h 494986"/>
                <a:gd name="connsiteX5" fmla="*/ 476454 w 723947"/>
                <a:gd name="connsiteY5" fmla="*/ 395989 h 494986"/>
                <a:gd name="connsiteX6" fmla="*/ 0 w 723947"/>
                <a:gd name="connsiteY6" fmla="*/ 395989 h 494986"/>
                <a:gd name="connsiteX7" fmla="*/ 0 w 723947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47" h="494986">
                  <a:moveTo>
                    <a:pt x="0" y="98997"/>
                  </a:moveTo>
                  <a:lnTo>
                    <a:pt x="476454" y="98997"/>
                  </a:lnTo>
                  <a:lnTo>
                    <a:pt x="476454" y="0"/>
                  </a:lnTo>
                  <a:lnTo>
                    <a:pt x="723947" y="247493"/>
                  </a:lnTo>
                  <a:lnTo>
                    <a:pt x="476454" y="494986"/>
                  </a:lnTo>
                  <a:lnTo>
                    <a:pt x="476454" y="395989"/>
                  </a:lnTo>
                  <a:lnTo>
                    <a:pt x="0" y="395989"/>
                  </a:lnTo>
                  <a:lnTo>
                    <a:pt x="0" y="9899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8996" rIns="148496" bIns="9899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28" name="Prostoručno 27"/>
            <p:cNvSpPr/>
            <p:nvPr/>
          </p:nvSpPr>
          <p:spPr>
            <a:xfrm>
              <a:off x="6201678" y="6103085"/>
              <a:ext cx="1477331" cy="830069"/>
            </a:xfrm>
            <a:custGeom>
              <a:avLst/>
              <a:gdLst>
                <a:gd name="connsiteX0" fmla="*/ 0 w 1393684"/>
                <a:gd name="connsiteY0" fmla="*/ 415035 h 830069"/>
                <a:gd name="connsiteX1" fmla="*/ 696842 w 1393684"/>
                <a:gd name="connsiteY1" fmla="*/ 0 h 830069"/>
                <a:gd name="connsiteX2" fmla="*/ 1393684 w 1393684"/>
                <a:gd name="connsiteY2" fmla="*/ 415035 h 830069"/>
                <a:gd name="connsiteX3" fmla="*/ 696842 w 1393684"/>
                <a:gd name="connsiteY3" fmla="*/ 830070 h 830069"/>
                <a:gd name="connsiteX4" fmla="*/ 0 w 1393684"/>
                <a:gd name="connsiteY4" fmla="*/ 415035 h 83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684" h="830069">
                  <a:moveTo>
                    <a:pt x="0" y="415035"/>
                  </a:moveTo>
                  <a:cubicBezTo>
                    <a:pt x="0" y="185817"/>
                    <a:pt x="311987" y="0"/>
                    <a:pt x="696842" y="0"/>
                  </a:cubicBezTo>
                  <a:cubicBezTo>
                    <a:pt x="1081697" y="0"/>
                    <a:pt x="1393684" y="185817"/>
                    <a:pt x="1393684" y="415035"/>
                  </a:cubicBezTo>
                  <a:cubicBezTo>
                    <a:pt x="1393684" y="644253"/>
                    <a:pt x="1081697" y="830070"/>
                    <a:pt x="696842" y="830070"/>
                  </a:cubicBezTo>
                  <a:cubicBezTo>
                    <a:pt x="311987" y="830070"/>
                    <a:pt x="0" y="644253"/>
                    <a:pt x="0" y="41503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340" tIns="136801" rIns="219340" bIns="13680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Njemački jezik</a:t>
              </a:r>
              <a:endParaRPr lang="hr-HR" sz="1200" b="1" kern="1200" dirty="0"/>
            </a:p>
          </p:txBody>
        </p:sp>
        <p:sp>
          <p:nvSpPr>
            <p:cNvPr id="29" name="Prostoručno 28"/>
            <p:cNvSpPr/>
            <p:nvPr/>
          </p:nvSpPr>
          <p:spPr>
            <a:xfrm rot="16920000">
              <a:off x="5793294" y="5209971"/>
              <a:ext cx="767720" cy="494987"/>
            </a:xfrm>
            <a:custGeom>
              <a:avLst/>
              <a:gdLst>
                <a:gd name="connsiteX0" fmla="*/ 0 w 767719"/>
                <a:gd name="connsiteY0" fmla="*/ 98997 h 494986"/>
                <a:gd name="connsiteX1" fmla="*/ 520226 w 767719"/>
                <a:gd name="connsiteY1" fmla="*/ 98997 h 494986"/>
                <a:gd name="connsiteX2" fmla="*/ 520226 w 767719"/>
                <a:gd name="connsiteY2" fmla="*/ 0 h 494986"/>
                <a:gd name="connsiteX3" fmla="*/ 767719 w 767719"/>
                <a:gd name="connsiteY3" fmla="*/ 247493 h 494986"/>
                <a:gd name="connsiteX4" fmla="*/ 520226 w 767719"/>
                <a:gd name="connsiteY4" fmla="*/ 494986 h 494986"/>
                <a:gd name="connsiteX5" fmla="*/ 520226 w 767719"/>
                <a:gd name="connsiteY5" fmla="*/ 395989 h 494986"/>
                <a:gd name="connsiteX6" fmla="*/ 0 w 767719"/>
                <a:gd name="connsiteY6" fmla="*/ 395989 h 494986"/>
                <a:gd name="connsiteX7" fmla="*/ 0 w 767719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719" h="494986">
                  <a:moveTo>
                    <a:pt x="767719" y="395988"/>
                  </a:moveTo>
                  <a:lnTo>
                    <a:pt x="247493" y="395988"/>
                  </a:lnTo>
                  <a:lnTo>
                    <a:pt x="247493" y="494985"/>
                  </a:lnTo>
                  <a:lnTo>
                    <a:pt x="0" y="247493"/>
                  </a:lnTo>
                  <a:lnTo>
                    <a:pt x="247493" y="1"/>
                  </a:lnTo>
                  <a:lnTo>
                    <a:pt x="247493" y="98998"/>
                  </a:lnTo>
                  <a:lnTo>
                    <a:pt x="767719" y="98998"/>
                  </a:lnTo>
                  <a:lnTo>
                    <a:pt x="767719" y="39598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95" tIns="98996" rIns="1" bIns="989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30" name="Prostoručno 29"/>
            <p:cNvSpPr/>
            <p:nvPr/>
          </p:nvSpPr>
          <p:spPr>
            <a:xfrm>
              <a:off x="5209447" y="6189971"/>
              <a:ext cx="1233786" cy="662555"/>
            </a:xfrm>
            <a:custGeom>
              <a:avLst/>
              <a:gdLst>
                <a:gd name="connsiteX0" fmla="*/ 0 w 983056"/>
                <a:gd name="connsiteY0" fmla="*/ 334407 h 668813"/>
                <a:gd name="connsiteX1" fmla="*/ 491528 w 983056"/>
                <a:gd name="connsiteY1" fmla="*/ 0 h 668813"/>
                <a:gd name="connsiteX2" fmla="*/ 983056 w 983056"/>
                <a:gd name="connsiteY2" fmla="*/ 334407 h 668813"/>
                <a:gd name="connsiteX3" fmla="*/ 491528 w 983056"/>
                <a:gd name="connsiteY3" fmla="*/ 668814 h 668813"/>
                <a:gd name="connsiteX4" fmla="*/ 0 w 983056"/>
                <a:gd name="connsiteY4" fmla="*/ 334407 h 6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056" h="668813">
                  <a:moveTo>
                    <a:pt x="0" y="334407"/>
                  </a:moveTo>
                  <a:cubicBezTo>
                    <a:pt x="0" y="149719"/>
                    <a:pt x="220065" y="0"/>
                    <a:pt x="491528" y="0"/>
                  </a:cubicBezTo>
                  <a:cubicBezTo>
                    <a:pt x="762991" y="0"/>
                    <a:pt x="983056" y="149719"/>
                    <a:pt x="983056" y="334407"/>
                  </a:cubicBezTo>
                  <a:cubicBezTo>
                    <a:pt x="983056" y="519095"/>
                    <a:pt x="762991" y="668814"/>
                    <a:pt x="491528" y="668814"/>
                  </a:cubicBezTo>
                  <a:cubicBezTo>
                    <a:pt x="220065" y="668814"/>
                    <a:pt x="0" y="519095"/>
                    <a:pt x="0" y="33440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205" tIns="113185" rIns="159205" bIns="1131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Engleski jezik</a:t>
              </a:r>
              <a:endParaRPr lang="hr-HR" sz="1200" b="1" kern="1200" dirty="0"/>
            </a:p>
          </p:txBody>
        </p:sp>
        <p:sp>
          <p:nvSpPr>
            <p:cNvPr id="31" name="Prostoručno 30"/>
            <p:cNvSpPr/>
            <p:nvPr/>
          </p:nvSpPr>
          <p:spPr>
            <a:xfrm rot="18360000">
              <a:off x="5418517" y="4975879"/>
              <a:ext cx="658249" cy="494987"/>
            </a:xfrm>
            <a:custGeom>
              <a:avLst/>
              <a:gdLst>
                <a:gd name="connsiteX0" fmla="*/ 0 w 658248"/>
                <a:gd name="connsiteY0" fmla="*/ 98997 h 494986"/>
                <a:gd name="connsiteX1" fmla="*/ 410755 w 658248"/>
                <a:gd name="connsiteY1" fmla="*/ 98997 h 494986"/>
                <a:gd name="connsiteX2" fmla="*/ 410755 w 658248"/>
                <a:gd name="connsiteY2" fmla="*/ 0 h 494986"/>
                <a:gd name="connsiteX3" fmla="*/ 658248 w 658248"/>
                <a:gd name="connsiteY3" fmla="*/ 247493 h 494986"/>
                <a:gd name="connsiteX4" fmla="*/ 410755 w 658248"/>
                <a:gd name="connsiteY4" fmla="*/ 494986 h 494986"/>
                <a:gd name="connsiteX5" fmla="*/ 410755 w 658248"/>
                <a:gd name="connsiteY5" fmla="*/ 395989 h 494986"/>
                <a:gd name="connsiteX6" fmla="*/ 0 w 658248"/>
                <a:gd name="connsiteY6" fmla="*/ 395989 h 494986"/>
                <a:gd name="connsiteX7" fmla="*/ 0 w 658248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248" h="494986">
                  <a:moveTo>
                    <a:pt x="658248" y="395989"/>
                  </a:moveTo>
                  <a:lnTo>
                    <a:pt x="247493" y="395989"/>
                  </a:lnTo>
                  <a:lnTo>
                    <a:pt x="247493" y="494986"/>
                  </a:lnTo>
                  <a:lnTo>
                    <a:pt x="0" y="247493"/>
                  </a:lnTo>
                  <a:lnTo>
                    <a:pt x="247493" y="0"/>
                  </a:lnTo>
                  <a:lnTo>
                    <a:pt x="247493" y="98997"/>
                  </a:lnTo>
                  <a:lnTo>
                    <a:pt x="658248" y="98997"/>
                  </a:lnTo>
                  <a:lnTo>
                    <a:pt x="658248" y="395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95" tIns="98997" rIns="1" bIns="9899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32" name="Prostoručno 31"/>
            <p:cNvSpPr/>
            <p:nvPr/>
          </p:nvSpPr>
          <p:spPr>
            <a:xfrm>
              <a:off x="4522346" y="5678687"/>
              <a:ext cx="1128801" cy="807228"/>
            </a:xfrm>
            <a:custGeom>
              <a:avLst/>
              <a:gdLst>
                <a:gd name="connsiteX0" fmla="*/ 0 w 1128801"/>
                <a:gd name="connsiteY0" fmla="*/ 454328 h 908656"/>
                <a:gd name="connsiteX1" fmla="*/ 564401 w 1128801"/>
                <a:gd name="connsiteY1" fmla="*/ 0 h 908656"/>
                <a:gd name="connsiteX2" fmla="*/ 1128802 w 1128801"/>
                <a:gd name="connsiteY2" fmla="*/ 454328 h 908656"/>
                <a:gd name="connsiteX3" fmla="*/ 564401 w 1128801"/>
                <a:gd name="connsiteY3" fmla="*/ 908656 h 908656"/>
                <a:gd name="connsiteX4" fmla="*/ 0 w 1128801"/>
                <a:gd name="connsiteY4" fmla="*/ 454328 h 9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801" h="908656">
                  <a:moveTo>
                    <a:pt x="0" y="454328"/>
                  </a:moveTo>
                  <a:cubicBezTo>
                    <a:pt x="0" y="203410"/>
                    <a:pt x="252691" y="0"/>
                    <a:pt x="564401" y="0"/>
                  </a:cubicBezTo>
                  <a:cubicBezTo>
                    <a:pt x="876111" y="0"/>
                    <a:pt x="1128802" y="203410"/>
                    <a:pt x="1128802" y="454328"/>
                  </a:cubicBezTo>
                  <a:cubicBezTo>
                    <a:pt x="1128802" y="705246"/>
                    <a:pt x="876111" y="908656"/>
                    <a:pt x="564401" y="908656"/>
                  </a:cubicBezTo>
                  <a:cubicBezTo>
                    <a:pt x="252691" y="908656"/>
                    <a:pt x="0" y="705246"/>
                    <a:pt x="0" y="45432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549" tIns="148310" rIns="180549" bIns="1483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Latinski jezik</a:t>
              </a:r>
              <a:endParaRPr lang="hr-HR" sz="1200" b="1" kern="1200" dirty="0"/>
            </a:p>
          </p:txBody>
        </p:sp>
        <p:sp>
          <p:nvSpPr>
            <p:cNvPr id="33" name="Prostoručno 32"/>
            <p:cNvSpPr/>
            <p:nvPr/>
          </p:nvSpPr>
          <p:spPr>
            <a:xfrm rot="19800000">
              <a:off x="5092333" y="4647095"/>
              <a:ext cx="574363" cy="494987"/>
            </a:xfrm>
            <a:custGeom>
              <a:avLst/>
              <a:gdLst>
                <a:gd name="connsiteX0" fmla="*/ 0 w 574362"/>
                <a:gd name="connsiteY0" fmla="*/ 98997 h 494986"/>
                <a:gd name="connsiteX1" fmla="*/ 326869 w 574362"/>
                <a:gd name="connsiteY1" fmla="*/ 98997 h 494986"/>
                <a:gd name="connsiteX2" fmla="*/ 326869 w 574362"/>
                <a:gd name="connsiteY2" fmla="*/ 0 h 494986"/>
                <a:gd name="connsiteX3" fmla="*/ 574362 w 574362"/>
                <a:gd name="connsiteY3" fmla="*/ 247493 h 494986"/>
                <a:gd name="connsiteX4" fmla="*/ 326869 w 574362"/>
                <a:gd name="connsiteY4" fmla="*/ 494986 h 494986"/>
                <a:gd name="connsiteX5" fmla="*/ 326869 w 574362"/>
                <a:gd name="connsiteY5" fmla="*/ 395989 h 494986"/>
                <a:gd name="connsiteX6" fmla="*/ 0 w 574362"/>
                <a:gd name="connsiteY6" fmla="*/ 395989 h 494986"/>
                <a:gd name="connsiteX7" fmla="*/ 0 w 574362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362" h="494986">
                  <a:moveTo>
                    <a:pt x="574362" y="395989"/>
                  </a:moveTo>
                  <a:lnTo>
                    <a:pt x="247493" y="395989"/>
                  </a:lnTo>
                  <a:lnTo>
                    <a:pt x="247493" y="494986"/>
                  </a:lnTo>
                  <a:lnTo>
                    <a:pt x="0" y="247493"/>
                  </a:lnTo>
                  <a:lnTo>
                    <a:pt x="247493" y="0"/>
                  </a:lnTo>
                  <a:lnTo>
                    <a:pt x="247493" y="98997"/>
                  </a:lnTo>
                  <a:lnTo>
                    <a:pt x="574362" y="98997"/>
                  </a:lnTo>
                  <a:lnTo>
                    <a:pt x="574362" y="395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95" tIns="98998" rIns="1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34" name="Prostoručno 33"/>
            <p:cNvSpPr/>
            <p:nvPr/>
          </p:nvSpPr>
          <p:spPr>
            <a:xfrm>
              <a:off x="3724813" y="4964079"/>
              <a:ext cx="1258641" cy="978046"/>
            </a:xfrm>
            <a:custGeom>
              <a:avLst/>
              <a:gdLst>
                <a:gd name="connsiteX0" fmla="*/ 0 w 1060500"/>
                <a:gd name="connsiteY0" fmla="*/ 465316 h 930632"/>
                <a:gd name="connsiteX1" fmla="*/ 530250 w 1060500"/>
                <a:gd name="connsiteY1" fmla="*/ 0 h 930632"/>
                <a:gd name="connsiteX2" fmla="*/ 1060500 w 1060500"/>
                <a:gd name="connsiteY2" fmla="*/ 465316 h 930632"/>
                <a:gd name="connsiteX3" fmla="*/ 530250 w 1060500"/>
                <a:gd name="connsiteY3" fmla="*/ 930632 h 930632"/>
                <a:gd name="connsiteX4" fmla="*/ 0 w 1060500"/>
                <a:gd name="connsiteY4" fmla="*/ 465316 h 93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500" h="930632">
                  <a:moveTo>
                    <a:pt x="0" y="465316"/>
                  </a:moveTo>
                  <a:cubicBezTo>
                    <a:pt x="0" y="208329"/>
                    <a:pt x="237401" y="0"/>
                    <a:pt x="530250" y="0"/>
                  </a:cubicBezTo>
                  <a:cubicBezTo>
                    <a:pt x="823099" y="0"/>
                    <a:pt x="1060500" y="208329"/>
                    <a:pt x="1060500" y="465316"/>
                  </a:cubicBezTo>
                  <a:cubicBezTo>
                    <a:pt x="1060500" y="722303"/>
                    <a:pt x="823099" y="930632"/>
                    <a:pt x="530250" y="930632"/>
                  </a:cubicBezTo>
                  <a:cubicBezTo>
                    <a:pt x="237401" y="930632"/>
                    <a:pt x="0" y="722303"/>
                    <a:pt x="0" y="46531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547" tIns="151528" rIns="170547" bIns="15152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Francuski jezik</a:t>
              </a:r>
              <a:endParaRPr lang="hr-HR" sz="1200" b="1" kern="1200" dirty="0"/>
            </a:p>
          </p:txBody>
        </p:sp>
        <p:sp>
          <p:nvSpPr>
            <p:cNvPr id="35" name="Prostoručno 34"/>
            <p:cNvSpPr/>
            <p:nvPr/>
          </p:nvSpPr>
          <p:spPr>
            <a:xfrm rot="21240000">
              <a:off x="4926219" y="4175658"/>
              <a:ext cx="481442" cy="494987"/>
            </a:xfrm>
            <a:custGeom>
              <a:avLst/>
              <a:gdLst>
                <a:gd name="connsiteX0" fmla="*/ 0 w 481441"/>
                <a:gd name="connsiteY0" fmla="*/ 98997 h 494986"/>
                <a:gd name="connsiteX1" fmla="*/ 240721 w 481441"/>
                <a:gd name="connsiteY1" fmla="*/ 98997 h 494986"/>
                <a:gd name="connsiteX2" fmla="*/ 240721 w 481441"/>
                <a:gd name="connsiteY2" fmla="*/ 0 h 494986"/>
                <a:gd name="connsiteX3" fmla="*/ 481441 w 481441"/>
                <a:gd name="connsiteY3" fmla="*/ 247493 h 494986"/>
                <a:gd name="connsiteX4" fmla="*/ 240721 w 481441"/>
                <a:gd name="connsiteY4" fmla="*/ 494986 h 494986"/>
                <a:gd name="connsiteX5" fmla="*/ 240721 w 481441"/>
                <a:gd name="connsiteY5" fmla="*/ 395989 h 494986"/>
                <a:gd name="connsiteX6" fmla="*/ 0 w 481441"/>
                <a:gd name="connsiteY6" fmla="*/ 395989 h 494986"/>
                <a:gd name="connsiteX7" fmla="*/ 0 w 481441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441" h="494986">
                  <a:moveTo>
                    <a:pt x="481441" y="395989"/>
                  </a:moveTo>
                  <a:lnTo>
                    <a:pt x="240720" y="395989"/>
                  </a:lnTo>
                  <a:lnTo>
                    <a:pt x="240720" y="494986"/>
                  </a:lnTo>
                  <a:lnTo>
                    <a:pt x="0" y="247493"/>
                  </a:lnTo>
                  <a:lnTo>
                    <a:pt x="240720" y="0"/>
                  </a:lnTo>
                  <a:lnTo>
                    <a:pt x="240720" y="98997"/>
                  </a:lnTo>
                  <a:lnTo>
                    <a:pt x="481441" y="98997"/>
                  </a:lnTo>
                  <a:lnTo>
                    <a:pt x="481441" y="395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431" tIns="98997" rIns="1" bIns="9899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36" name="Prostoručno 35"/>
            <p:cNvSpPr/>
            <p:nvPr/>
          </p:nvSpPr>
          <p:spPr>
            <a:xfrm>
              <a:off x="3428108" y="3955217"/>
              <a:ext cx="1276256" cy="1147406"/>
            </a:xfrm>
            <a:custGeom>
              <a:avLst/>
              <a:gdLst>
                <a:gd name="connsiteX0" fmla="*/ 0 w 1087484"/>
                <a:gd name="connsiteY0" fmla="*/ 573703 h 1147406"/>
                <a:gd name="connsiteX1" fmla="*/ 543742 w 1087484"/>
                <a:gd name="connsiteY1" fmla="*/ 0 h 1147406"/>
                <a:gd name="connsiteX2" fmla="*/ 1087484 w 1087484"/>
                <a:gd name="connsiteY2" fmla="*/ 573703 h 1147406"/>
                <a:gd name="connsiteX3" fmla="*/ 543742 w 1087484"/>
                <a:gd name="connsiteY3" fmla="*/ 1147406 h 1147406"/>
                <a:gd name="connsiteX4" fmla="*/ 0 w 1087484"/>
                <a:gd name="connsiteY4" fmla="*/ 573703 h 114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484" h="1147406">
                  <a:moveTo>
                    <a:pt x="0" y="573703"/>
                  </a:moveTo>
                  <a:cubicBezTo>
                    <a:pt x="0" y="256856"/>
                    <a:pt x="243442" y="0"/>
                    <a:pt x="543742" y="0"/>
                  </a:cubicBezTo>
                  <a:cubicBezTo>
                    <a:pt x="844042" y="0"/>
                    <a:pt x="1087484" y="256856"/>
                    <a:pt x="1087484" y="573703"/>
                  </a:cubicBezTo>
                  <a:cubicBezTo>
                    <a:pt x="1087484" y="890550"/>
                    <a:pt x="844042" y="1147406"/>
                    <a:pt x="543742" y="1147406"/>
                  </a:cubicBezTo>
                  <a:cubicBezTo>
                    <a:pt x="243442" y="1147406"/>
                    <a:pt x="0" y="890550"/>
                    <a:pt x="0" y="5737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498" tIns="183274" rIns="174498" bIns="1832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Ruski jezik</a:t>
              </a:r>
              <a:endParaRPr lang="hr-HR" sz="1200" b="1" kern="1200" dirty="0"/>
            </a:p>
          </p:txBody>
        </p:sp>
        <p:sp>
          <p:nvSpPr>
            <p:cNvPr id="37" name="Prostoručno 36"/>
            <p:cNvSpPr/>
            <p:nvPr/>
          </p:nvSpPr>
          <p:spPr>
            <a:xfrm rot="22680000">
              <a:off x="4978882" y="3658786"/>
              <a:ext cx="524909" cy="494987"/>
            </a:xfrm>
            <a:custGeom>
              <a:avLst/>
              <a:gdLst>
                <a:gd name="connsiteX0" fmla="*/ 0 w 524908"/>
                <a:gd name="connsiteY0" fmla="*/ 98997 h 494986"/>
                <a:gd name="connsiteX1" fmla="*/ 277415 w 524908"/>
                <a:gd name="connsiteY1" fmla="*/ 98997 h 494986"/>
                <a:gd name="connsiteX2" fmla="*/ 277415 w 524908"/>
                <a:gd name="connsiteY2" fmla="*/ 0 h 494986"/>
                <a:gd name="connsiteX3" fmla="*/ 524908 w 524908"/>
                <a:gd name="connsiteY3" fmla="*/ 247493 h 494986"/>
                <a:gd name="connsiteX4" fmla="*/ 277415 w 524908"/>
                <a:gd name="connsiteY4" fmla="*/ 494986 h 494986"/>
                <a:gd name="connsiteX5" fmla="*/ 277415 w 524908"/>
                <a:gd name="connsiteY5" fmla="*/ 395989 h 494986"/>
                <a:gd name="connsiteX6" fmla="*/ 0 w 524908"/>
                <a:gd name="connsiteY6" fmla="*/ 395989 h 494986"/>
                <a:gd name="connsiteX7" fmla="*/ 0 w 524908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908" h="494986">
                  <a:moveTo>
                    <a:pt x="524908" y="395989"/>
                  </a:moveTo>
                  <a:lnTo>
                    <a:pt x="247493" y="395989"/>
                  </a:lnTo>
                  <a:lnTo>
                    <a:pt x="247493" y="494986"/>
                  </a:lnTo>
                  <a:lnTo>
                    <a:pt x="0" y="247493"/>
                  </a:lnTo>
                  <a:lnTo>
                    <a:pt x="247493" y="0"/>
                  </a:lnTo>
                  <a:lnTo>
                    <a:pt x="247493" y="98997"/>
                  </a:lnTo>
                  <a:lnTo>
                    <a:pt x="524908" y="98997"/>
                  </a:lnTo>
                  <a:lnTo>
                    <a:pt x="524908" y="395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96" tIns="98998" rIns="0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38" name="Prostoručno 37"/>
            <p:cNvSpPr/>
            <p:nvPr/>
          </p:nvSpPr>
          <p:spPr>
            <a:xfrm>
              <a:off x="3724813" y="3152083"/>
              <a:ext cx="1069555" cy="870418"/>
            </a:xfrm>
            <a:custGeom>
              <a:avLst/>
              <a:gdLst>
                <a:gd name="connsiteX0" fmla="*/ 0 w 1069555"/>
                <a:gd name="connsiteY0" fmla="*/ 435209 h 870418"/>
                <a:gd name="connsiteX1" fmla="*/ 534778 w 1069555"/>
                <a:gd name="connsiteY1" fmla="*/ 0 h 870418"/>
                <a:gd name="connsiteX2" fmla="*/ 1069556 w 1069555"/>
                <a:gd name="connsiteY2" fmla="*/ 435209 h 870418"/>
                <a:gd name="connsiteX3" fmla="*/ 534778 w 1069555"/>
                <a:gd name="connsiteY3" fmla="*/ 870418 h 870418"/>
                <a:gd name="connsiteX4" fmla="*/ 0 w 1069555"/>
                <a:gd name="connsiteY4" fmla="*/ 435209 h 87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555" h="870418">
                  <a:moveTo>
                    <a:pt x="0" y="435209"/>
                  </a:moveTo>
                  <a:cubicBezTo>
                    <a:pt x="0" y="194850"/>
                    <a:pt x="239428" y="0"/>
                    <a:pt x="534778" y="0"/>
                  </a:cubicBezTo>
                  <a:cubicBezTo>
                    <a:pt x="830128" y="0"/>
                    <a:pt x="1069556" y="194850"/>
                    <a:pt x="1069556" y="435209"/>
                  </a:cubicBezTo>
                  <a:cubicBezTo>
                    <a:pt x="1069556" y="675568"/>
                    <a:pt x="830128" y="870418"/>
                    <a:pt x="534778" y="870418"/>
                  </a:cubicBezTo>
                  <a:cubicBezTo>
                    <a:pt x="239428" y="870418"/>
                    <a:pt x="0" y="675568"/>
                    <a:pt x="0" y="4352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873" tIns="142710" rIns="171873" bIns="1427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Povijest</a:t>
              </a:r>
              <a:endParaRPr lang="hr-HR" sz="1200" b="1" kern="1200" dirty="0"/>
            </a:p>
          </p:txBody>
        </p:sp>
        <p:sp>
          <p:nvSpPr>
            <p:cNvPr id="39" name="Prostoručno 38"/>
            <p:cNvSpPr/>
            <p:nvPr/>
          </p:nvSpPr>
          <p:spPr>
            <a:xfrm rot="24120000">
              <a:off x="5301901" y="3288508"/>
              <a:ext cx="569598" cy="494987"/>
            </a:xfrm>
            <a:custGeom>
              <a:avLst/>
              <a:gdLst>
                <a:gd name="connsiteX0" fmla="*/ 0 w 569597"/>
                <a:gd name="connsiteY0" fmla="*/ 98997 h 494986"/>
                <a:gd name="connsiteX1" fmla="*/ 322104 w 569597"/>
                <a:gd name="connsiteY1" fmla="*/ 98997 h 494986"/>
                <a:gd name="connsiteX2" fmla="*/ 322104 w 569597"/>
                <a:gd name="connsiteY2" fmla="*/ 0 h 494986"/>
                <a:gd name="connsiteX3" fmla="*/ 569597 w 569597"/>
                <a:gd name="connsiteY3" fmla="*/ 247493 h 494986"/>
                <a:gd name="connsiteX4" fmla="*/ 322104 w 569597"/>
                <a:gd name="connsiteY4" fmla="*/ 494986 h 494986"/>
                <a:gd name="connsiteX5" fmla="*/ 322104 w 569597"/>
                <a:gd name="connsiteY5" fmla="*/ 395989 h 494986"/>
                <a:gd name="connsiteX6" fmla="*/ 0 w 569597"/>
                <a:gd name="connsiteY6" fmla="*/ 395989 h 494986"/>
                <a:gd name="connsiteX7" fmla="*/ 0 w 569597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7" h="494986">
                  <a:moveTo>
                    <a:pt x="569597" y="395989"/>
                  </a:moveTo>
                  <a:lnTo>
                    <a:pt x="247493" y="395989"/>
                  </a:lnTo>
                  <a:lnTo>
                    <a:pt x="247493" y="494986"/>
                  </a:lnTo>
                  <a:lnTo>
                    <a:pt x="0" y="247493"/>
                  </a:lnTo>
                  <a:lnTo>
                    <a:pt x="247493" y="0"/>
                  </a:lnTo>
                  <a:lnTo>
                    <a:pt x="247493" y="98997"/>
                  </a:lnTo>
                  <a:lnTo>
                    <a:pt x="569597" y="98997"/>
                  </a:lnTo>
                  <a:lnTo>
                    <a:pt x="569597" y="395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97" tIns="98998" rIns="-1" bIns="989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40" name="Prostoručno 39"/>
            <p:cNvSpPr/>
            <p:nvPr/>
          </p:nvSpPr>
          <p:spPr>
            <a:xfrm>
              <a:off x="3871206" y="2222303"/>
              <a:ext cx="1509936" cy="1090046"/>
            </a:xfrm>
            <a:custGeom>
              <a:avLst/>
              <a:gdLst>
                <a:gd name="connsiteX0" fmla="*/ 0 w 1296288"/>
                <a:gd name="connsiteY0" fmla="*/ 545023 h 1090046"/>
                <a:gd name="connsiteX1" fmla="*/ 648144 w 1296288"/>
                <a:gd name="connsiteY1" fmla="*/ 0 h 1090046"/>
                <a:gd name="connsiteX2" fmla="*/ 1296288 w 1296288"/>
                <a:gd name="connsiteY2" fmla="*/ 545023 h 1090046"/>
                <a:gd name="connsiteX3" fmla="*/ 648144 w 1296288"/>
                <a:gd name="connsiteY3" fmla="*/ 1090046 h 1090046"/>
                <a:gd name="connsiteX4" fmla="*/ 0 w 1296288"/>
                <a:gd name="connsiteY4" fmla="*/ 545023 h 10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288" h="1090046">
                  <a:moveTo>
                    <a:pt x="0" y="545023"/>
                  </a:moveTo>
                  <a:cubicBezTo>
                    <a:pt x="0" y="244015"/>
                    <a:pt x="290184" y="0"/>
                    <a:pt x="648144" y="0"/>
                  </a:cubicBezTo>
                  <a:cubicBezTo>
                    <a:pt x="1006104" y="0"/>
                    <a:pt x="1296288" y="244015"/>
                    <a:pt x="1296288" y="545023"/>
                  </a:cubicBezTo>
                  <a:cubicBezTo>
                    <a:pt x="1296288" y="846031"/>
                    <a:pt x="1006104" y="1090046"/>
                    <a:pt x="648144" y="1090046"/>
                  </a:cubicBezTo>
                  <a:cubicBezTo>
                    <a:pt x="290184" y="1090046"/>
                    <a:pt x="0" y="846031"/>
                    <a:pt x="0" y="54502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077" tIns="174874" rIns="205077" bIns="1748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Teološko-katehetski studij</a:t>
              </a:r>
              <a:endParaRPr lang="hr-HR" sz="1200" b="1" kern="1200" dirty="0"/>
            </a:p>
          </p:txBody>
        </p:sp>
        <p:sp>
          <p:nvSpPr>
            <p:cNvPr id="41" name="Prostoručno 40"/>
            <p:cNvSpPr/>
            <p:nvPr/>
          </p:nvSpPr>
          <p:spPr>
            <a:xfrm rot="25560000">
              <a:off x="5579316" y="2964648"/>
              <a:ext cx="730994" cy="494987"/>
            </a:xfrm>
            <a:custGeom>
              <a:avLst/>
              <a:gdLst>
                <a:gd name="connsiteX0" fmla="*/ 0 w 730994"/>
                <a:gd name="connsiteY0" fmla="*/ 98997 h 494986"/>
                <a:gd name="connsiteX1" fmla="*/ 483501 w 730994"/>
                <a:gd name="connsiteY1" fmla="*/ 98997 h 494986"/>
                <a:gd name="connsiteX2" fmla="*/ 483501 w 730994"/>
                <a:gd name="connsiteY2" fmla="*/ 0 h 494986"/>
                <a:gd name="connsiteX3" fmla="*/ 730994 w 730994"/>
                <a:gd name="connsiteY3" fmla="*/ 247493 h 494986"/>
                <a:gd name="connsiteX4" fmla="*/ 483501 w 730994"/>
                <a:gd name="connsiteY4" fmla="*/ 494986 h 494986"/>
                <a:gd name="connsiteX5" fmla="*/ 483501 w 730994"/>
                <a:gd name="connsiteY5" fmla="*/ 395989 h 494986"/>
                <a:gd name="connsiteX6" fmla="*/ 0 w 730994"/>
                <a:gd name="connsiteY6" fmla="*/ 395989 h 494986"/>
                <a:gd name="connsiteX7" fmla="*/ 0 w 730994"/>
                <a:gd name="connsiteY7" fmla="*/ 98997 h 4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994" h="494986">
                  <a:moveTo>
                    <a:pt x="730994" y="395988"/>
                  </a:moveTo>
                  <a:lnTo>
                    <a:pt x="247493" y="395988"/>
                  </a:lnTo>
                  <a:lnTo>
                    <a:pt x="247493" y="494985"/>
                  </a:lnTo>
                  <a:lnTo>
                    <a:pt x="0" y="247493"/>
                  </a:lnTo>
                  <a:lnTo>
                    <a:pt x="247493" y="1"/>
                  </a:lnTo>
                  <a:lnTo>
                    <a:pt x="247493" y="98998"/>
                  </a:lnTo>
                  <a:lnTo>
                    <a:pt x="730994" y="98998"/>
                  </a:lnTo>
                  <a:lnTo>
                    <a:pt x="730994" y="39598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95" tIns="98997" rIns="0" bIns="9899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b="1" kern="1200"/>
            </a:p>
          </p:txBody>
        </p:sp>
        <p:sp>
          <p:nvSpPr>
            <p:cNvPr id="14" name="Prostoručno 13"/>
            <p:cNvSpPr/>
            <p:nvPr/>
          </p:nvSpPr>
          <p:spPr>
            <a:xfrm>
              <a:off x="5806380" y="1564037"/>
              <a:ext cx="1237465" cy="899826"/>
            </a:xfrm>
            <a:custGeom>
              <a:avLst/>
              <a:gdLst>
                <a:gd name="connsiteX0" fmla="*/ 0 w 1237465"/>
                <a:gd name="connsiteY0" fmla="*/ 449913 h 899826"/>
                <a:gd name="connsiteX1" fmla="*/ 618733 w 1237465"/>
                <a:gd name="connsiteY1" fmla="*/ 0 h 899826"/>
                <a:gd name="connsiteX2" fmla="*/ 1237466 w 1237465"/>
                <a:gd name="connsiteY2" fmla="*/ 449913 h 899826"/>
                <a:gd name="connsiteX3" fmla="*/ 618733 w 1237465"/>
                <a:gd name="connsiteY3" fmla="*/ 899826 h 899826"/>
                <a:gd name="connsiteX4" fmla="*/ 0 w 1237465"/>
                <a:gd name="connsiteY4" fmla="*/ 449913 h 8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465" h="899826">
                  <a:moveTo>
                    <a:pt x="0" y="449913"/>
                  </a:moveTo>
                  <a:cubicBezTo>
                    <a:pt x="0" y="201433"/>
                    <a:pt x="277016" y="0"/>
                    <a:pt x="618733" y="0"/>
                  </a:cubicBezTo>
                  <a:cubicBezTo>
                    <a:pt x="960450" y="0"/>
                    <a:pt x="1237466" y="201433"/>
                    <a:pt x="1237466" y="449913"/>
                  </a:cubicBezTo>
                  <a:cubicBezTo>
                    <a:pt x="1237466" y="698393"/>
                    <a:pt x="960450" y="899826"/>
                    <a:pt x="618733" y="899826"/>
                  </a:cubicBezTo>
                  <a:cubicBezTo>
                    <a:pt x="277016" y="899826"/>
                    <a:pt x="0" y="698393"/>
                    <a:pt x="0" y="44991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463" tIns="147016" rIns="196463" bIns="1470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Španjolski jezik</a:t>
              </a:r>
              <a:endParaRPr lang="hr-HR" sz="1200" b="1" kern="1200" dirty="0"/>
            </a:p>
          </p:txBody>
        </p:sp>
        <p:sp>
          <p:nvSpPr>
            <p:cNvPr id="42" name="Prostoručno 41"/>
            <p:cNvSpPr/>
            <p:nvPr/>
          </p:nvSpPr>
          <p:spPr>
            <a:xfrm>
              <a:off x="4870276" y="1846842"/>
              <a:ext cx="1257424" cy="727920"/>
            </a:xfrm>
            <a:custGeom>
              <a:avLst/>
              <a:gdLst>
                <a:gd name="connsiteX0" fmla="*/ 0 w 1257424"/>
                <a:gd name="connsiteY0" fmla="*/ 363960 h 727920"/>
                <a:gd name="connsiteX1" fmla="*/ 628712 w 1257424"/>
                <a:gd name="connsiteY1" fmla="*/ 0 h 727920"/>
                <a:gd name="connsiteX2" fmla="*/ 1257424 w 1257424"/>
                <a:gd name="connsiteY2" fmla="*/ 363960 h 727920"/>
                <a:gd name="connsiteX3" fmla="*/ 628712 w 1257424"/>
                <a:gd name="connsiteY3" fmla="*/ 727920 h 727920"/>
                <a:gd name="connsiteX4" fmla="*/ 0 w 1257424"/>
                <a:gd name="connsiteY4" fmla="*/ 363960 h 7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424" h="727920">
                  <a:moveTo>
                    <a:pt x="0" y="363960"/>
                  </a:moveTo>
                  <a:cubicBezTo>
                    <a:pt x="0" y="162950"/>
                    <a:pt x="281484" y="0"/>
                    <a:pt x="628712" y="0"/>
                  </a:cubicBezTo>
                  <a:cubicBezTo>
                    <a:pt x="975940" y="0"/>
                    <a:pt x="1257424" y="162950"/>
                    <a:pt x="1257424" y="363960"/>
                  </a:cubicBezTo>
                  <a:cubicBezTo>
                    <a:pt x="1257424" y="564970"/>
                    <a:pt x="975940" y="727920"/>
                    <a:pt x="628712" y="727920"/>
                  </a:cubicBezTo>
                  <a:cubicBezTo>
                    <a:pt x="281484" y="727920"/>
                    <a:pt x="0" y="564970"/>
                    <a:pt x="0" y="36396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385" tIns="121841" rIns="199385" bIns="12184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b="1" kern="1200" dirty="0" smtClean="0"/>
                <a:t>Sociologija </a:t>
              </a:r>
              <a:endParaRPr lang="hr-H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00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7495" y="476672"/>
            <a:ext cx="9843845" cy="936104"/>
          </a:xfrm>
          <a:noFill/>
          <a:effectLst>
            <a:softEdge rad="12700"/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/>
            <a:r>
              <a:rPr lang="hr-HR" sz="4400" b="0" spc="30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</a:rPr>
              <a:t>Studij pedagogije</a:t>
            </a:r>
            <a:endParaRPr lang="hr-HR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435062"/>
              </p:ext>
            </p:extLst>
          </p:nvPr>
        </p:nvGraphicFramePr>
        <p:xfrm>
          <a:off x="1593850" y="1600200"/>
          <a:ext cx="990116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8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hr-HR" sz="4400" b="0" spc="300" dirty="0">
                <a:ln w="22225" cap="rnd">
                  <a:solidFill>
                    <a:schemeClr val="tx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</a:rPr>
              <a:t>Studij pedagogije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hr-HR" altLang="sr-Latn-RS" b="1" dirty="0" smtClean="0"/>
          </a:p>
          <a:p>
            <a:pPr marL="0" lvl="0" indent="0" algn="ctr">
              <a:buNone/>
            </a:pPr>
            <a:r>
              <a:rPr lang="hr-HR" altLang="sr-Latn-RS" b="1" i="1" dirty="0" smtClean="0"/>
              <a:t>Preddiplomska razina </a:t>
            </a:r>
          </a:p>
          <a:p>
            <a:pPr marL="0" lvl="0" indent="0">
              <a:buNone/>
            </a:pPr>
            <a:endParaRPr lang="hr-HR" altLang="sr-Latn-RS" b="1" dirty="0" smtClean="0"/>
          </a:p>
          <a:p>
            <a:pPr marL="0" lvl="0" indent="0" algn="ctr">
              <a:buNone/>
            </a:pPr>
            <a:r>
              <a:rPr lang="hr-HR" altLang="sr-Latn-RS" dirty="0" smtClean="0"/>
              <a:t>Temelji </a:t>
            </a:r>
            <a:r>
              <a:rPr lang="hr-HR" altLang="sr-Latn-RS" dirty="0"/>
              <a:t>se na suvremenim znanstvenim i stručnim spoznajama o odgoju i obrazovanju, oslanjajući se na sve relevantne društveno-humanističke sadržaje </a:t>
            </a:r>
            <a:r>
              <a:rPr lang="hr-HR" altLang="sr-Latn-RS" dirty="0" smtClean="0"/>
              <a:t>potrebne </a:t>
            </a:r>
            <a:r>
              <a:rPr lang="hr-HR" altLang="sr-Latn-RS" dirty="0"/>
              <a:t>za stjecanje stručnih kompetencija pedagoga.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3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tx1"/>
              </a:contourClr>
            </a:sp3d>
          </a:bodyPr>
          <a:lstStyle/>
          <a:p>
            <a:pPr algn="ctr"/>
            <a:r>
              <a:rPr lang="hr-HR" sz="44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Studij pedagogije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altLang="sr-Latn-RS" b="1" i="1" dirty="0"/>
              <a:t>D</a:t>
            </a:r>
            <a:r>
              <a:rPr lang="hr-HR" altLang="sr-Latn-RS" b="1" i="1" dirty="0" smtClean="0"/>
              <a:t>iplomska </a:t>
            </a:r>
            <a:r>
              <a:rPr lang="hr-HR" altLang="sr-Latn-RS" b="1" i="1" dirty="0"/>
              <a:t>razina </a:t>
            </a:r>
            <a:endParaRPr lang="hr-HR" altLang="sr-Latn-RS" b="1" i="1" dirty="0" smtClean="0"/>
          </a:p>
          <a:p>
            <a:pPr marL="0" indent="0" algn="ctr">
              <a:buNone/>
            </a:pPr>
            <a:endParaRPr lang="hr-HR" altLang="sr-Latn-RS" b="1" i="1" dirty="0" smtClean="0"/>
          </a:p>
          <a:p>
            <a:pPr marL="0" indent="0" algn="ctr">
              <a:buNone/>
            </a:pPr>
            <a:r>
              <a:rPr lang="hr-HR" dirty="0"/>
              <a:t>M</a:t>
            </a:r>
            <a:r>
              <a:rPr lang="hr-HR" dirty="0" smtClean="0"/>
              <a:t>ogućnost </a:t>
            </a:r>
            <a:r>
              <a:rPr lang="hr-HR" dirty="0"/>
              <a:t>vlastitog profiliranja prema afinitetu za rad u različitim odgojno-obrazovnim situacijama, odnosno javnim i privatnim odgojno-obrazovnim ustanovama: dječjim vrtićima, školama, savjetovalištima, domovima, ustanovama za organiziranje slobodnog vremena, zavodima za zapošljavanje, andragoškim centrima, kadrovskim službama, centrima za obrazovnu i profesionalnu orijentaciju, znanstveno-istraživačkim </a:t>
            </a:r>
            <a:r>
              <a:rPr lang="hr-HR" dirty="0" smtClean="0"/>
              <a:t>ustanovama i sl.</a:t>
            </a:r>
            <a:endParaRPr lang="hr-HR" strike="sngStrike" dirty="0"/>
          </a:p>
        </p:txBody>
      </p:sp>
    </p:spTree>
    <p:extLst>
      <p:ext uri="{BB962C8B-B14F-4D97-AF65-F5344CB8AC3E}">
        <p14:creationId xmlns:p14="http://schemas.microsoft.com/office/powerpoint/2010/main" val="3893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/>
            <a:r>
              <a:rPr lang="hr-HR" sz="4400" b="0" spc="3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Studij pedagogije</a:t>
            </a:r>
            <a:endParaRPr lang="hr-HR" sz="4000" b="0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8547" y="1628800"/>
            <a:ext cx="9782801" cy="4205064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268" y="4888419"/>
            <a:ext cx="2811305" cy="1833689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1593436" y="1916832"/>
            <a:ext cx="4392488" cy="252028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Završetkom preddiplomskog studija stječe se naziv </a:t>
            </a:r>
            <a:r>
              <a:rPr lang="hr-HR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prvostupnik</a:t>
            </a:r>
            <a:r>
              <a:rPr lang="hr-H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pedagogije</a:t>
            </a:r>
            <a:endParaRPr lang="hr-H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6425248" y="1916832"/>
            <a:ext cx="4749908" cy="2564904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B4DCFA"/>
              </a:buClr>
            </a:pPr>
            <a:r>
              <a:rPr lang="hr-HR" sz="2200" dirty="0">
                <a:solidFill>
                  <a:prstClr val="white"/>
                </a:solidFill>
              </a:rPr>
              <a:t>Završetkom diplomskog studija stječe se naziv </a:t>
            </a:r>
            <a:endParaRPr lang="hr-HR" sz="2200" dirty="0" smtClean="0">
              <a:solidFill>
                <a:prstClr val="white"/>
              </a:solidFill>
            </a:endParaRPr>
          </a:p>
          <a:p>
            <a:pPr lvl="0" algn="ctr">
              <a:buClr>
                <a:srgbClr val="B4DCFA"/>
              </a:buClr>
            </a:pPr>
            <a:r>
              <a:rPr lang="hr-HR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magistar pedagogije</a:t>
            </a:r>
            <a:endParaRPr lang="hr-HR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0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contourW="12700">
              <a:bevelT w="0" h="0"/>
              <a:contourClr>
                <a:schemeClr val="tx1"/>
              </a:contourClr>
            </a:sp3d>
          </a:bodyPr>
          <a:lstStyle/>
          <a:p>
            <a:pPr algn="ctr"/>
            <a:r>
              <a:rPr lang="hr-HR" sz="4400" b="0" spc="3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Uloga pedagoga</a:t>
            </a:r>
            <a:endParaRPr lang="hr-HR" sz="4400" b="0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5141168"/>
          </a:xfrm>
        </p:spPr>
        <p:txBody>
          <a:bodyPr/>
          <a:lstStyle/>
          <a:p>
            <a:r>
              <a:rPr lang="hr-HR" dirty="0"/>
              <a:t>Organizacija, planiranje i programiranje rada škole.</a:t>
            </a:r>
          </a:p>
          <a:p>
            <a:r>
              <a:rPr lang="hr-HR" dirty="0"/>
              <a:t>Didaktičko-metodičko unapređenje nastavnog rada.</a:t>
            </a:r>
          </a:p>
          <a:p>
            <a:r>
              <a:rPr lang="hr-HR" dirty="0"/>
              <a:t>Neposredno praćenje nastavnog i odgojno-obrazovnog rada u školi i drugim odgojno-obrazovnim ustanovama.</a:t>
            </a:r>
          </a:p>
          <a:p>
            <a:r>
              <a:rPr lang="hr-HR" dirty="0"/>
              <a:t>Permanentno obrazovanje odgajatelja i nastavnika.</a:t>
            </a:r>
          </a:p>
          <a:p>
            <a:r>
              <a:rPr lang="hr-HR" dirty="0"/>
              <a:t>Savjetodavni rad s roditeljima, učenicima i nastavnicima.</a:t>
            </a:r>
          </a:p>
          <a:p>
            <a:pPr marL="365760" lvl="1" indent="0">
              <a:buNone/>
            </a:pP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1620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žak s motivom slagal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685177_TF03460527" id="{5CC0FF64-4594-4E81-98E7-14AB6164D265}" vid="{27791668-AD94-41E2-BF35-FDA4394DBC67}"/>
    </a:ext>
  </a:extLst>
</a:theme>
</file>

<file path=ppt/theme/theme2.xml><?xml version="1.0" encoding="utf-8"?>
<a:theme xmlns:a="http://schemas.openxmlformats.org/drawingml/2006/main" name="Tema sustava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Slajdovi s motivom slagalice</Template>
  <TotalTime>235</TotalTime>
  <Words>542</Words>
  <Application>Microsoft Office PowerPoint</Application>
  <PresentationFormat>Prilagođeno</PresentationFormat>
  <Paragraphs>103</Paragraphs>
  <Slides>14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Euphemia</vt:lpstr>
      <vt:lpstr>Verdana</vt:lpstr>
      <vt:lpstr>Wingdings</vt:lpstr>
      <vt:lpstr>Predložak s motivom slagalice</vt:lpstr>
      <vt:lpstr>Fotografija Photo Editora</vt:lpstr>
      <vt:lpstr>TJEDAN OTVORENIH VRATA ODJELA ZA PEDAGOGIJU</vt:lpstr>
      <vt:lpstr>Sveučilište u Zadru Odjel za pedagogiju</vt:lpstr>
      <vt:lpstr>PowerPoint prezentacija</vt:lpstr>
      <vt:lpstr>Studij pedagogije</vt:lpstr>
      <vt:lpstr>Studij pedagogije</vt:lpstr>
      <vt:lpstr>Studij pedagogije</vt:lpstr>
      <vt:lpstr>Studij pedagogije</vt:lpstr>
      <vt:lpstr>Studij pedagogije</vt:lpstr>
      <vt:lpstr>Uloga pedagoga</vt:lpstr>
      <vt:lpstr>Uloga pedagoga</vt:lpstr>
      <vt:lpstr>Uloga pedagoga</vt:lpstr>
      <vt:lpstr>Ostale aktivnosti Odjela za pedagogiju</vt:lpstr>
      <vt:lpstr>Nastavnici Odjela za pedagogiju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TJEDAN OTVORENIH VRATA ODJELA ZA PEDAGOGIJU</dc:title>
  <dc:creator>mkarama</dc:creator>
  <cp:lastModifiedBy>mbuterinm@unizd.hr</cp:lastModifiedBy>
  <cp:revision>34</cp:revision>
  <dcterms:created xsi:type="dcterms:W3CDTF">2018-02-08T10:22:44Z</dcterms:created>
  <dcterms:modified xsi:type="dcterms:W3CDTF">2018-02-13T10:46:15Z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