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08" autoAdjust="0"/>
    <p:restoredTop sz="94660"/>
  </p:normalViewPr>
  <p:slideViewPr>
    <p:cSldViewPr>
      <p:cViewPr varScale="1">
        <p:scale>
          <a:sx n="68" d="100"/>
          <a:sy n="68" d="100"/>
        </p:scale>
        <p:origin x="-13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E3C9D6B-DD51-432A-98F8-8CB585BA458D}" type="datetimeFigureOut">
              <a:rPr lang="hr-HR"/>
              <a:pPr>
                <a:defRPr/>
              </a:pPr>
              <a:t>5.6.2013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  <a:endParaRPr lang="hr-HR" noProof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DE250CB-3940-44BA-9BDD-821C6CFD816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zervirano mjesto slike slajd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26627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A90F9E-F284-48BC-B5BC-9728D838091F}" type="slidenum">
              <a:rPr lang="hr-HR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3CED2-9E79-4D97-BCDF-74DE59102203}" type="datetimeFigureOut">
              <a:rPr lang="sr-Latn-CS"/>
              <a:pPr>
                <a:defRPr/>
              </a:pPr>
              <a:t>5.6.2013</a:t>
            </a:fld>
            <a:endParaRPr lang="hr-HR"/>
          </a:p>
        </p:txBody>
      </p:sp>
      <p:sp>
        <p:nvSpPr>
          <p:cNvPr id="5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89CE5-1B48-4975-BC9F-906773B449E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44C7F-3D09-44DB-AFC8-3750DDC55ADB}" type="datetimeFigureOut">
              <a:rPr lang="sr-Latn-CS"/>
              <a:pPr>
                <a:defRPr/>
              </a:pPr>
              <a:t>5.6.2013</a:t>
            </a:fld>
            <a:endParaRPr lang="hr-HR"/>
          </a:p>
        </p:txBody>
      </p:sp>
      <p:sp>
        <p:nvSpPr>
          <p:cNvPr id="5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72D2F-D278-4AC3-8AD1-17843B2E6C0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0CE2F-7A3D-45E5-8DC7-6CA2DF6A5170}" type="datetimeFigureOut">
              <a:rPr lang="sr-Latn-CS"/>
              <a:pPr>
                <a:defRPr/>
              </a:pPr>
              <a:t>5.6.2013</a:t>
            </a:fld>
            <a:endParaRPr lang="hr-HR"/>
          </a:p>
        </p:txBody>
      </p:sp>
      <p:sp>
        <p:nvSpPr>
          <p:cNvPr id="5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EABDF-3183-4097-B3CE-18734881035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26873-7802-4E62-8389-340C12AB1D8E}" type="datetimeFigureOut">
              <a:rPr lang="sr-Latn-CS"/>
              <a:pPr>
                <a:defRPr/>
              </a:pPr>
              <a:t>5.6.2013</a:t>
            </a:fld>
            <a:endParaRPr lang="hr-HR"/>
          </a:p>
        </p:txBody>
      </p:sp>
      <p:sp>
        <p:nvSpPr>
          <p:cNvPr id="5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BB84A-65BB-4F1D-AC6D-BFB181AD2EA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DBC83-6C05-4B87-9548-BE750628D579}" type="datetimeFigureOut">
              <a:rPr lang="sr-Latn-CS"/>
              <a:pPr>
                <a:defRPr/>
              </a:pPr>
              <a:t>5.6.2013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C729D-0A2F-45B2-B2BB-DE0D81602FD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ACF59-0933-47A0-AA84-99DC0BED8596}" type="datetimeFigureOut">
              <a:rPr lang="sr-Latn-CS"/>
              <a:pPr>
                <a:defRPr/>
              </a:pPr>
              <a:t>5.6.2013</a:t>
            </a:fld>
            <a:endParaRPr lang="hr-HR"/>
          </a:p>
        </p:txBody>
      </p:sp>
      <p:sp>
        <p:nvSpPr>
          <p:cNvPr id="6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4B70A-F8CA-4E3C-8471-83111D3D08B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3CC87-C299-4FD7-B517-40FFE5B1F5BD}" type="datetimeFigureOut">
              <a:rPr lang="sr-Latn-CS"/>
              <a:pPr>
                <a:defRPr/>
              </a:pPr>
              <a:t>5.6.2013</a:t>
            </a:fld>
            <a:endParaRPr lang="hr-HR"/>
          </a:p>
        </p:txBody>
      </p:sp>
      <p:sp>
        <p:nvSpPr>
          <p:cNvPr id="8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6BBE3-B6BD-43EE-89C5-7418D9E51CC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165FD-A252-42C6-A5A7-FB6D06473DBD}" type="datetimeFigureOut">
              <a:rPr lang="sr-Latn-CS"/>
              <a:pPr>
                <a:defRPr/>
              </a:pPr>
              <a:t>5.6.2013</a:t>
            </a:fld>
            <a:endParaRPr lang="hr-HR"/>
          </a:p>
        </p:txBody>
      </p:sp>
      <p:sp>
        <p:nvSpPr>
          <p:cNvPr id="4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F2409-B7F1-4E0F-BDE4-CC54A5549A0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B6407-2739-4A10-A3B4-17EE2DD9D0A5}" type="datetimeFigureOut">
              <a:rPr lang="sr-Latn-CS"/>
              <a:pPr>
                <a:defRPr/>
              </a:pPr>
              <a:t>5.6.2013</a:t>
            </a:fld>
            <a:endParaRPr lang="hr-HR"/>
          </a:p>
        </p:txBody>
      </p:sp>
      <p:sp>
        <p:nvSpPr>
          <p:cNvPr id="3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86A4A-A21C-4820-BC4D-5FD26DA98A0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F0B6B-C605-487D-BB54-C2F8C92BF0E3}" type="datetimeFigureOut">
              <a:rPr lang="sr-Latn-CS"/>
              <a:pPr>
                <a:defRPr/>
              </a:pPr>
              <a:t>5.6.2013</a:t>
            </a:fld>
            <a:endParaRPr lang="hr-HR"/>
          </a:p>
        </p:txBody>
      </p:sp>
      <p:sp>
        <p:nvSpPr>
          <p:cNvPr id="6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98A76-1238-4946-A8D6-468F78A7770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s odsječenim zaobljenim jednim kuto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utni trokut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r-HR" noProof="0" smtClean="0"/>
              <a:t>Pritisnite ikonu za dodavanje slike</a:t>
            </a:r>
            <a:endParaRPr lang="en-US" noProof="0" dirty="0"/>
          </a:p>
        </p:txBody>
      </p:sp>
      <p:sp>
        <p:nvSpPr>
          <p:cNvPr id="9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0C787-F5D2-4C5A-8256-D1EB8B64DA67}" type="datetimeFigureOut">
              <a:rPr lang="sr-Latn-CS"/>
              <a:pPr>
                <a:defRPr/>
              </a:pPr>
              <a:t>5.6.2013</a:t>
            </a:fld>
            <a:endParaRPr lang="hr-HR"/>
          </a:p>
        </p:txBody>
      </p:sp>
      <p:sp>
        <p:nvSpPr>
          <p:cNvPr id="10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5E24A-7735-4B9C-88CE-9F0136D70FF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Rezervirano mjesto naslova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  <a:endParaRPr lang="en-US" smtClean="0"/>
          </a:p>
        </p:txBody>
      </p:sp>
      <p:sp>
        <p:nvSpPr>
          <p:cNvPr id="1029" name="Rezervirano mjesto teksta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184091-33AA-4DD2-8611-F7E2ECDED9EC}" type="datetimeFigureOut">
              <a:rPr lang="sr-Latn-CS"/>
              <a:pPr>
                <a:defRPr/>
              </a:pPr>
              <a:t>5.6.2013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E9DAE8-F325-4441-A145-19E085A46F1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grpSp>
        <p:nvGrpSpPr>
          <p:cNvPr id="1033" name="Grup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-500098" y="285728"/>
            <a:ext cx="3357586" cy="100013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2000" dirty="0"/>
              <a:t>Odjel za germanistiku</a:t>
            </a:r>
            <a:br>
              <a:rPr lang="hr-HR" sz="2000" dirty="0"/>
            </a:br>
            <a:r>
              <a:rPr lang="hr-HR" sz="2000" dirty="0"/>
              <a:t>Sveučilište u Zadru</a:t>
            </a:r>
            <a:br>
              <a:rPr lang="hr-HR" sz="2000" dirty="0"/>
            </a:br>
            <a:endParaRPr lang="hr-HR" sz="2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3400" y="2781300"/>
            <a:ext cx="7854950" cy="2200275"/>
          </a:xfrm>
        </p:spPr>
        <p:txBody>
          <a:bodyPr>
            <a:normAutofit/>
          </a:bodyPr>
          <a:lstStyle/>
          <a:p>
            <a:pPr marR="0" algn="ctr">
              <a:lnSpc>
                <a:spcPct val="90000"/>
              </a:lnSpc>
            </a:pPr>
            <a:r>
              <a:rPr lang="hr-HR" b="1" i="1" smtClean="0">
                <a:latin typeface="Times New Roman" pitchFamily="18" charset="0"/>
                <a:cs typeface="Times New Roman" pitchFamily="18" charset="0"/>
              </a:rPr>
              <a:t>EVALUACIJA  ZIMSKOG  SEMESTRA  AKADEMSKE GODINE 2012. / 2013.</a:t>
            </a:r>
          </a:p>
          <a:p>
            <a:pPr marR="0">
              <a:lnSpc>
                <a:spcPct val="90000"/>
              </a:lnSpc>
            </a:pPr>
            <a:endParaRPr lang="hr-HR" b="1" i="1" smtClean="0">
              <a:latin typeface="Times New Roman" pitchFamily="18" charset="0"/>
              <a:cs typeface="Times New Roman" pitchFamily="18" charset="0"/>
            </a:endParaRPr>
          </a:p>
          <a:p>
            <a:pPr marR="0" algn="ctr">
              <a:lnSpc>
                <a:spcPct val="90000"/>
              </a:lnSpc>
            </a:pPr>
            <a:r>
              <a:rPr lang="hr-HR" b="1" i="1" smtClean="0">
                <a:latin typeface="Times New Roman" pitchFamily="18" charset="0"/>
                <a:cs typeface="Times New Roman" pitchFamily="18" charset="0"/>
              </a:rPr>
              <a:t>Tematski sastanak Odjela za germanistiku,</a:t>
            </a:r>
          </a:p>
          <a:p>
            <a:pPr marR="0" algn="ctr">
              <a:lnSpc>
                <a:spcPct val="90000"/>
              </a:lnSpc>
            </a:pPr>
            <a:r>
              <a:rPr lang="hr-HR" sz="2400" b="1" i="1" smtClean="0">
                <a:latin typeface="Times New Roman" pitchFamily="18" charset="0"/>
                <a:cs typeface="Times New Roman" pitchFamily="18" charset="0"/>
              </a:rPr>
              <a:t>8. svibanj 2013.</a:t>
            </a:r>
            <a:endParaRPr lang="hr-HR" sz="2400" i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zervirano mjesto sadržaja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55942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hr-HR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Dvopredmetni sveučilišni preddiplomski studij njemačkog jezika i književnosti</a:t>
            </a:r>
          </a:p>
          <a:p>
            <a:endParaRPr lang="hr-HR" b="1" smtClean="0"/>
          </a:p>
          <a:p>
            <a:pPr>
              <a:buFont typeface="Wingdings 2" pitchFamily="18" charset="2"/>
              <a:buNone/>
            </a:pPr>
            <a:r>
              <a:rPr lang="hr-HR" b="1" i="1" smtClean="0">
                <a:solidFill>
                  <a:srgbClr val="FF0000"/>
                </a:solidFill>
              </a:rPr>
              <a:t>Nastavna godina: 3</a:t>
            </a:r>
            <a:endParaRPr lang="hr-HR" i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hr-HR" sz="2800" b="1" smtClean="0">
                <a:latin typeface="Times New Roman" pitchFamily="18" charset="0"/>
                <a:cs typeface="Times New Roman" pitchFamily="18" charset="0"/>
              </a:rPr>
              <a:t>Status: prvi upis </a:t>
            </a:r>
            <a:endParaRPr lang="hr-HR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hr-HR" sz="2800" b="1" smtClean="0">
                <a:latin typeface="Times New Roman" pitchFamily="18" charset="0"/>
                <a:cs typeface="Times New Roman" pitchFamily="18" charset="0"/>
              </a:rPr>
              <a:t>Broj studenata: 44</a:t>
            </a:r>
            <a:endParaRPr lang="hr-HR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hr-HR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hr-HR" sz="2800" b="1" smtClean="0">
                <a:latin typeface="Times New Roman" pitchFamily="18" charset="0"/>
                <a:cs typeface="Times New Roman" pitchFamily="18" charset="0"/>
              </a:rPr>
              <a:t>Status: apsolventi</a:t>
            </a:r>
            <a:endParaRPr lang="hr-HR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hr-HR" sz="2800" b="1" smtClean="0">
                <a:latin typeface="Times New Roman" pitchFamily="18" charset="0"/>
                <a:cs typeface="Times New Roman" pitchFamily="18" charset="0"/>
              </a:rPr>
              <a:t>Broj studenata: 4  </a:t>
            </a:r>
            <a:endParaRPr lang="hr-HR" sz="2800" smtClean="0">
              <a:latin typeface="Times New Roman" pitchFamily="18" charset="0"/>
              <a:cs typeface="Times New Roman" pitchFamily="18" charset="0"/>
            </a:endParaRPr>
          </a:p>
          <a:p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632450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sz="3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Obvezni (temeljni) kolegiji na 3. godini studija, 5. semestar preddiplomske razine: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dirty="0" smtClean="0">
                <a:solidFill>
                  <a:srgbClr val="FF0000"/>
                </a:solidFill>
              </a:rPr>
              <a:t>Leksikologija</a:t>
            </a:r>
            <a:endParaRPr lang="hr-HR" dirty="0" smtClean="0">
              <a:solidFill>
                <a:srgbClr val="FF00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dirty="0" smtClean="0">
                <a:solidFill>
                  <a:srgbClr val="FF0000"/>
                </a:solidFill>
              </a:rPr>
              <a:t>Realizam i naturalizam</a:t>
            </a:r>
            <a:endParaRPr lang="hr-HR" dirty="0" smtClean="0">
              <a:solidFill>
                <a:srgbClr val="FF00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dirty="0" smtClean="0">
                <a:solidFill>
                  <a:srgbClr val="FF0000"/>
                </a:solidFill>
              </a:rPr>
              <a:t>Njemačke jezične vježbe V</a:t>
            </a:r>
            <a:endParaRPr lang="hr-HR" dirty="0" smtClean="0">
              <a:solidFill>
                <a:srgbClr val="FF00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i="1" dirty="0" smtClean="0">
                <a:latin typeface="Times New Roman" pitchFamily="18" charset="0"/>
                <a:cs typeface="Times New Roman" pitchFamily="18" charset="0"/>
              </a:rPr>
              <a:t>Izborni kolegiji: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dirty="0" smtClean="0">
                <a:solidFill>
                  <a:schemeClr val="accent1"/>
                </a:solidFill>
              </a:rPr>
              <a:t>Leksikologija u kontrastu – broj studenata u grupi: 12</a:t>
            </a:r>
            <a:endParaRPr lang="hr-HR" dirty="0" smtClean="0">
              <a:solidFill>
                <a:schemeClr val="accent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dirty="0" smtClean="0">
                <a:solidFill>
                  <a:schemeClr val="accent1"/>
                </a:solidFill>
              </a:rPr>
              <a:t>Književnost  biedermeiera – broj studenata u grupi: 13</a:t>
            </a:r>
            <a:endParaRPr lang="hr-HR" dirty="0" smtClean="0">
              <a:solidFill>
                <a:schemeClr val="accent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dirty="0" smtClean="0">
                <a:solidFill>
                  <a:schemeClr val="accent1"/>
                </a:solidFill>
              </a:rPr>
              <a:t>Predožujska književnost – broj studenata u grupi: 10</a:t>
            </a:r>
            <a:endParaRPr lang="hr-HR" dirty="0" smtClean="0">
              <a:solidFill>
                <a:schemeClr val="accent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dirty="0" smtClean="0">
                <a:solidFill>
                  <a:schemeClr val="accent1"/>
                </a:solidFill>
              </a:rPr>
              <a:t>Tekstne  vrste – broj studenata u grupi: 16</a:t>
            </a:r>
            <a:endParaRPr lang="hr-HR" dirty="0" smtClean="0">
              <a:solidFill>
                <a:schemeClr val="accent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63" y="1357313"/>
            <a:ext cx="8229600" cy="7858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PROLAZNOST I PROSJEČNA OCJENA PO KOLEGIJIMA NAKON 1. ISPITNOG ROKA U VELJAČI  </a:t>
            </a:r>
            <a:r>
              <a:rPr lang="hr-H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29698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-50800" y="1520825"/>
          <a:ext cx="9102725" cy="5387975"/>
        </p:xfrm>
        <a:graphic>
          <a:graphicData uri="http://schemas.openxmlformats.org/presentationml/2006/ole">
            <p:oleObj spid="_x0000_s29698" r:id="rId3" imgW="9102117" imgH="5389331" progId="Excel.Chart.8">
              <p:embed/>
            </p:oleObj>
          </a:graphicData>
        </a:graphic>
      </p:graphicFrame>
      <p:sp>
        <p:nvSpPr>
          <p:cNvPr id="5" name="Zaobljeni pravokutnik 4"/>
          <p:cNvSpPr/>
          <p:nvPr/>
        </p:nvSpPr>
        <p:spPr>
          <a:xfrm>
            <a:off x="6715125" y="1428750"/>
            <a:ext cx="428625" cy="28575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6715125" y="1785938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cxnSp>
        <p:nvCxnSpPr>
          <p:cNvPr id="8" name="Ravni poveznik 7"/>
          <p:cNvCxnSpPr/>
          <p:nvPr/>
        </p:nvCxnSpPr>
        <p:spPr>
          <a:xfrm>
            <a:off x="7286625" y="1571625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>
            <a:off x="7286625" y="1928813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3" name="TekstniOkvir 9"/>
          <p:cNvSpPr txBox="1">
            <a:spLocks noChangeArrowheads="1"/>
          </p:cNvSpPr>
          <p:nvPr/>
        </p:nvSpPr>
        <p:spPr bwMode="auto">
          <a:xfrm>
            <a:off x="7500938" y="1428750"/>
            <a:ext cx="11747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OBVEZNI</a:t>
            </a:r>
          </a:p>
        </p:txBody>
      </p:sp>
      <p:sp>
        <p:nvSpPr>
          <p:cNvPr id="29704" name="TekstniOkvir 10"/>
          <p:cNvSpPr txBox="1">
            <a:spLocks noChangeArrowheads="1"/>
          </p:cNvSpPr>
          <p:nvPr/>
        </p:nvSpPr>
        <p:spPr bwMode="auto">
          <a:xfrm>
            <a:off x="7500938" y="1785938"/>
            <a:ext cx="11747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IZBORNI</a:t>
            </a:r>
          </a:p>
        </p:txBody>
      </p:sp>
      <p:sp>
        <p:nvSpPr>
          <p:cNvPr id="12" name="TekstniOkvir 11"/>
          <p:cNvSpPr txBox="1">
            <a:spLocks noChangeArrowheads="1"/>
          </p:cNvSpPr>
          <p:nvPr/>
        </p:nvSpPr>
        <p:spPr bwMode="auto">
          <a:xfrm>
            <a:off x="539750" y="3933825"/>
            <a:ext cx="7143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3,44</a:t>
            </a:r>
          </a:p>
        </p:txBody>
      </p:sp>
      <p:sp>
        <p:nvSpPr>
          <p:cNvPr id="13" name="TekstniOkvir 12"/>
          <p:cNvSpPr txBox="1">
            <a:spLocks noChangeArrowheads="1"/>
          </p:cNvSpPr>
          <p:nvPr/>
        </p:nvSpPr>
        <p:spPr bwMode="auto">
          <a:xfrm>
            <a:off x="1763713" y="4005263"/>
            <a:ext cx="717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3,66</a:t>
            </a:r>
          </a:p>
        </p:txBody>
      </p:sp>
      <p:sp>
        <p:nvSpPr>
          <p:cNvPr id="14" name="TekstniOkvir 13"/>
          <p:cNvSpPr txBox="1">
            <a:spLocks noChangeArrowheads="1"/>
          </p:cNvSpPr>
          <p:nvPr/>
        </p:nvSpPr>
        <p:spPr bwMode="auto">
          <a:xfrm>
            <a:off x="2987675" y="4005263"/>
            <a:ext cx="928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3,91</a:t>
            </a:r>
          </a:p>
        </p:txBody>
      </p:sp>
      <p:sp>
        <p:nvSpPr>
          <p:cNvPr id="15" name="TekstniOkvir 14"/>
          <p:cNvSpPr txBox="1">
            <a:spLocks noChangeArrowheads="1"/>
          </p:cNvSpPr>
          <p:nvPr/>
        </p:nvSpPr>
        <p:spPr bwMode="auto">
          <a:xfrm>
            <a:off x="4214813" y="3786188"/>
            <a:ext cx="7889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3,75</a:t>
            </a:r>
          </a:p>
        </p:txBody>
      </p:sp>
      <p:sp>
        <p:nvSpPr>
          <p:cNvPr id="16" name="TekstniOkvir 15"/>
          <p:cNvSpPr txBox="1">
            <a:spLocks noChangeArrowheads="1"/>
          </p:cNvSpPr>
          <p:nvPr/>
        </p:nvSpPr>
        <p:spPr bwMode="auto">
          <a:xfrm>
            <a:off x="5435600" y="3789363"/>
            <a:ext cx="7254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600" b="1">
                <a:solidFill>
                  <a:srgbClr val="FFC000"/>
                </a:solidFill>
                <a:latin typeface="Constantia" pitchFamily="18" charset="0"/>
              </a:rPr>
              <a:t>5,00</a:t>
            </a:r>
          </a:p>
        </p:txBody>
      </p:sp>
      <p:sp>
        <p:nvSpPr>
          <p:cNvPr id="17" name="TekstniOkvir 16"/>
          <p:cNvSpPr txBox="1">
            <a:spLocks noChangeArrowheads="1"/>
          </p:cNvSpPr>
          <p:nvPr/>
        </p:nvSpPr>
        <p:spPr bwMode="auto">
          <a:xfrm>
            <a:off x="6659563" y="3789363"/>
            <a:ext cx="806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0,00</a:t>
            </a:r>
          </a:p>
        </p:txBody>
      </p:sp>
      <p:sp>
        <p:nvSpPr>
          <p:cNvPr id="18" name="Zaobljeni pravokutnik 17"/>
          <p:cNvSpPr/>
          <p:nvPr/>
        </p:nvSpPr>
        <p:spPr>
          <a:xfrm>
            <a:off x="684213" y="6308725"/>
            <a:ext cx="428625" cy="28575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cxnSp>
        <p:nvCxnSpPr>
          <p:cNvPr id="19" name="Ravni poveznik 18"/>
          <p:cNvCxnSpPr/>
          <p:nvPr/>
        </p:nvCxnSpPr>
        <p:spPr>
          <a:xfrm>
            <a:off x="1258888" y="6453188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3" name="TekstniOkvir 19"/>
          <p:cNvSpPr txBox="1">
            <a:spLocks noChangeArrowheads="1"/>
          </p:cNvSpPr>
          <p:nvPr/>
        </p:nvSpPr>
        <p:spPr bwMode="auto">
          <a:xfrm>
            <a:off x="1476375" y="6381750"/>
            <a:ext cx="14906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PROSJEČNA OCJENA</a:t>
            </a:r>
          </a:p>
        </p:txBody>
      </p:sp>
      <p:sp>
        <p:nvSpPr>
          <p:cNvPr id="21" name="TekstniOkvir 20"/>
          <p:cNvSpPr txBox="1">
            <a:spLocks noChangeArrowheads="1"/>
          </p:cNvSpPr>
          <p:nvPr/>
        </p:nvSpPr>
        <p:spPr bwMode="auto">
          <a:xfrm>
            <a:off x="7885113" y="3789363"/>
            <a:ext cx="7921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600" b="1">
                <a:solidFill>
                  <a:srgbClr val="FFC000"/>
                </a:solidFill>
                <a:latin typeface="Constantia" pitchFamily="18" charset="0"/>
              </a:rPr>
              <a:t>3,40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63" y="1484313"/>
            <a:ext cx="8229600" cy="6588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hr-HR" sz="3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hr-HR" sz="3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hr-HR" sz="3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hr-HR" sz="27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PROLAZNOST I PROSJEČNA OCJENA PO KOLEGIJIMA NAKON 2. ISPITNOG ROKA U VELJAČI  I 3. TREĆEG ISPITNOG ROKA U OŽUJKU IZ KOLEGIJA „JEZIČNE VJEŽBE V“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30722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-50800" y="1520825"/>
          <a:ext cx="10218738" cy="5387975"/>
        </p:xfrm>
        <a:graphic>
          <a:graphicData uri="http://schemas.openxmlformats.org/presentationml/2006/ole">
            <p:oleObj spid="_x0000_s30722" r:id="rId3" imgW="10217782" imgH="5389331" progId="Excel.Chart.8">
              <p:embed/>
            </p:oleObj>
          </a:graphicData>
        </a:graphic>
      </p:graphicFrame>
      <p:sp>
        <p:nvSpPr>
          <p:cNvPr id="5" name="Zaobljeni pravokutnik 4"/>
          <p:cNvSpPr/>
          <p:nvPr/>
        </p:nvSpPr>
        <p:spPr>
          <a:xfrm>
            <a:off x="6715125" y="1428750"/>
            <a:ext cx="428625" cy="28575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6715125" y="1785938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cxnSp>
        <p:nvCxnSpPr>
          <p:cNvPr id="8" name="Ravni poveznik 7"/>
          <p:cNvCxnSpPr/>
          <p:nvPr/>
        </p:nvCxnSpPr>
        <p:spPr>
          <a:xfrm>
            <a:off x="7286625" y="1571625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>
            <a:off x="7286625" y="1928813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7" name="TekstniOkvir 9"/>
          <p:cNvSpPr txBox="1">
            <a:spLocks noChangeArrowheads="1"/>
          </p:cNvSpPr>
          <p:nvPr/>
        </p:nvSpPr>
        <p:spPr bwMode="auto">
          <a:xfrm>
            <a:off x="7500938" y="1428750"/>
            <a:ext cx="11747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OBVEZNI</a:t>
            </a:r>
          </a:p>
        </p:txBody>
      </p:sp>
      <p:sp>
        <p:nvSpPr>
          <p:cNvPr id="30728" name="TekstniOkvir 10"/>
          <p:cNvSpPr txBox="1">
            <a:spLocks noChangeArrowheads="1"/>
          </p:cNvSpPr>
          <p:nvPr/>
        </p:nvSpPr>
        <p:spPr bwMode="auto">
          <a:xfrm>
            <a:off x="7500938" y="1785938"/>
            <a:ext cx="11747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IZBORNI</a:t>
            </a:r>
          </a:p>
        </p:txBody>
      </p:sp>
      <p:sp>
        <p:nvSpPr>
          <p:cNvPr id="12" name="TekstniOkvir 11"/>
          <p:cNvSpPr txBox="1">
            <a:spLocks noChangeArrowheads="1"/>
          </p:cNvSpPr>
          <p:nvPr/>
        </p:nvSpPr>
        <p:spPr bwMode="auto">
          <a:xfrm>
            <a:off x="395288" y="3933825"/>
            <a:ext cx="1800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4,00</a:t>
            </a:r>
          </a:p>
        </p:txBody>
      </p:sp>
      <p:sp>
        <p:nvSpPr>
          <p:cNvPr id="13" name="TekstniOkvir 12"/>
          <p:cNvSpPr txBox="1">
            <a:spLocks noChangeArrowheads="1"/>
          </p:cNvSpPr>
          <p:nvPr/>
        </p:nvSpPr>
        <p:spPr bwMode="auto">
          <a:xfrm>
            <a:off x="1547813" y="3933825"/>
            <a:ext cx="7175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600" b="1">
                <a:solidFill>
                  <a:srgbClr val="FFC000"/>
                </a:solidFill>
                <a:latin typeface="Constantia" pitchFamily="18" charset="0"/>
              </a:rPr>
              <a:t>3,07</a:t>
            </a:r>
          </a:p>
        </p:txBody>
      </p:sp>
      <p:sp>
        <p:nvSpPr>
          <p:cNvPr id="14" name="TekstniOkvir 13"/>
          <p:cNvSpPr txBox="1">
            <a:spLocks noChangeArrowheads="1"/>
          </p:cNvSpPr>
          <p:nvPr/>
        </p:nvSpPr>
        <p:spPr bwMode="auto">
          <a:xfrm>
            <a:off x="2627313" y="4076700"/>
            <a:ext cx="857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3,</a:t>
            </a:r>
            <a:r>
              <a:rPr lang="hr-HR" sz="1600" b="1">
                <a:solidFill>
                  <a:srgbClr val="FFC000"/>
                </a:solidFill>
                <a:latin typeface="Constantia" pitchFamily="18" charset="0"/>
              </a:rPr>
              <a:t>00</a:t>
            </a:r>
          </a:p>
        </p:txBody>
      </p:sp>
      <p:sp>
        <p:nvSpPr>
          <p:cNvPr id="15" name="TekstniOkvir 14"/>
          <p:cNvSpPr txBox="1">
            <a:spLocks noChangeArrowheads="1"/>
          </p:cNvSpPr>
          <p:nvPr/>
        </p:nvSpPr>
        <p:spPr bwMode="auto">
          <a:xfrm>
            <a:off x="3708400" y="3933825"/>
            <a:ext cx="719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600" b="1">
                <a:solidFill>
                  <a:srgbClr val="FFC000"/>
                </a:solidFill>
                <a:latin typeface="Constantia" pitchFamily="18" charset="0"/>
              </a:rPr>
              <a:t>2,54</a:t>
            </a:r>
          </a:p>
        </p:txBody>
      </p:sp>
      <p:sp>
        <p:nvSpPr>
          <p:cNvPr id="16" name="TekstniOkvir 15"/>
          <p:cNvSpPr txBox="1">
            <a:spLocks noChangeArrowheads="1"/>
          </p:cNvSpPr>
          <p:nvPr/>
        </p:nvSpPr>
        <p:spPr bwMode="auto">
          <a:xfrm>
            <a:off x="4787900" y="3933825"/>
            <a:ext cx="723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600" b="1">
                <a:solidFill>
                  <a:srgbClr val="FFC000"/>
                </a:solidFill>
                <a:latin typeface="Constantia" pitchFamily="18" charset="0"/>
              </a:rPr>
              <a:t>3,50</a:t>
            </a:r>
          </a:p>
        </p:txBody>
      </p:sp>
      <p:sp>
        <p:nvSpPr>
          <p:cNvPr id="17" name="TekstniOkvir 16"/>
          <p:cNvSpPr txBox="1">
            <a:spLocks noChangeArrowheads="1"/>
          </p:cNvSpPr>
          <p:nvPr/>
        </p:nvSpPr>
        <p:spPr bwMode="auto">
          <a:xfrm>
            <a:off x="5867400" y="4005263"/>
            <a:ext cx="7921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600" b="1">
                <a:solidFill>
                  <a:srgbClr val="FFC000"/>
                </a:solidFill>
                <a:latin typeface="Constantia" pitchFamily="18" charset="0"/>
              </a:rPr>
              <a:t>5,00</a:t>
            </a:r>
          </a:p>
        </p:txBody>
      </p:sp>
      <p:sp>
        <p:nvSpPr>
          <p:cNvPr id="18" name="Zaobljeni pravokutnik 17"/>
          <p:cNvSpPr/>
          <p:nvPr/>
        </p:nvSpPr>
        <p:spPr>
          <a:xfrm>
            <a:off x="684213" y="6308725"/>
            <a:ext cx="428625" cy="28575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cxnSp>
        <p:nvCxnSpPr>
          <p:cNvPr id="19" name="Ravni poveznik 18"/>
          <p:cNvCxnSpPr/>
          <p:nvPr/>
        </p:nvCxnSpPr>
        <p:spPr>
          <a:xfrm>
            <a:off x="1258888" y="6453188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7" name="TekstniOkvir 19"/>
          <p:cNvSpPr txBox="1">
            <a:spLocks noChangeArrowheads="1"/>
          </p:cNvSpPr>
          <p:nvPr/>
        </p:nvSpPr>
        <p:spPr bwMode="auto">
          <a:xfrm>
            <a:off x="1258888" y="6381750"/>
            <a:ext cx="14906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PROSJEČNA OCJENA</a:t>
            </a:r>
          </a:p>
        </p:txBody>
      </p:sp>
      <p:sp>
        <p:nvSpPr>
          <p:cNvPr id="21" name="TekstniOkvir 20"/>
          <p:cNvSpPr txBox="1">
            <a:spLocks noChangeArrowheads="1"/>
          </p:cNvSpPr>
          <p:nvPr/>
        </p:nvSpPr>
        <p:spPr bwMode="auto">
          <a:xfrm>
            <a:off x="6948488" y="4005263"/>
            <a:ext cx="6492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600" b="1">
                <a:solidFill>
                  <a:srgbClr val="FFC000"/>
                </a:solidFill>
                <a:latin typeface="Constantia" pitchFamily="18" charset="0"/>
              </a:rPr>
              <a:t>5,00</a:t>
            </a:r>
          </a:p>
        </p:txBody>
      </p:sp>
      <p:sp>
        <p:nvSpPr>
          <p:cNvPr id="26" name="TekstniOkvir 25"/>
          <p:cNvSpPr txBox="1">
            <a:spLocks noChangeArrowheads="1"/>
          </p:cNvSpPr>
          <p:nvPr/>
        </p:nvSpPr>
        <p:spPr bwMode="auto">
          <a:xfrm>
            <a:off x="8027988" y="3789363"/>
            <a:ext cx="566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3,33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21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zervirano mjesto sadržaja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8483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r-HR" sz="3200" b="1" smtClean="0">
                <a:solidFill>
                  <a:srgbClr val="FF0000"/>
                </a:solidFill>
              </a:rPr>
              <a:t>   </a:t>
            </a:r>
            <a:r>
              <a:rPr lang="hr-HR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Dvopredmetni sveučilišni diplomski studij njemačkog jezika i književnosti; smjer: nastavnički </a:t>
            </a:r>
          </a:p>
          <a:p>
            <a:pPr>
              <a:buFont typeface="Wingdings 2" pitchFamily="18" charset="2"/>
              <a:buNone/>
            </a:pPr>
            <a:endParaRPr lang="hr-HR" sz="3200" b="1" i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hr-HR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Nastavna godina: 1</a:t>
            </a:r>
          </a:p>
          <a:p>
            <a:pPr>
              <a:buFont typeface="Wingdings 2" pitchFamily="18" charset="2"/>
              <a:buNone/>
            </a:pPr>
            <a:r>
              <a:rPr lang="hr-HR" b="1" smtClean="0">
                <a:latin typeface="Times New Roman" pitchFamily="18" charset="0"/>
                <a:cs typeface="Times New Roman" pitchFamily="18" charset="0"/>
              </a:rPr>
              <a:t>Status: prvi upis</a:t>
            </a:r>
            <a:endParaRPr lang="hr-HR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hr-HR" b="1" smtClean="0">
                <a:latin typeface="Times New Roman" pitchFamily="18" charset="0"/>
                <a:cs typeface="Times New Roman" pitchFamily="18" charset="0"/>
              </a:rPr>
              <a:t>Broj studenata: 26</a:t>
            </a:r>
            <a:endParaRPr lang="hr-HR" smtClean="0">
              <a:latin typeface="Times New Roman" pitchFamily="18" charset="0"/>
              <a:cs typeface="Times New Roman" pitchFamily="18" charset="0"/>
            </a:endParaRPr>
          </a:p>
          <a:p>
            <a:endParaRPr lang="hr-HR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hr-HR" b="1" smtClean="0">
                <a:latin typeface="Times New Roman" pitchFamily="18" charset="0"/>
                <a:cs typeface="Times New Roman" pitchFamily="18" charset="0"/>
              </a:rPr>
              <a:t>Status: ponavlja</a:t>
            </a:r>
            <a:endParaRPr lang="hr-HR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hr-HR" b="1" smtClean="0">
                <a:latin typeface="Times New Roman" pitchFamily="18" charset="0"/>
                <a:cs typeface="Times New Roman" pitchFamily="18" charset="0"/>
              </a:rPr>
              <a:t>Broj studenata: 1</a:t>
            </a:r>
            <a:endParaRPr lang="hr-HR" smtClean="0">
              <a:latin typeface="Times New Roman" pitchFamily="18" charset="0"/>
              <a:cs typeface="Times New Roman" pitchFamily="18" charset="0"/>
            </a:endParaRPr>
          </a:p>
          <a:p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41655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Obvezni (temeljni) kolegiji na 1. godini studija, 1. semestar diplomske razine: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b="1" dirty="0" smtClean="0">
              <a:solidFill>
                <a:srgbClr val="FF00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smtClean="0">
                <a:solidFill>
                  <a:srgbClr val="FF0000"/>
                </a:solidFill>
              </a:rPr>
              <a:t>Glotodidaktika</a:t>
            </a:r>
            <a:r>
              <a:rPr lang="hr-HR" b="1" smtClean="0"/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sz="2800" b="1" i="1" dirty="0" smtClean="0">
                <a:latin typeface="Times New Roman" pitchFamily="18" charset="0"/>
                <a:cs typeface="Times New Roman" pitchFamily="18" charset="0"/>
              </a:rPr>
              <a:t>Izborni kolegiji: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dirty="0" smtClean="0">
                <a:solidFill>
                  <a:srgbClr val="0070C0"/>
                </a:solidFill>
              </a:rPr>
              <a:t>Leksikografija – broj studenata u grupi: 16 </a:t>
            </a:r>
            <a:endParaRPr lang="hr-HR" dirty="0" smtClean="0">
              <a:solidFill>
                <a:srgbClr val="0070C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dirty="0" smtClean="0">
                <a:solidFill>
                  <a:srgbClr val="0070C0"/>
                </a:solidFill>
              </a:rPr>
              <a:t>Austrijski književni ekspresionizam – broj studenata u grupi: 13 </a:t>
            </a:r>
            <a:endParaRPr lang="hr-HR" dirty="0" smtClean="0">
              <a:solidFill>
                <a:srgbClr val="0070C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dirty="0" smtClean="0">
                <a:solidFill>
                  <a:srgbClr val="0070C0"/>
                </a:solidFill>
              </a:rPr>
              <a:t>Tvorba riječi – broj studenata u grupi: 15 </a:t>
            </a:r>
            <a:endParaRPr lang="hr-HR" dirty="0" smtClean="0">
              <a:solidFill>
                <a:srgbClr val="0070C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dirty="0" smtClean="0">
                <a:solidFill>
                  <a:srgbClr val="0070C0"/>
                </a:solidFill>
              </a:rPr>
              <a:t>Klasici moderne – broj studenata u grupi: 15 </a:t>
            </a:r>
            <a:endParaRPr lang="hr-HR" dirty="0" smtClean="0">
              <a:solidFill>
                <a:srgbClr val="0070C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63" y="1357313"/>
            <a:ext cx="8229600" cy="7858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PROLAZNOST I PROSJEČNA OCJENA PO KOLEGIJIMA NAKON 1. ISPITNOG ROKA U VELJAČI  </a:t>
            </a:r>
            <a:r>
              <a:rPr lang="hr-H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3379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-50800" y="1520825"/>
          <a:ext cx="9102725" cy="5387975"/>
        </p:xfrm>
        <a:graphic>
          <a:graphicData uri="http://schemas.openxmlformats.org/presentationml/2006/ole">
            <p:oleObj spid="_x0000_s33794" r:id="rId3" imgW="9102117" imgH="5389331" progId="Excel.Chart.8">
              <p:embed/>
            </p:oleObj>
          </a:graphicData>
        </a:graphic>
      </p:graphicFrame>
      <p:sp>
        <p:nvSpPr>
          <p:cNvPr id="5" name="Zaobljeni pravokutnik 4"/>
          <p:cNvSpPr/>
          <p:nvPr/>
        </p:nvSpPr>
        <p:spPr>
          <a:xfrm>
            <a:off x="6715125" y="1428750"/>
            <a:ext cx="428625" cy="28575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6715125" y="1785938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cxnSp>
        <p:nvCxnSpPr>
          <p:cNvPr id="8" name="Ravni poveznik 7"/>
          <p:cNvCxnSpPr/>
          <p:nvPr/>
        </p:nvCxnSpPr>
        <p:spPr>
          <a:xfrm>
            <a:off x="7286625" y="1571625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>
            <a:off x="7286625" y="1928813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99" name="TekstniOkvir 9"/>
          <p:cNvSpPr txBox="1">
            <a:spLocks noChangeArrowheads="1"/>
          </p:cNvSpPr>
          <p:nvPr/>
        </p:nvSpPr>
        <p:spPr bwMode="auto">
          <a:xfrm>
            <a:off x="7500938" y="1428750"/>
            <a:ext cx="11747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OBVEZNI</a:t>
            </a:r>
          </a:p>
        </p:txBody>
      </p:sp>
      <p:sp>
        <p:nvSpPr>
          <p:cNvPr id="33800" name="TekstniOkvir 10"/>
          <p:cNvSpPr txBox="1">
            <a:spLocks noChangeArrowheads="1"/>
          </p:cNvSpPr>
          <p:nvPr/>
        </p:nvSpPr>
        <p:spPr bwMode="auto">
          <a:xfrm>
            <a:off x="7500938" y="1785938"/>
            <a:ext cx="11747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IZBORNI</a:t>
            </a:r>
          </a:p>
        </p:txBody>
      </p:sp>
      <p:sp>
        <p:nvSpPr>
          <p:cNvPr id="12" name="TekstniOkvir 11"/>
          <p:cNvSpPr txBox="1">
            <a:spLocks noChangeArrowheads="1"/>
          </p:cNvSpPr>
          <p:nvPr/>
        </p:nvSpPr>
        <p:spPr bwMode="auto">
          <a:xfrm>
            <a:off x="1547813" y="4005263"/>
            <a:ext cx="792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3,55</a:t>
            </a:r>
          </a:p>
        </p:txBody>
      </p:sp>
      <p:sp>
        <p:nvSpPr>
          <p:cNvPr id="13" name="TekstniOkvir 12"/>
          <p:cNvSpPr txBox="1">
            <a:spLocks noChangeArrowheads="1"/>
          </p:cNvSpPr>
          <p:nvPr/>
        </p:nvSpPr>
        <p:spPr bwMode="auto">
          <a:xfrm>
            <a:off x="2843213" y="4005263"/>
            <a:ext cx="865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4,00</a:t>
            </a:r>
          </a:p>
        </p:txBody>
      </p:sp>
      <p:sp>
        <p:nvSpPr>
          <p:cNvPr id="14" name="TekstniOkvir 13"/>
          <p:cNvSpPr txBox="1">
            <a:spLocks noChangeArrowheads="1"/>
          </p:cNvSpPr>
          <p:nvPr/>
        </p:nvSpPr>
        <p:spPr bwMode="auto">
          <a:xfrm>
            <a:off x="4211638" y="4076700"/>
            <a:ext cx="928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5,00</a:t>
            </a:r>
          </a:p>
        </p:txBody>
      </p:sp>
      <p:sp>
        <p:nvSpPr>
          <p:cNvPr id="15" name="TekstniOkvir 14"/>
          <p:cNvSpPr txBox="1">
            <a:spLocks noChangeArrowheads="1"/>
          </p:cNvSpPr>
          <p:nvPr/>
        </p:nvSpPr>
        <p:spPr bwMode="auto">
          <a:xfrm>
            <a:off x="5580063" y="4005263"/>
            <a:ext cx="7889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4,00</a:t>
            </a:r>
          </a:p>
        </p:txBody>
      </p:sp>
      <p:sp>
        <p:nvSpPr>
          <p:cNvPr id="16" name="TekstniOkvir 15"/>
          <p:cNvSpPr txBox="1">
            <a:spLocks noChangeArrowheads="1"/>
          </p:cNvSpPr>
          <p:nvPr/>
        </p:nvSpPr>
        <p:spPr bwMode="auto">
          <a:xfrm>
            <a:off x="6948488" y="4005263"/>
            <a:ext cx="723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3,33</a:t>
            </a:r>
          </a:p>
        </p:txBody>
      </p:sp>
      <p:sp>
        <p:nvSpPr>
          <p:cNvPr id="18" name="Zaobljeni pravokutnik 17"/>
          <p:cNvSpPr/>
          <p:nvPr/>
        </p:nvSpPr>
        <p:spPr>
          <a:xfrm>
            <a:off x="684213" y="6308725"/>
            <a:ext cx="428625" cy="28575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cxnSp>
        <p:nvCxnSpPr>
          <p:cNvPr id="19" name="Ravni poveznik 18"/>
          <p:cNvCxnSpPr/>
          <p:nvPr/>
        </p:nvCxnSpPr>
        <p:spPr>
          <a:xfrm>
            <a:off x="1258888" y="6453188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8" name="TekstniOkvir 19"/>
          <p:cNvSpPr txBox="1">
            <a:spLocks noChangeArrowheads="1"/>
          </p:cNvSpPr>
          <p:nvPr/>
        </p:nvSpPr>
        <p:spPr bwMode="auto">
          <a:xfrm>
            <a:off x="1476375" y="6381750"/>
            <a:ext cx="14906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PROSJEČNA OCJENA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63" y="1357313"/>
            <a:ext cx="8229600" cy="7858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PROLAZNOST I PROSJEČNA OCJENA PO KOLEGIJIMA NAKON 2. ISPITNOG ROKA U VELJAČI  </a:t>
            </a:r>
            <a:r>
              <a:rPr lang="hr-H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34818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-50800" y="1520825"/>
          <a:ext cx="9102725" cy="5387975"/>
        </p:xfrm>
        <a:graphic>
          <a:graphicData uri="http://schemas.openxmlformats.org/presentationml/2006/ole">
            <p:oleObj spid="_x0000_s34818" r:id="rId3" imgW="9102117" imgH="5389331" progId="Excel.Chart.8">
              <p:embed/>
            </p:oleObj>
          </a:graphicData>
        </a:graphic>
      </p:graphicFrame>
      <p:sp>
        <p:nvSpPr>
          <p:cNvPr id="5" name="Zaobljeni pravokutnik 4"/>
          <p:cNvSpPr/>
          <p:nvPr/>
        </p:nvSpPr>
        <p:spPr>
          <a:xfrm>
            <a:off x="6715125" y="1428750"/>
            <a:ext cx="428625" cy="28575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6715125" y="1785938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cxnSp>
        <p:nvCxnSpPr>
          <p:cNvPr id="8" name="Ravni poveznik 7"/>
          <p:cNvCxnSpPr/>
          <p:nvPr/>
        </p:nvCxnSpPr>
        <p:spPr>
          <a:xfrm>
            <a:off x="7286625" y="1571625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>
            <a:off x="7286625" y="1928813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3" name="TekstniOkvir 9"/>
          <p:cNvSpPr txBox="1">
            <a:spLocks noChangeArrowheads="1"/>
          </p:cNvSpPr>
          <p:nvPr/>
        </p:nvSpPr>
        <p:spPr bwMode="auto">
          <a:xfrm>
            <a:off x="7500938" y="1428750"/>
            <a:ext cx="11747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OBVEZNI</a:t>
            </a:r>
          </a:p>
        </p:txBody>
      </p:sp>
      <p:sp>
        <p:nvSpPr>
          <p:cNvPr id="34824" name="TekstniOkvir 10"/>
          <p:cNvSpPr txBox="1">
            <a:spLocks noChangeArrowheads="1"/>
          </p:cNvSpPr>
          <p:nvPr/>
        </p:nvSpPr>
        <p:spPr bwMode="auto">
          <a:xfrm>
            <a:off x="7500938" y="1785938"/>
            <a:ext cx="11747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IZBORNI</a:t>
            </a:r>
          </a:p>
        </p:txBody>
      </p:sp>
      <p:sp>
        <p:nvSpPr>
          <p:cNvPr id="12" name="TekstniOkvir 11"/>
          <p:cNvSpPr txBox="1">
            <a:spLocks noChangeArrowheads="1"/>
          </p:cNvSpPr>
          <p:nvPr/>
        </p:nvSpPr>
        <p:spPr bwMode="auto">
          <a:xfrm>
            <a:off x="1547813" y="4005263"/>
            <a:ext cx="792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2,91</a:t>
            </a:r>
          </a:p>
        </p:txBody>
      </p:sp>
      <p:sp>
        <p:nvSpPr>
          <p:cNvPr id="13" name="TekstniOkvir 12"/>
          <p:cNvSpPr txBox="1">
            <a:spLocks noChangeArrowheads="1"/>
          </p:cNvSpPr>
          <p:nvPr/>
        </p:nvSpPr>
        <p:spPr bwMode="auto">
          <a:xfrm>
            <a:off x="2843213" y="4005263"/>
            <a:ext cx="865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4,00</a:t>
            </a:r>
          </a:p>
        </p:txBody>
      </p:sp>
      <p:sp>
        <p:nvSpPr>
          <p:cNvPr id="14" name="TekstniOkvir 13"/>
          <p:cNvSpPr txBox="1">
            <a:spLocks noChangeArrowheads="1"/>
          </p:cNvSpPr>
          <p:nvPr/>
        </p:nvSpPr>
        <p:spPr bwMode="auto">
          <a:xfrm>
            <a:off x="4211638" y="4076700"/>
            <a:ext cx="928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3,71</a:t>
            </a:r>
          </a:p>
        </p:txBody>
      </p:sp>
      <p:sp>
        <p:nvSpPr>
          <p:cNvPr id="15" name="TekstniOkvir 14"/>
          <p:cNvSpPr txBox="1">
            <a:spLocks noChangeArrowheads="1"/>
          </p:cNvSpPr>
          <p:nvPr/>
        </p:nvSpPr>
        <p:spPr bwMode="auto">
          <a:xfrm>
            <a:off x="5580063" y="4005263"/>
            <a:ext cx="7889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3,33</a:t>
            </a:r>
          </a:p>
        </p:txBody>
      </p:sp>
      <p:sp>
        <p:nvSpPr>
          <p:cNvPr id="16" name="TekstniOkvir 15"/>
          <p:cNvSpPr txBox="1">
            <a:spLocks noChangeArrowheads="1"/>
          </p:cNvSpPr>
          <p:nvPr/>
        </p:nvSpPr>
        <p:spPr bwMode="auto">
          <a:xfrm>
            <a:off x="6948488" y="4005263"/>
            <a:ext cx="863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4,00</a:t>
            </a:r>
          </a:p>
        </p:txBody>
      </p:sp>
      <p:sp>
        <p:nvSpPr>
          <p:cNvPr id="18" name="Zaobljeni pravokutnik 17"/>
          <p:cNvSpPr/>
          <p:nvPr/>
        </p:nvSpPr>
        <p:spPr>
          <a:xfrm>
            <a:off x="684213" y="6308725"/>
            <a:ext cx="428625" cy="28575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cxnSp>
        <p:nvCxnSpPr>
          <p:cNvPr id="19" name="Ravni poveznik 18"/>
          <p:cNvCxnSpPr/>
          <p:nvPr/>
        </p:nvCxnSpPr>
        <p:spPr>
          <a:xfrm>
            <a:off x="1258888" y="6453188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32" name="TekstniOkvir 19"/>
          <p:cNvSpPr txBox="1">
            <a:spLocks noChangeArrowheads="1"/>
          </p:cNvSpPr>
          <p:nvPr/>
        </p:nvSpPr>
        <p:spPr bwMode="auto">
          <a:xfrm>
            <a:off x="1476375" y="6381750"/>
            <a:ext cx="14906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PROSJEČNA OCJENA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zervirano mjesto sadržaja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5594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r-HR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Dvopredmetni sveučilišni diplomski studij Njemačkog jezika i književnosti; smjer: nastavnički </a:t>
            </a:r>
          </a:p>
          <a:p>
            <a:pPr>
              <a:buFont typeface="Wingdings 2" pitchFamily="18" charset="2"/>
              <a:buNone/>
            </a:pPr>
            <a:endParaRPr lang="hr-HR" sz="3200" i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hr-HR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Nastavna godina: 2</a:t>
            </a:r>
          </a:p>
          <a:p>
            <a:pPr>
              <a:buFont typeface="Wingdings 2" pitchFamily="18" charset="2"/>
              <a:buNone/>
            </a:pPr>
            <a:endParaRPr lang="hr-HR" i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hr-HR" sz="2800" b="1" smtClean="0">
                <a:latin typeface="Times New Roman" pitchFamily="18" charset="0"/>
                <a:cs typeface="Times New Roman" pitchFamily="18" charset="0"/>
              </a:rPr>
              <a:t>Status: prvi upis</a:t>
            </a:r>
            <a:endParaRPr lang="hr-HR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hr-HR" sz="2800" b="1" smtClean="0">
                <a:latin typeface="Times New Roman" pitchFamily="18" charset="0"/>
                <a:cs typeface="Times New Roman" pitchFamily="18" charset="0"/>
              </a:rPr>
              <a:t>Broj studenata: 27</a:t>
            </a:r>
            <a:endParaRPr lang="hr-HR" sz="2800" smtClean="0">
              <a:latin typeface="Times New Roman" pitchFamily="18" charset="0"/>
              <a:cs typeface="Times New Roman" pitchFamily="18" charset="0"/>
            </a:endParaRPr>
          </a:p>
          <a:p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753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Obvezni (temeljni) kolegiji na 2. godini studija,</a:t>
            </a:r>
            <a:br>
              <a:rPr lang="hr-HR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r-HR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3. semestar diplomske razine: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sz="3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dirty="0" smtClean="0">
                <a:solidFill>
                  <a:srgbClr val="FF0000"/>
                </a:solidFill>
              </a:rPr>
              <a:t>Metodika nastave njemačkog jezika II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 smtClean="0">
              <a:solidFill>
                <a:srgbClr val="FF00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i="1" dirty="0" smtClean="0"/>
              <a:t>Izborni kolegiji: </a:t>
            </a:r>
            <a:endParaRPr lang="hr-HR" i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dirty="0" smtClean="0">
                <a:solidFill>
                  <a:srgbClr val="0070C0"/>
                </a:solidFill>
              </a:rPr>
              <a:t>Poredbena idiomatika – broj studenata u grupi: 21 </a:t>
            </a:r>
            <a:endParaRPr lang="hr-HR" dirty="0" smtClean="0">
              <a:solidFill>
                <a:srgbClr val="0070C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dirty="0" smtClean="0">
                <a:solidFill>
                  <a:srgbClr val="0070C0"/>
                </a:solidFill>
              </a:rPr>
              <a:t>Sociolingvistika – broj studenata u grupi: 18 </a:t>
            </a:r>
            <a:endParaRPr lang="hr-HR" dirty="0" smtClean="0">
              <a:solidFill>
                <a:srgbClr val="0070C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dirty="0" smtClean="0">
                <a:solidFill>
                  <a:srgbClr val="0070C0"/>
                </a:solidFill>
              </a:rPr>
              <a:t>Dnevnik kao književni oblik – broj studenata u grupi: 14 </a:t>
            </a:r>
            <a:endParaRPr lang="hr-HR" dirty="0" smtClean="0">
              <a:solidFill>
                <a:srgbClr val="0070C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dirty="0" smtClean="0">
                <a:solidFill>
                  <a:srgbClr val="0070C0"/>
                </a:solidFill>
              </a:rPr>
              <a:t>Viteški roman – broj studenata u grupi: 11 </a:t>
            </a:r>
            <a:endParaRPr lang="hr-HR" dirty="0" smtClean="0">
              <a:solidFill>
                <a:srgbClr val="0070C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dirty="0" smtClean="0">
                <a:solidFill>
                  <a:srgbClr val="0070C0"/>
                </a:solidFill>
              </a:rPr>
              <a:t>Suvremena njemačka književnost – broj studenata u grupi: 19 </a:t>
            </a:r>
            <a:endParaRPr lang="hr-HR" dirty="0" smtClean="0">
              <a:solidFill>
                <a:srgbClr val="0070C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4313" y="1285875"/>
            <a:ext cx="8658225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Dvopredmetni sveučilišni preddiplomski studij njemačkog jezika i književnosti </a:t>
            </a:r>
            <a:r>
              <a:rPr lang="hr-HR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sz="3600" b="1" i="1" dirty="0" smtClean="0">
                <a:latin typeface="Times New Roman" pitchFamily="18" charset="0"/>
                <a:cs typeface="Times New Roman" pitchFamily="18" charset="0"/>
              </a:rPr>
            </a:br>
            <a:endParaRPr lang="hr-HR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zervirano mjesto sadržaja 2"/>
          <p:cNvSpPr>
            <a:spLocks noGrp="1"/>
          </p:cNvSpPr>
          <p:nvPr>
            <p:ph idx="1"/>
          </p:nvPr>
        </p:nvSpPr>
        <p:spPr>
          <a:xfrm>
            <a:off x="142875" y="1935163"/>
            <a:ext cx="8543925" cy="48069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hr-HR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hr-HR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Nastavna godina: 1</a:t>
            </a:r>
          </a:p>
          <a:p>
            <a:pPr>
              <a:buFont typeface="Wingdings 2" pitchFamily="18" charset="2"/>
              <a:buNone/>
            </a:pPr>
            <a:r>
              <a:rPr lang="hr-HR" sz="2800" smtClean="0">
                <a:latin typeface="Times New Roman" pitchFamily="18" charset="0"/>
                <a:cs typeface="Times New Roman" pitchFamily="18" charset="0"/>
              </a:rPr>
              <a:t>Status: </a:t>
            </a:r>
            <a:r>
              <a:rPr lang="hr-HR" sz="2800" b="1" smtClean="0">
                <a:latin typeface="Times New Roman" pitchFamily="18" charset="0"/>
                <a:cs typeface="Times New Roman" pitchFamily="18" charset="0"/>
              </a:rPr>
              <a:t>prvi upis</a:t>
            </a:r>
            <a:endParaRPr lang="hr-HR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hr-HR" sz="2800" smtClean="0">
                <a:latin typeface="Times New Roman" pitchFamily="18" charset="0"/>
                <a:cs typeface="Times New Roman" pitchFamily="18" charset="0"/>
              </a:rPr>
              <a:t>Broj studenata: </a:t>
            </a:r>
            <a:r>
              <a:rPr lang="hr-HR" sz="2800" b="1" smtClean="0">
                <a:latin typeface="Times New Roman" pitchFamily="18" charset="0"/>
                <a:cs typeface="Times New Roman" pitchFamily="18" charset="0"/>
              </a:rPr>
              <a:t>84 (prema ISVU); prema ispitnim</a:t>
            </a:r>
          </a:p>
          <a:p>
            <a:pPr>
              <a:buFont typeface="Wingdings 2" pitchFamily="18" charset="2"/>
              <a:buNone/>
            </a:pPr>
            <a:r>
              <a:rPr lang="hr-HR" sz="2800" b="1" smtClean="0">
                <a:latin typeface="Times New Roman" pitchFamily="18" charset="0"/>
                <a:cs typeface="Times New Roman" pitchFamily="18" charset="0"/>
              </a:rPr>
              <a:t>listama obveznih kolegija: 64</a:t>
            </a:r>
            <a:endParaRPr lang="hr-HR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hr-HR" sz="2800" b="1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r-HR" sz="2800" smtClean="0">
                <a:latin typeface="Times New Roman" pitchFamily="18" charset="0"/>
                <a:cs typeface="Times New Roman" pitchFamily="18" charset="0"/>
              </a:rPr>
              <a:t>Status: </a:t>
            </a:r>
            <a:r>
              <a:rPr lang="hr-HR" sz="2800" b="1" smtClean="0">
                <a:latin typeface="Times New Roman" pitchFamily="18" charset="0"/>
                <a:cs typeface="Times New Roman" pitchFamily="18" charset="0"/>
              </a:rPr>
              <a:t>ponavlja</a:t>
            </a:r>
            <a:endParaRPr lang="hr-HR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hr-HR" sz="2800" smtClean="0">
                <a:latin typeface="Times New Roman" pitchFamily="18" charset="0"/>
                <a:cs typeface="Times New Roman" pitchFamily="18" charset="0"/>
              </a:rPr>
              <a:t>Broj studenata: </a:t>
            </a:r>
            <a:r>
              <a:rPr lang="hr-HR" sz="2800" b="1" smtClean="0">
                <a:latin typeface="Times New Roman" pitchFamily="18" charset="0"/>
                <a:cs typeface="Times New Roman" pitchFamily="18" charset="0"/>
              </a:rPr>
              <a:t>13</a:t>
            </a:r>
          </a:p>
          <a:p>
            <a:pPr>
              <a:buFont typeface="Wingdings 2" pitchFamily="18" charset="2"/>
              <a:buNone/>
            </a:pPr>
            <a:r>
              <a:rPr lang="hr-HR" sz="1400" b="1" u="sng" smtClean="0">
                <a:latin typeface="Times New Roman" pitchFamily="18" charset="0"/>
                <a:cs typeface="Times New Roman" pitchFamily="18" charset="0"/>
              </a:rPr>
              <a:t>NAPOMENA</a:t>
            </a:r>
            <a:r>
              <a:rPr lang="hr-HR" sz="1400" b="1" smtClean="0">
                <a:latin typeface="Times New Roman" pitchFamily="18" charset="0"/>
                <a:cs typeface="Times New Roman" pitchFamily="18" charset="0"/>
              </a:rPr>
              <a:t>: Svi podaci o prolaznosti studenata i prosječnim ocjenama evidentirani su prema stanju u sustavu ISVU. </a:t>
            </a:r>
            <a:r>
              <a:rPr lang="hr-HR" sz="1400" b="1" smtClean="0"/>
              <a:t>Postotak prolaznosti , ISVU prikazuje prema broju studenata koji su prijavili ispit, tj. čija su imena zavedena na službenim ispitnim listama. </a:t>
            </a:r>
          </a:p>
          <a:p>
            <a:pPr>
              <a:buFont typeface="Wingdings 2" pitchFamily="18" charset="2"/>
              <a:buNone/>
            </a:pPr>
            <a:endParaRPr lang="hr-HR" sz="16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hr-HR" sz="16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63" y="1357313"/>
            <a:ext cx="8229600" cy="7858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PROLAZNOST I PROSJEČNA OCJENA PO KOLEGIJIMA NAKON 1. ISPITNOG ROKA U VELJAČI  </a:t>
            </a:r>
            <a:r>
              <a:rPr lang="hr-H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37890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-50800" y="1520825"/>
          <a:ext cx="9102725" cy="5387975"/>
        </p:xfrm>
        <a:graphic>
          <a:graphicData uri="http://schemas.openxmlformats.org/presentationml/2006/ole">
            <p:oleObj spid="_x0000_s37890" r:id="rId3" imgW="9102117" imgH="5389331" progId="Excel.Chart.8">
              <p:embed/>
            </p:oleObj>
          </a:graphicData>
        </a:graphic>
      </p:graphicFrame>
      <p:sp>
        <p:nvSpPr>
          <p:cNvPr id="5" name="Zaobljeni pravokutnik 4"/>
          <p:cNvSpPr/>
          <p:nvPr/>
        </p:nvSpPr>
        <p:spPr>
          <a:xfrm>
            <a:off x="6715125" y="1428750"/>
            <a:ext cx="428625" cy="28575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6715125" y="1785938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cxnSp>
        <p:nvCxnSpPr>
          <p:cNvPr id="8" name="Ravni poveznik 7"/>
          <p:cNvCxnSpPr/>
          <p:nvPr/>
        </p:nvCxnSpPr>
        <p:spPr>
          <a:xfrm>
            <a:off x="7286625" y="1571625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>
            <a:off x="7286625" y="1928813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5" name="TekstniOkvir 9"/>
          <p:cNvSpPr txBox="1">
            <a:spLocks noChangeArrowheads="1"/>
          </p:cNvSpPr>
          <p:nvPr/>
        </p:nvSpPr>
        <p:spPr bwMode="auto">
          <a:xfrm>
            <a:off x="7500938" y="1428750"/>
            <a:ext cx="11747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OBVEZNI</a:t>
            </a:r>
          </a:p>
        </p:txBody>
      </p:sp>
      <p:sp>
        <p:nvSpPr>
          <p:cNvPr id="37896" name="TekstniOkvir 10"/>
          <p:cNvSpPr txBox="1">
            <a:spLocks noChangeArrowheads="1"/>
          </p:cNvSpPr>
          <p:nvPr/>
        </p:nvSpPr>
        <p:spPr bwMode="auto">
          <a:xfrm>
            <a:off x="7500938" y="1785938"/>
            <a:ext cx="11747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IZBORNI</a:t>
            </a:r>
          </a:p>
        </p:txBody>
      </p:sp>
      <p:sp>
        <p:nvSpPr>
          <p:cNvPr id="12" name="TekstniOkvir 11"/>
          <p:cNvSpPr txBox="1">
            <a:spLocks noChangeArrowheads="1"/>
          </p:cNvSpPr>
          <p:nvPr/>
        </p:nvSpPr>
        <p:spPr bwMode="auto">
          <a:xfrm>
            <a:off x="1331913" y="4005263"/>
            <a:ext cx="863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4,80</a:t>
            </a:r>
          </a:p>
        </p:txBody>
      </p:sp>
      <p:sp>
        <p:nvSpPr>
          <p:cNvPr id="13" name="TekstniOkvir 12"/>
          <p:cNvSpPr txBox="1">
            <a:spLocks noChangeArrowheads="1"/>
          </p:cNvSpPr>
          <p:nvPr/>
        </p:nvSpPr>
        <p:spPr bwMode="auto">
          <a:xfrm>
            <a:off x="2484438" y="4005263"/>
            <a:ext cx="1008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3,57</a:t>
            </a:r>
          </a:p>
        </p:txBody>
      </p:sp>
      <p:sp>
        <p:nvSpPr>
          <p:cNvPr id="14" name="TekstniOkvir 13"/>
          <p:cNvSpPr txBox="1">
            <a:spLocks noChangeArrowheads="1"/>
          </p:cNvSpPr>
          <p:nvPr/>
        </p:nvSpPr>
        <p:spPr bwMode="auto">
          <a:xfrm>
            <a:off x="3635375" y="4005263"/>
            <a:ext cx="9286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600" b="1">
                <a:solidFill>
                  <a:srgbClr val="FFC000"/>
                </a:solidFill>
                <a:latin typeface="Constantia" pitchFamily="18" charset="0"/>
              </a:rPr>
              <a:t>4,35</a:t>
            </a:r>
          </a:p>
        </p:txBody>
      </p:sp>
      <p:sp>
        <p:nvSpPr>
          <p:cNvPr id="15" name="TekstniOkvir 14"/>
          <p:cNvSpPr txBox="1">
            <a:spLocks noChangeArrowheads="1"/>
          </p:cNvSpPr>
          <p:nvPr/>
        </p:nvSpPr>
        <p:spPr bwMode="auto">
          <a:xfrm>
            <a:off x="4716463" y="4005263"/>
            <a:ext cx="7889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4,28</a:t>
            </a:r>
          </a:p>
        </p:txBody>
      </p:sp>
      <p:sp>
        <p:nvSpPr>
          <p:cNvPr id="16" name="TekstniOkvir 15"/>
          <p:cNvSpPr txBox="1">
            <a:spLocks noChangeArrowheads="1"/>
          </p:cNvSpPr>
          <p:nvPr/>
        </p:nvSpPr>
        <p:spPr bwMode="auto">
          <a:xfrm>
            <a:off x="5940425" y="4005263"/>
            <a:ext cx="7239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600" b="1">
                <a:solidFill>
                  <a:srgbClr val="FFC000"/>
                </a:solidFill>
                <a:latin typeface="Constantia" pitchFamily="18" charset="0"/>
              </a:rPr>
              <a:t>5,00</a:t>
            </a:r>
          </a:p>
        </p:txBody>
      </p:sp>
      <p:sp>
        <p:nvSpPr>
          <p:cNvPr id="18" name="Zaobljeni pravokutnik 17"/>
          <p:cNvSpPr/>
          <p:nvPr/>
        </p:nvSpPr>
        <p:spPr>
          <a:xfrm>
            <a:off x="3203575" y="6572250"/>
            <a:ext cx="428625" cy="28575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37903" name="TekstniOkvir 19"/>
          <p:cNvSpPr txBox="1">
            <a:spLocks noChangeArrowheads="1"/>
          </p:cNvSpPr>
          <p:nvPr/>
        </p:nvSpPr>
        <p:spPr bwMode="auto">
          <a:xfrm>
            <a:off x="3635375" y="6611938"/>
            <a:ext cx="14906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PROSJEČNA OCJENA</a:t>
            </a:r>
          </a:p>
        </p:txBody>
      </p:sp>
      <p:sp>
        <p:nvSpPr>
          <p:cNvPr id="21" name="TekstniOkvir 20"/>
          <p:cNvSpPr txBox="1">
            <a:spLocks noChangeArrowheads="1"/>
          </p:cNvSpPr>
          <p:nvPr/>
        </p:nvSpPr>
        <p:spPr bwMode="auto">
          <a:xfrm>
            <a:off x="7019925" y="4005263"/>
            <a:ext cx="654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4,55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63" y="1357313"/>
            <a:ext cx="8229600" cy="7858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PROLAZNOST I PROSJEČNA OCJENA PO KOLEGIJIMA NAKON 2. ISPITNOG ROKA U VELJAČI  </a:t>
            </a:r>
            <a:r>
              <a:rPr lang="hr-H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3891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-50800" y="1520825"/>
          <a:ext cx="9102725" cy="5387975"/>
        </p:xfrm>
        <a:graphic>
          <a:graphicData uri="http://schemas.openxmlformats.org/presentationml/2006/ole">
            <p:oleObj spid="_x0000_s38914" r:id="rId3" imgW="9102117" imgH="5389331" progId="Excel.Chart.8">
              <p:embed/>
            </p:oleObj>
          </a:graphicData>
        </a:graphic>
      </p:graphicFrame>
      <p:sp>
        <p:nvSpPr>
          <p:cNvPr id="5" name="Zaobljeni pravokutnik 4"/>
          <p:cNvSpPr/>
          <p:nvPr/>
        </p:nvSpPr>
        <p:spPr>
          <a:xfrm>
            <a:off x="6715125" y="1428750"/>
            <a:ext cx="428625" cy="28575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6715125" y="1785938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cxnSp>
        <p:nvCxnSpPr>
          <p:cNvPr id="8" name="Ravni poveznik 7"/>
          <p:cNvCxnSpPr/>
          <p:nvPr/>
        </p:nvCxnSpPr>
        <p:spPr>
          <a:xfrm>
            <a:off x="7286625" y="1571625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>
            <a:off x="7286625" y="1928813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19" name="TekstniOkvir 9"/>
          <p:cNvSpPr txBox="1">
            <a:spLocks noChangeArrowheads="1"/>
          </p:cNvSpPr>
          <p:nvPr/>
        </p:nvSpPr>
        <p:spPr bwMode="auto">
          <a:xfrm>
            <a:off x="7500938" y="1428750"/>
            <a:ext cx="11747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OBVEZNI</a:t>
            </a:r>
          </a:p>
        </p:txBody>
      </p:sp>
      <p:sp>
        <p:nvSpPr>
          <p:cNvPr id="38920" name="TekstniOkvir 10"/>
          <p:cNvSpPr txBox="1">
            <a:spLocks noChangeArrowheads="1"/>
          </p:cNvSpPr>
          <p:nvPr/>
        </p:nvSpPr>
        <p:spPr bwMode="auto">
          <a:xfrm>
            <a:off x="7500938" y="1785938"/>
            <a:ext cx="11747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IZBORNI</a:t>
            </a:r>
          </a:p>
        </p:txBody>
      </p:sp>
      <p:sp>
        <p:nvSpPr>
          <p:cNvPr id="12" name="TekstniOkvir 11"/>
          <p:cNvSpPr txBox="1">
            <a:spLocks noChangeArrowheads="1"/>
          </p:cNvSpPr>
          <p:nvPr/>
        </p:nvSpPr>
        <p:spPr bwMode="auto">
          <a:xfrm>
            <a:off x="1547813" y="3716338"/>
            <a:ext cx="792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NP</a:t>
            </a:r>
            <a:endParaRPr lang="hr-HR">
              <a:solidFill>
                <a:srgbClr val="FFC000"/>
              </a:solidFill>
              <a:latin typeface="Constantia" pitchFamily="18" charset="0"/>
            </a:endParaRPr>
          </a:p>
        </p:txBody>
      </p:sp>
      <p:sp>
        <p:nvSpPr>
          <p:cNvPr id="13" name="TekstniOkvir 12"/>
          <p:cNvSpPr txBox="1">
            <a:spLocks noChangeArrowheads="1"/>
          </p:cNvSpPr>
          <p:nvPr/>
        </p:nvSpPr>
        <p:spPr bwMode="auto">
          <a:xfrm>
            <a:off x="2843213" y="3860800"/>
            <a:ext cx="93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3,81</a:t>
            </a:r>
          </a:p>
        </p:txBody>
      </p:sp>
      <p:sp>
        <p:nvSpPr>
          <p:cNvPr id="14" name="TekstniOkvir 13"/>
          <p:cNvSpPr txBox="1">
            <a:spLocks noChangeArrowheads="1"/>
          </p:cNvSpPr>
          <p:nvPr/>
        </p:nvSpPr>
        <p:spPr bwMode="auto">
          <a:xfrm>
            <a:off x="4211638" y="3860800"/>
            <a:ext cx="928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3,75</a:t>
            </a:r>
          </a:p>
        </p:txBody>
      </p:sp>
      <p:sp>
        <p:nvSpPr>
          <p:cNvPr id="15" name="TekstniOkvir 14"/>
          <p:cNvSpPr txBox="1">
            <a:spLocks noChangeArrowheads="1"/>
          </p:cNvSpPr>
          <p:nvPr/>
        </p:nvSpPr>
        <p:spPr bwMode="auto">
          <a:xfrm>
            <a:off x="5580063" y="3860800"/>
            <a:ext cx="7889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5,00</a:t>
            </a:r>
          </a:p>
        </p:txBody>
      </p:sp>
      <p:sp>
        <p:nvSpPr>
          <p:cNvPr id="16" name="TekstniOkvir 15"/>
          <p:cNvSpPr txBox="1">
            <a:spLocks noChangeArrowheads="1"/>
          </p:cNvSpPr>
          <p:nvPr/>
        </p:nvSpPr>
        <p:spPr bwMode="auto">
          <a:xfrm>
            <a:off x="6948488" y="3860800"/>
            <a:ext cx="723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3,77</a:t>
            </a:r>
          </a:p>
        </p:txBody>
      </p:sp>
      <p:sp>
        <p:nvSpPr>
          <p:cNvPr id="18" name="Zaobljeni pravokutnik 17"/>
          <p:cNvSpPr/>
          <p:nvPr/>
        </p:nvSpPr>
        <p:spPr>
          <a:xfrm>
            <a:off x="3419475" y="6572250"/>
            <a:ext cx="428625" cy="28575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38927" name="TekstniOkvir 19"/>
          <p:cNvSpPr txBox="1">
            <a:spLocks noChangeArrowheads="1"/>
          </p:cNvSpPr>
          <p:nvPr/>
        </p:nvSpPr>
        <p:spPr bwMode="auto">
          <a:xfrm>
            <a:off x="3924300" y="6611938"/>
            <a:ext cx="14906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PROSJEČNA OCJENA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zervirano mjesto sadržaja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6324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r-HR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Dvopredmetni sveučilišni diplomski studij njemačkog jezika i književnosti; smjer: prevoditeljski</a:t>
            </a:r>
          </a:p>
          <a:p>
            <a:pPr>
              <a:buFont typeface="Wingdings 2" pitchFamily="18" charset="2"/>
              <a:buNone/>
            </a:pPr>
            <a:endParaRPr lang="hr-HR" sz="2800" b="1" i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hr-HR" b="1" smtClean="0">
                <a:solidFill>
                  <a:srgbClr val="FF0000"/>
                </a:solidFill>
              </a:rPr>
              <a:t>Nastavna godina: 1</a:t>
            </a:r>
          </a:p>
          <a:p>
            <a:pPr>
              <a:buFont typeface="Wingdings 2" pitchFamily="18" charset="2"/>
              <a:buNone/>
            </a:pPr>
            <a:endParaRPr lang="hr-HR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hr-HR" sz="2800" b="1" smtClean="0">
                <a:latin typeface="Times New Roman" pitchFamily="18" charset="0"/>
                <a:cs typeface="Times New Roman" pitchFamily="18" charset="0"/>
              </a:rPr>
              <a:t>Status: prvi upis</a:t>
            </a:r>
            <a:endParaRPr lang="hr-HR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hr-HR" sz="2800" b="1" smtClean="0">
                <a:latin typeface="Times New Roman" pitchFamily="18" charset="0"/>
                <a:cs typeface="Times New Roman" pitchFamily="18" charset="0"/>
              </a:rPr>
              <a:t>Broj studenata: 5  </a:t>
            </a:r>
            <a:endParaRPr lang="hr-HR" sz="2800" smtClean="0">
              <a:latin typeface="Times New Roman" pitchFamily="18" charset="0"/>
              <a:cs typeface="Times New Roman" pitchFamily="18" charset="0"/>
            </a:endParaRPr>
          </a:p>
          <a:p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zervirano mjesto sadržaja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9912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r-HR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Obvezni (temeljni) kolegiji na 1. godini studija, 1. semestar diplomske razine; smjer: prevoditeljstvo</a:t>
            </a:r>
          </a:p>
          <a:p>
            <a:pPr>
              <a:buFont typeface="Wingdings 2" pitchFamily="18" charset="2"/>
              <a:buNone/>
            </a:pPr>
            <a:endParaRPr lang="hr-HR" sz="2800" b="1" i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hr-HR" sz="2400" b="1" smtClean="0">
                <a:solidFill>
                  <a:srgbClr val="FF0000"/>
                </a:solidFill>
              </a:rPr>
              <a:t>Teorija prevođenja</a:t>
            </a:r>
            <a:endParaRPr lang="hr-HR" sz="2400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hr-HR" sz="2400" b="1" smtClean="0">
                <a:solidFill>
                  <a:srgbClr val="FF0000"/>
                </a:solidFill>
              </a:rPr>
              <a:t>Konsekutivno prevođenje I</a:t>
            </a:r>
            <a:endParaRPr lang="hr-HR" sz="2400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hr-HR" smtClean="0"/>
          </a:p>
          <a:p>
            <a:pPr>
              <a:buFont typeface="Wingdings 2" pitchFamily="18" charset="2"/>
              <a:buNone/>
            </a:pPr>
            <a:r>
              <a:rPr lang="hr-HR" b="1" i="1" smtClean="0">
                <a:latin typeface="Times New Roman" pitchFamily="18" charset="0"/>
                <a:cs typeface="Times New Roman" pitchFamily="18" charset="0"/>
              </a:rPr>
              <a:t>Izborni kolegiji: </a:t>
            </a:r>
          </a:p>
          <a:p>
            <a:pPr>
              <a:buFont typeface="Wingdings 2" pitchFamily="18" charset="2"/>
              <a:buNone/>
            </a:pPr>
            <a:r>
              <a:rPr lang="hr-HR" b="1" smtClean="0">
                <a:solidFill>
                  <a:srgbClr val="0070C0"/>
                </a:solidFill>
              </a:rPr>
              <a:t>Vježbe prevođenja (gospodarstvo) – broj studenta u grupi: 5 </a:t>
            </a:r>
            <a:endParaRPr lang="hr-HR" smtClean="0">
              <a:solidFill>
                <a:srgbClr val="0070C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hr-HR" b="1" smtClean="0">
                <a:solidFill>
                  <a:srgbClr val="0070C0"/>
                </a:solidFill>
              </a:rPr>
              <a:t>Vježbe prevođenja (poslovna komunikacija) - broj studenata u grupi: 4 </a:t>
            </a:r>
            <a:endParaRPr lang="hr-HR" smtClean="0">
              <a:solidFill>
                <a:srgbClr val="0070C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hr-HR" b="1" smtClean="0">
                <a:solidFill>
                  <a:srgbClr val="0070C0"/>
                </a:solidFill>
              </a:rPr>
              <a:t>Studenti su uključeni i u ostale izborne predmete s diplomske razine. </a:t>
            </a:r>
            <a:endParaRPr lang="hr-HR" smtClean="0">
              <a:solidFill>
                <a:srgbClr val="0070C0"/>
              </a:solidFill>
            </a:endParaRPr>
          </a:p>
          <a:p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63" y="1357313"/>
            <a:ext cx="8229600" cy="7858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PROLAZNOST I PROSJEČNA OCJENA PO KOLEGIJIMA NAKON 1. ISPITNOG ROKA U VELJAČI  </a:t>
            </a:r>
            <a:r>
              <a:rPr lang="hr-H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1986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-50800" y="1520825"/>
          <a:ext cx="9102725" cy="5387975"/>
        </p:xfrm>
        <a:graphic>
          <a:graphicData uri="http://schemas.openxmlformats.org/presentationml/2006/ole">
            <p:oleObj spid="_x0000_s41986" r:id="rId3" imgW="9102117" imgH="5389331" progId="Excel.Chart.8">
              <p:embed/>
            </p:oleObj>
          </a:graphicData>
        </a:graphic>
      </p:graphicFrame>
      <p:sp>
        <p:nvSpPr>
          <p:cNvPr id="5" name="Zaobljeni pravokutnik 4"/>
          <p:cNvSpPr/>
          <p:nvPr/>
        </p:nvSpPr>
        <p:spPr>
          <a:xfrm>
            <a:off x="6715125" y="1428750"/>
            <a:ext cx="428625" cy="28575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6715125" y="1785938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cxnSp>
        <p:nvCxnSpPr>
          <p:cNvPr id="8" name="Ravni poveznik 7"/>
          <p:cNvCxnSpPr/>
          <p:nvPr/>
        </p:nvCxnSpPr>
        <p:spPr>
          <a:xfrm>
            <a:off x="7286625" y="1571625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>
            <a:off x="7286625" y="1928813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91" name="TekstniOkvir 9"/>
          <p:cNvSpPr txBox="1">
            <a:spLocks noChangeArrowheads="1"/>
          </p:cNvSpPr>
          <p:nvPr/>
        </p:nvSpPr>
        <p:spPr bwMode="auto">
          <a:xfrm>
            <a:off x="7500938" y="1428750"/>
            <a:ext cx="11747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OBVEZNI</a:t>
            </a:r>
          </a:p>
        </p:txBody>
      </p:sp>
      <p:sp>
        <p:nvSpPr>
          <p:cNvPr id="41992" name="TekstniOkvir 10"/>
          <p:cNvSpPr txBox="1">
            <a:spLocks noChangeArrowheads="1"/>
          </p:cNvSpPr>
          <p:nvPr/>
        </p:nvSpPr>
        <p:spPr bwMode="auto">
          <a:xfrm>
            <a:off x="7500938" y="1785938"/>
            <a:ext cx="11747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IZBORNI</a:t>
            </a:r>
          </a:p>
        </p:txBody>
      </p:sp>
      <p:sp>
        <p:nvSpPr>
          <p:cNvPr id="12" name="TekstniOkvir 11"/>
          <p:cNvSpPr txBox="1">
            <a:spLocks noChangeArrowheads="1"/>
          </p:cNvSpPr>
          <p:nvPr/>
        </p:nvSpPr>
        <p:spPr bwMode="auto">
          <a:xfrm>
            <a:off x="1619250" y="3933825"/>
            <a:ext cx="7921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5,00</a:t>
            </a:r>
          </a:p>
        </p:txBody>
      </p:sp>
      <p:sp>
        <p:nvSpPr>
          <p:cNvPr id="13" name="TekstniOkvir 12"/>
          <p:cNvSpPr txBox="1">
            <a:spLocks noChangeArrowheads="1"/>
          </p:cNvSpPr>
          <p:nvPr/>
        </p:nvSpPr>
        <p:spPr bwMode="auto">
          <a:xfrm>
            <a:off x="3276600" y="3933825"/>
            <a:ext cx="9350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3,50</a:t>
            </a:r>
          </a:p>
        </p:txBody>
      </p:sp>
      <p:sp>
        <p:nvSpPr>
          <p:cNvPr id="14" name="TekstniOkvir 13"/>
          <p:cNvSpPr txBox="1">
            <a:spLocks noChangeArrowheads="1"/>
          </p:cNvSpPr>
          <p:nvPr/>
        </p:nvSpPr>
        <p:spPr bwMode="auto">
          <a:xfrm>
            <a:off x="5003800" y="3860800"/>
            <a:ext cx="1008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4,20</a:t>
            </a:r>
          </a:p>
        </p:txBody>
      </p:sp>
      <p:sp>
        <p:nvSpPr>
          <p:cNvPr id="15" name="TekstniOkvir 14"/>
          <p:cNvSpPr txBox="1">
            <a:spLocks noChangeArrowheads="1"/>
          </p:cNvSpPr>
          <p:nvPr/>
        </p:nvSpPr>
        <p:spPr bwMode="auto">
          <a:xfrm>
            <a:off x="6732588" y="3860800"/>
            <a:ext cx="7889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4,50</a:t>
            </a:r>
          </a:p>
        </p:txBody>
      </p:sp>
      <p:sp>
        <p:nvSpPr>
          <p:cNvPr id="18" name="Zaobljeni pravokutnik 17"/>
          <p:cNvSpPr/>
          <p:nvPr/>
        </p:nvSpPr>
        <p:spPr>
          <a:xfrm>
            <a:off x="684213" y="6308725"/>
            <a:ext cx="428625" cy="28575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cxnSp>
        <p:nvCxnSpPr>
          <p:cNvPr id="19" name="Ravni poveznik 18"/>
          <p:cNvCxnSpPr/>
          <p:nvPr/>
        </p:nvCxnSpPr>
        <p:spPr>
          <a:xfrm>
            <a:off x="1258888" y="6453188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99" name="TekstniOkvir 19"/>
          <p:cNvSpPr txBox="1">
            <a:spLocks noChangeArrowheads="1"/>
          </p:cNvSpPr>
          <p:nvPr/>
        </p:nvSpPr>
        <p:spPr bwMode="auto">
          <a:xfrm>
            <a:off x="1476375" y="6381750"/>
            <a:ext cx="14906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PROSJEČNA OCJENA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hr-HR" i="1" dirty="0" smtClean="0"/>
              <a:t>HVALA </a:t>
            </a:r>
            <a:r>
              <a:rPr lang="hr-HR" i="1" smtClean="0"/>
              <a:t>NA PAŽNJI!</a:t>
            </a:r>
            <a:endParaRPr lang="hr-HR" i="1" dirty="0"/>
          </a:p>
        </p:txBody>
      </p:sp>
      <p:sp>
        <p:nvSpPr>
          <p:cNvPr id="43010" name="Podnaslov 4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2875" y="285750"/>
            <a:ext cx="8229600" cy="20002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r-HR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Obvezni (temeljni) kolegiji na 1. godini studija, 1. semestar preddiplomske razine:</a:t>
            </a:r>
            <a:r>
              <a:rPr lang="hr-HR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r-HR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sz="3200" b="1" i="1" dirty="0" smtClean="0">
                <a:latin typeface="Times New Roman" pitchFamily="18" charset="0"/>
                <a:cs typeface="Times New Roman" pitchFamily="18" charset="0"/>
              </a:rPr>
            </a:br>
            <a:endParaRPr lang="hr-HR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935163"/>
            <a:ext cx="9144000" cy="4389437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dirty="0" smtClean="0">
                <a:solidFill>
                  <a:srgbClr val="FF0000"/>
                </a:solidFill>
              </a:rPr>
              <a:t>Fonetika i fonologija njemačkog jezika</a:t>
            </a:r>
            <a:endParaRPr lang="hr-HR" dirty="0" smtClean="0">
              <a:solidFill>
                <a:srgbClr val="FF00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dirty="0" smtClean="0">
                <a:solidFill>
                  <a:srgbClr val="FF0000"/>
                </a:solidFill>
              </a:rPr>
              <a:t>Uvod u studij njemačke književnosti</a:t>
            </a:r>
            <a:endParaRPr lang="hr-HR" dirty="0" smtClean="0">
              <a:solidFill>
                <a:srgbClr val="FF00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dirty="0" smtClean="0">
                <a:solidFill>
                  <a:srgbClr val="FF0000"/>
                </a:solidFill>
              </a:rPr>
              <a:t>Njemačke jezične vježbe I</a:t>
            </a:r>
            <a:endParaRPr lang="hr-HR" dirty="0" smtClean="0">
              <a:solidFill>
                <a:srgbClr val="FF00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sz="3500" b="1" i="1" dirty="0" smtClean="0">
                <a:latin typeface="Times New Roman" pitchFamily="18" charset="0"/>
                <a:cs typeface="Times New Roman" pitchFamily="18" charset="0"/>
              </a:rPr>
              <a:t>Izborni kolegiji: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</a:rPr>
              <a:t>Uvod u književnu interpretaciju I - broj studenata u grupi: 21 </a:t>
            </a: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</a:rPr>
              <a:t>Komparativna stilistika njemačke balade - broj studenata u grupi: 24</a:t>
            </a:r>
            <a:r>
              <a:rPr lang="hr-HR" sz="19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hr-HR" sz="19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</a:rPr>
              <a:t>Jezik i umijeće govora I - broj studenata u grupi: 22  </a:t>
            </a: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63" y="1357313"/>
            <a:ext cx="8229600" cy="7858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PROLAZNOST I PROSJEČNA OCJENA PO KOLEGIJIMA NAKON 1. ISPITNOG ROKA U VELJAČI  </a:t>
            </a:r>
            <a:r>
              <a:rPr lang="hr-H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17410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-50800" y="1520825"/>
          <a:ext cx="9102725" cy="5387975"/>
        </p:xfrm>
        <a:graphic>
          <a:graphicData uri="http://schemas.openxmlformats.org/presentationml/2006/ole">
            <p:oleObj spid="_x0000_s17410" r:id="rId3" imgW="9102117" imgH="5389331" progId="Excel.Chart.8">
              <p:embed/>
            </p:oleObj>
          </a:graphicData>
        </a:graphic>
      </p:graphicFrame>
      <p:sp>
        <p:nvSpPr>
          <p:cNvPr id="5" name="Zaobljeni pravokutnik 4"/>
          <p:cNvSpPr/>
          <p:nvPr/>
        </p:nvSpPr>
        <p:spPr>
          <a:xfrm>
            <a:off x="6715125" y="1428750"/>
            <a:ext cx="428625" cy="28575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6715125" y="1785938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cxnSp>
        <p:nvCxnSpPr>
          <p:cNvPr id="8" name="Ravni poveznik 7"/>
          <p:cNvCxnSpPr/>
          <p:nvPr/>
        </p:nvCxnSpPr>
        <p:spPr>
          <a:xfrm>
            <a:off x="7286625" y="1571625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>
            <a:off x="7286625" y="1928813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5" name="TekstniOkvir 9"/>
          <p:cNvSpPr txBox="1">
            <a:spLocks noChangeArrowheads="1"/>
          </p:cNvSpPr>
          <p:nvPr/>
        </p:nvSpPr>
        <p:spPr bwMode="auto">
          <a:xfrm>
            <a:off x="7500938" y="1428750"/>
            <a:ext cx="11747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OBVEZNI</a:t>
            </a:r>
          </a:p>
        </p:txBody>
      </p:sp>
      <p:sp>
        <p:nvSpPr>
          <p:cNvPr id="17416" name="TekstniOkvir 10"/>
          <p:cNvSpPr txBox="1">
            <a:spLocks noChangeArrowheads="1"/>
          </p:cNvSpPr>
          <p:nvPr/>
        </p:nvSpPr>
        <p:spPr bwMode="auto">
          <a:xfrm>
            <a:off x="7500938" y="1785938"/>
            <a:ext cx="11747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IZBORNI</a:t>
            </a:r>
          </a:p>
        </p:txBody>
      </p:sp>
      <p:sp>
        <p:nvSpPr>
          <p:cNvPr id="12" name="TekstniOkvir 11"/>
          <p:cNvSpPr txBox="1">
            <a:spLocks noChangeArrowheads="1"/>
          </p:cNvSpPr>
          <p:nvPr/>
        </p:nvSpPr>
        <p:spPr bwMode="auto">
          <a:xfrm>
            <a:off x="1357313" y="3429000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3,24</a:t>
            </a:r>
          </a:p>
        </p:txBody>
      </p:sp>
      <p:sp>
        <p:nvSpPr>
          <p:cNvPr id="13" name="TekstniOkvir 12"/>
          <p:cNvSpPr txBox="1">
            <a:spLocks noChangeArrowheads="1"/>
          </p:cNvSpPr>
          <p:nvPr/>
        </p:nvSpPr>
        <p:spPr bwMode="auto">
          <a:xfrm>
            <a:off x="2500313" y="3429000"/>
            <a:ext cx="717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3,50</a:t>
            </a:r>
          </a:p>
        </p:txBody>
      </p:sp>
      <p:sp>
        <p:nvSpPr>
          <p:cNvPr id="14" name="TekstniOkvir 13"/>
          <p:cNvSpPr txBox="1">
            <a:spLocks noChangeArrowheads="1"/>
          </p:cNvSpPr>
          <p:nvPr/>
        </p:nvSpPr>
        <p:spPr bwMode="auto">
          <a:xfrm>
            <a:off x="3643313" y="3929063"/>
            <a:ext cx="687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3,73</a:t>
            </a:r>
          </a:p>
        </p:txBody>
      </p:sp>
      <p:sp>
        <p:nvSpPr>
          <p:cNvPr id="15" name="TekstniOkvir 14"/>
          <p:cNvSpPr txBox="1">
            <a:spLocks noChangeArrowheads="1"/>
          </p:cNvSpPr>
          <p:nvPr/>
        </p:nvSpPr>
        <p:spPr bwMode="auto">
          <a:xfrm>
            <a:off x="4786313" y="3643313"/>
            <a:ext cx="660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3,41</a:t>
            </a:r>
          </a:p>
        </p:txBody>
      </p:sp>
      <p:sp>
        <p:nvSpPr>
          <p:cNvPr id="16" name="TekstniOkvir 15"/>
          <p:cNvSpPr txBox="1">
            <a:spLocks noChangeArrowheads="1"/>
          </p:cNvSpPr>
          <p:nvPr/>
        </p:nvSpPr>
        <p:spPr bwMode="auto">
          <a:xfrm>
            <a:off x="5867400" y="3214688"/>
            <a:ext cx="785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4,08</a:t>
            </a:r>
          </a:p>
        </p:txBody>
      </p:sp>
      <p:sp>
        <p:nvSpPr>
          <p:cNvPr id="17" name="TekstniOkvir 16"/>
          <p:cNvSpPr txBox="1">
            <a:spLocks noChangeArrowheads="1"/>
          </p:cNvSpPr>
          <p:nvPr/>
        </p:nvSpPr>
        <p:spPr bwMode="auto">
          <a:xfrm>
            <a:off x="7072313" y="3500438"/>
            <a:ext cx="717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3,50</a:t>
            </a:r>
          </a:p>
        </p:txBody>
      </p:sp>
      <p:sp>
        <p:nvSpPr>
          <p:cNvPr id="18" name="Zaobljeni pravokutnik 17"/>
          <p:cNvSpPr/>
          <p:nvPr/>
        </p:nvSpPr>
        <p:spPr>
          <a:xfrm>
            <a:off x="4643438" y="6572250"/>
            <a:ext cx="428625" cy="28575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cxnSp>
        <p:nvCxnSpPr>
          <p:cNvPr id="19" name="Ravni poveznik 18"/>
          <p:cNvCxnSpPr/>
          <p:nvPr/>
        </p:nvCxnSpPr>
        <p:spPr>
          <a:xfrm>
            <a:off x="5076825" y="6856413"/>
            <a:ext cx="28733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5" name="TekstniOkvir 19"/>
          <p:cNvSpPr txBox="1">
            <a:spLocks noChangeArrowheads="1"/>
          </p:cNvSpPr>
          <p:nvPr/>
        </p:nvSpPr>
        <p:spPr bwMode="auto">
          <a:xfrm>
            <a:off x="5148263" y="6611938"/>
            <a:ext cx="14906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PROSJEČNA OCJENA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63" y="1428750"/>
            <a:ext cx="8229600" cy="7143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27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PROLAZNOST I PROSJEČNA OCJENA PO KOLEGIJIMA NAKON 2. ISPITNOG ROKA U VELJAČI  I 3. ISPITNOG ROKA U OŽUJKU IZ KOLEGIJA “JEZIČNE VJEŽBE I”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21506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-50800" y="1520825"/>
          <a:ext cx="9102725" cy="5387975"/>
        </p:xfrm>
        <a:graphic>
          <a:graphicData uri="http://schemas.openxmlformats.org/presentationml/2006/ole">
            <p:oleObj spid="_x0000_s21506" r:id="rId3" imgW="9102117" imgH="5389331" progId="Excel.Chart.8">
              <p:embed/>
            </p:oleObj>
          </a:graphicData>
        </a:graphic>
      </p:graphicFrame>
      <p:sp>
        <p:nvSpPr>
          <p:cNvPr id="5" name="Zaobljeni pravokutnik 4"/>
          <p:cNvSpPr/>
          <p:nvPr/>
        </p:nvSpPr>
        <p:spPr>
          <a:xfrm>
            <a:off x="6715125" y="1428750"/>
            <a:ext cx="428625" cy="28575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6715125" y="1785938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cxnSp>
        <p:nvCxnSpPr>
          <p:cNvPr id="8" name="Ravni poveznik 7"/>
          <p:cNvCxnSpPr/>
          <p:nvPr/>
        </p:nvCxnSpPr>
        <p:spPr>
          <a:xfrm>
            <a:off x="7286625" y="1571625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>
            <a:off x="7286625" y="1928813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1" name="TekstniOkvir 9"/>
          <p:cNvSpPr txBox="1">
            <a:spLocks noChangeArrowheads="1"/>
          </p:cNvSpPr>
          <p:nvPr/>
        </p:nvSpPr>
        <p:spPr bwMode="auto">
          <a:xfrm>
            <a:off x="7500938" y="1428750"/>
            <a:ext cx="11747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OBVEZNI</a:t>
            </a:r>
          </a:p>
        </p:txBody>
      </p:sp>
      <p:sp>
        <p:nvSpPr>
          <p:cNvPr id="21512" name="TekstniOkvir 10"/>
          <p:cNvSpPr txBox="1">
            <a:spLocks noChangeArrowheads="1"/>
          </p:cNvSpPr>
          <p:nvPr/>
        </p:nvSpPr>
        <p:spPr bwMode="auto">
          <a:xfrm>
            <a:off x="7500938" y="1785938"/>
            <a:ext cx="11747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IZBORNI</a:t>
            </a:r>
          </a:p>
        </p:txBody>
      </p:sp>
      <p:sp>
        <p:nvSpPr>
          <p:cNvPr id="12" name="TekstniOkvir 11"/>
          <p:cNvSpPr txBox="1">
            <a:spLocks noChangeArrowheads="1"/>
          </p:cNvSpPr>
          <p:nvPr/>
        </p:nvSpPr>
        <p:spPr bwMode="auto">
          <a:xfrm>
            <a:off x="1331913" y="4149725"/>
            <a:ext cx="9286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600" b="1">
                <a:solidFill>
                  <a:srgbClr val="FFC000"/>
                </a:solidFill>
                <a:latin typeface="Constantia" pitchFamily="18" charset="0"/>
              </a:rPr>
              <a:t>3,00</a:t>
            </a:r>
          </a:p>
        </p:txBody>
      </p:sp>
      <p:sp>
        <p:nvSpPr>
          <p:cNvPr id="13" name="TekstniOkvir 12"/>
          <p:cNvSpPr txBox="1">
            <a:spLocks noChangeArrowheads="1"/>
          </p:cNvSpPr>
          <p:nvPr/>
        </p:nvSpPr>
        <p:spPr bwMode="auto">
          <a:xfrm>
            <a:off x="2268538" y="3500438"/>
            <a:ext cx="7191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600" b="1">
                <a:solidFill>
                  <a:srgbClr val="FFC000"/>
                </a:solidFill>
                <a:latin typeface="Constantia" pitchFamily="18" charset="0"/>
              </a:rPr>
              <a:t>2,66</a:t>
            </a:r>
          </a:p>
        </p:txBody>
      </p:sp>
      <p:sp>
        <p:nvSpPr>
          <p:cNvPr id="14" name="TekstniOkvir 13"/>
          <p:cNvSpPr txBox="1">
            <a:spLocks noChangeArrowheads="1"/>
          </p:cNvSpPr>
          <p:nvPr/>
        </p:nvSpPr>
        <p:spPr bwMode="auto">
          <a:xfrm>
            <a:off x="3286125" y="4000500"/>
            <a:ext cx="7858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600" b="1">
                <a:solidFill>
                  <a:srgbClr val="FFC000"/>
                </a:solidFill>
                <a:latin typeface="Constantia" pitchFamily="18" charset="0"/>
              </a:rPr>
              <a:t>3,50</a:t>
            </a:r>
          </a:p>
        </p:txBody>
      </p:sp>
      <p:sp>
        <p:nvSpPr>
          <p:cNvPr id="15" name="TekstniOkvir 14"/>
          <p:cNvSpPr txBox="1">
            <a:spLocks noChangeArrowheads="1"/>
          </p:cNvSpPr>
          <p:nvPr/>
        </p:nvSpPr>
        <p:spPr bwMode="auto">
          <a:xfrm>
            <a:off x="5219700" y="3716338"/>
            <a:ext cx="6477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600" b="1">
                <a:solidFill>
                  <a:srgbClr val="FFC000"/>
                </a:solidFill>
                <a:latin typeface="Constantia" pitchFamily="18" charset="0"/>
              </a:rPr>
              <a:t>2,66</a:t>
            </a:r>
          </a:p>
        </p:txBody>
      </p:sp>
      <p:sp>
        <p:nvSpPr>
          <p:cNvPr id="16" name="TekstniOkvir 15"/>
          <p:cNvSpPr txBox="1">
            <a:spLocks noChangeArrowheads="1"/>
          </p:cNvSpPr>
          <p:nvPr/>
        </p:nvSpPr>
        <p:spPr bwMode="auto">
          <a:xfrm>
            <a:off x="6143625" y="3786188"/>
            <a:ext cx="723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0,0</a:t>
            </a:r>
          </a:p>
        </p:txBody>
      </p:sp>
      <p:sp>
        <p:nvSpPr>
          <p:cNvPr id="17" name="TekstniOkvir 16"/>
          <p:cNvSpPr txBox="1">
            <a:spLocks noChangeArrowheads="1"/>
          </p:cNvSpPr>
          <p:nvPr/>
        </p:nvSpPr>
        <p:spPr bwMode="auto">
          <a:xfrm>
            <a:off x="7164388" y="3500438"/>
            <a:ext cx="1123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600" b="1">
                <a:solidFill>
                  <a:srgbClr val="FFC000"/>
                </a:solidFill>
                <a:latin typeface="Constantia" pitchFamily="18" charset="0"/>
              </a:rPr>
              <a:t>3,00</a:t>
            </a:r>
          </a:p>
        </p:txBody>
      </p:sp>
      <p:sp>
        <p:nvSpPr>
          <p:cNvPr id="18" name="Zaobljeni pravokutnik 17"/>
          <p:cNvSpPr/>
          <p:nvPr/>
        </p:nvSpPr>
        <p:spPr>
          <a:xfrm>
            <a:off x="3132138" y="6572250"/>
            <a:ext cx="428625" cy="28575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cxnSp>
        <p:nvCxnSpPr>
          <p:cNvPr id="19" name="Ravni poveznik 18"/>
          <p:cNvCxnSpPr/>
          <p:nvPr/>
        </p:nvCxnSpPr>
        <p:spPr>
          <a:xfrm>
            <a:off x="3779838" y="6856413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1" name="TekstniOkvir 19"/>
          <p:cNvSpPr txBox="1">
            <a:spLocks noChangeArrowheads="1"/>
          </p:cNvSpPr>
          <p:nvPr/>
        </p:nvSpPr>
        <p:spPr bwMode="auto">
          <a:xfrm>
            <a:off x="3635375" y="6611938"/>
            <a:ext cx="14906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PROSJEČNA OCJENA</a:t>
            </a:r>
          </a:p>
        </p:txBody>
      </p:sp>
      <p:sp>
        <p:nvSpPr>
          <p:cNvPr id="21" name="TekstniOkvir 20"/>
          <p:cNvSpPr txBox="1">
            <a:spLocks noChangeArrowheads="1"/>
          </p:cNvSpPr>
          <p:nvPr/>
        </p:nvSpPr>
        <p:spPr bwMode="auto">
          <a:xfrm>
            <a:off x="4286250" y="4000500"/>
            <a:ext cx="7858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600" b="1">
                <a:solidFill>
                  <a:srgbClr val="FFC000"/>
                </a:solidFill>
                <a:latin typeface="Constantia" pitchFamily="18" charset="0"/>
              </a:rPr>
              <a:t>3,10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625" y="1071563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Dvopredmetni sveučilišni preddiplomski studij njemačkog jezika i književnosti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22530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hr-HR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Nastavna godina: 2</a:t>
            </a:r>
          </a:p>
          <a:p>
            <a:pPr>
              <a:buFont typeface="Wingdings 2" pitchFamily="18" charset="2"/>
              <a:buNone/>
            </a:pPr>
            <a:endParaRPr lang="hr-HR" sz="3200" i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hr-HR" sz="2800" b="1" smtClean="0">
                <a:latin typeface="Times New Roman" pitchFamily="18" charset="0"/>
                <a:cs typeface="Times New Roman" pitchFamily="18" charset="0"/>
              </a:rPr>
              <a:t>Status: prvi upis </a:t>
            </a:r>
            <a:endParaRPr lang="hr-HR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hr-HR" sz="2800" b="1" smtClean="0">
                <a:latin typeface="Times New Roman" pitchFamily="18" charset="0"/>
                <a:cs typeface="Times New Roman" pitchFamily="18" charset="0"/>
              </a:rPr>
              <a:t>Broj studenata: 34 </a:t>
            </a:r>
            <a:endParaRPr lang="hr-HR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hr-HR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hr-HR" sz="2800" b="1" smtClean="0">
                <a:latin typeface="Times New Roman" pitchFamily="18" charset="0"/>
                <a:cs typeface="Times New Roman" pitchFamily="18" charset="0"/>
              </a:rPr>
              <a:t>Status: ponavlja</a:t>
            </a:r>
            <a:endParaRPr lang="hr-HR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hr-HR" sz="2800" b="1" smtClean="0">
                <a:latin typeface="Times New Roman" pitchFamily="18" charset="0"/>
                <a:cs typeface="Times New Roman" pitchFamily="18" charset="0"/>
              </a:rPr>
              <a:t>Broj studenata: 8   </a:t>
            </a:r>
            <a:endParaRPr lang="hr-HR" sz="2800" smtClean="0">
              <a:latin typeface="Times New Roman" pitchFamily="18" charset="0"/>
              <a:cs typeface="Times New Roman" pitchFamily="18" charset="0"/>
            </a:endParaRPr>
          </a:p>
          <a:p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7531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sz="3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Obvezni (temeljni) kolegiji na 2. godini studija, 3. semestar preddiplomske razine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dirty="0" smtClean="0">
                <a:solidFill>
                  <a:srgbClr val="FF0000"/>
                </a:solidFill>
              </a:rPr>
              <a:t>Njemački roman nakon 1945. </a:t>
            </a:r>
            <a:endParaRPr lang="hr-HR" dirty="0" smtClean="0">
              <a:solidFill>
                <a:srgbClr val="FF00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dirty="0" smtClean="0">
                <a:solidFill>
                  <a:srgbClr val="FF0000"/>
                </a:solidFill>
              </a:rPr>
              <a:t>Morfologija njemačkog jezika</a:t>
            </a:r>
            <a:endParaRPr lang="hr-HR" dirty="0" smtClean="0">
              <a:solidFill>
                <a:srgbClr val="FF00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dirty="0" smtClean="0">
                <a:solidFill>
                  <a:srgbClr val="FF0000"/>
                </a:solidFill>
              </a:rPr>
              <a:t>Njemačke jezične vježbe III</a:t>
            </a:r>
            <a:endParaRPr lang="hr-HR" dirty="0" smtClean="0">
              <a:solidFill>
                <a:srgbClr val="FF00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sz="3000" b="1" i="1" dirty="0" smtClean="0">
                <a:latin typeface="Times New Roman" pitchFamily="18" charset="0"/>
                <a:cs typeface="Times New Roman" pitchFamily="18" charset="0"/>
              </a:rPr>
              <a:t>Izborni kolegiji: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</a:rPr>
              <a:t>Njemačka kratka priča nakon 1945. - broj studenata: 15 </a:t>
            </a: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</a:rPr>
              <a:t>Lingvistički seminar – Morfologija - broj studenata: 12 </a:t>
            </a: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</a:rPr>
              <a:t>Osnove naratologije - broj studenata: 5 </a:t>
            </a: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</a:rPr>
              <a:t>Romantizam - broj studenata: 10 </a:t>
            </a: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63" y="1357313"/>
            <a:ext cx="8229600" cy="7858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PROLAZNOST I PROSJEČNA OCJENA PO KOLEGIJIMA NAKON 1. ISPITNOG ROKA U VELJAČI  </a:t>
            </a:r>
            <a:r>
              <a:rPr lang="hr-H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24578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-50800" y="1520825"/>
          <a:ext cx="9102725" cy="5387975"/>
        </p:xfrm>
        <a:graphic>
          <a:graphicData uri="http://schemas.openxmlformats.org/presentationml/2006/ole">
            <p:oleObj spid="_x0000_s24578" r:id="rId3" imgW="9102117" imgH="5389331" progId="Excel.Chart.8">
              <p:embed/>
            </p:oleObj>
          </a:graphicData>
        </a:graphic>
      </p:graphicFrame>
      <p:sp>
        <p:nvSpPr>
          <p:cNvPr id="5" name="Zaobljeni pravokutnik 4"/>
          <p:cNvSpPr/>
          <p:nvPr/>
        </p:nvSpPr>
        <p:spPr>
          <a:xfrm>
            <a:off x="6715125" y="1428750"/>
            <a:ext cx="428625" cy="28575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6715125" y="1785938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cxnSp>
        <p:nvCxnSpPr>
          <p:cNvPr id="8" name="Ravni poveznik 7"/>
          <p:cNvCxnSpPr/>
          <p:nvPr/>
        </p:nvCxnSpPr>
        <p:spPr>
          <a:xfrm>
            <a:off x="7286625" y="1571625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>
            <a:off x="7286625" y="1928813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3" name="TekstniOkvir 9"/>
          <p:cNvSpPr txBox="1">
            <a:spLocks noChangeArrowheads="1"/>
          </p:cNvSpPr>
          <p:nvPr/>
        </p:nvSpPr>
        <p:spPr bwMode="auto">
          <a:xfrm>
            <a:off x="7500938" y="1428750"/>
            <a:ext cx="11747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OBVEZNI</a:t>
            </a:r>
          </a:p>
        </p:txBody>
      </p:sp>
      <p:sp>
        <p:nvSpPr>
          <p:cNvPr id="24584" name="TekstniOkvir 10"/>
          <p:cNvSpPr txBox="1">
            <a:spLocks noChangeArrowheads="1"/>
          </p:cNvSpPr>
          <p:nvPr/>
        </p:nvSpPr>
        <p:spPr bwMode="auto">
          <a:xfrm>
            <a:off x="7500938" y="1785938"/>
            <a:ext cx="11747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IZBORNI</a:t>
            </a:r>
          </a:p>
        </p:txBody>
      </p:sp>
      <p:sp>
        <p:nvSpPr>
          <p:cNvPr id="12" name="TekstniOkvir 11"/>
          <p:cNvSpPr txBox="1">
            <a:spLocks noChangeArrowheads="1"/>
          </p:cNvSpPr>
          <p:nvPr/>
        </p:nvSpPr>
        <p:spPr bwMode="auto">
          <a:xfrm>
            <a:off x="539750" y="4292600"/>
            <a:ext cx="739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3,33</a:t>
            </a:r>
          </a:p>
        </p:txBody>
      </p:sp>
      <p:sp>
        <p:nvSpPr>
          <p:cNvPr id="13" name="TekstniOkvir 12"/>
          <p:cNvSpPr txBox="1">
            <a:spLocks noChangeArrowheads="1"/>
          </p:cNvSpPr>
          <p:nvPr/>
        </p:nvSpPr>
        <p:spPr bwMode="auto">
          <a:xfrm>
            <a:off x="1763713" y="4149725"/>
            <a:ext cx="7175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600" b="1">
                <a:solidFill>
                  <a:srgbClr val="FFC000"/>
                </a:solidFill>
                <a:latin typeface="Constantia" pitchFamily="18" charset="0"/>
              </a:rPr>
              <a:t>3,87</a:t>
            </a:r>
          </a:p>
        </p:txBody>
      </p:sp>
      <p:sp>
        <p:nvSpPr>
          <p:cNvPr id="14" name="TekstniOkvir 13"/>
          <p:cNvSpPr txBox="1">
            <a:spLocks noChangeArrowheads="1"/>
          </p:cNvSpPr>
          <p:nvPr/>
        </p:nvSpPr>
        <p:spPr bwMode="auto">
          <a:xfrm>
            <a:off x="2987675" y="4437063"/>
            <a:ext cx="9286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600" b="1">
                <a:solidFill>
                  <a:srgbClr val="FFC000"/>
                </a:solidFill>
                <a:latin typeface="Constantia" pitchFamily="18" charset="0"/>
              </a:rPr>
              <a:t>3,80</a:t>
            </a:r>
          </a:p>
        </p:txBody>
      </p:sp>
      <p:sp>
        <p:nvSpPr>
          <p:cNvPr id="15" name="TekstniOkvir 14"/>
          <p:cNvSpPr txBox="1">
            <a:spLocks noChangeArrowheads="1"/>
          </p:cNvSpPr>
          <p:nvPr/>
        </p:nvSpPr>
        <p:spPr bwMode="auto">
          <a:xfrm>
            <a:off x="4214813" y="3786188"/>
            <a:ext cx="660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3,71</a:t>
            </a:r>
          </a:p>
        </p:txBody>
      </p:sp>
      <p:sp>
        <p:nvSpPr>
          <p:cNvPr id="16" name="TekstniOkvir 15"/>
          <p:cNvSpPr txBox="1">
            <a:spLocks noChangeArrowheads="1"/>
          </p:cNvSpPr>
          <p:nvPr/>
        </p:nvSpPr>
        <p:spPr bwMode="auto">
          <a:xfrm>
            <a:off x="5435600" y="3789363"/>
            <a:ext cx="7254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600" b="1">
                <a:solidFill>
                  <a:srgbClr val="FFC000"/>
                </a:solidFill>
                <a:latin typeface="Constantia" pitchFamily="18" charset="0"/>
              </a:rPr>
              <a:t>3,80</a:t>
            </a:r>
          </a:p>
        </p:txBody>
      </p:sp>
      <p:sp>
        <p:nvSpPr>
          <p:cNvPr id="17" name="TekstniOkvir 16"/>
          <p:cNvSpPr txBox="1">
            <a:spLocks noChangeArrowheads="1"/>
          </p:cNvSpPr>
          <p:nvPr/>
        </p:nvSpPr>
        <p:spPr bwMode="auto">
          <a:xfrm>
            <a:off x="6659563" y="3789363"/>
            <a:ext cx="7175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600" b="1">
                <a:solidFill>
                  <a:srgbClr val="FFC000"/>
                </a:solidFill>
                <a:latin typeface="Constantia" pitchFamily="18" charset="0"/>
              </a:rPr>
              <a:t>3,50</a:t>
            </a:r>
          </a:p>
        </p:txBody>
      </p:sp>
      <p:sp>
        <p:nvSpPr>
          <p:cNvPr id="18" name="Zaobljeni pravokutnik 17"/>
          <p:cNvSpPr/>
          <p:nvPr/>
        </p:nvSpPr>
        <p:spPr>
          <a:xfrm>
            <a:off x="5795963" y="6572250"/>
            <a:ext cx="428625" cy="28575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24592" name="TekstniOkvir 19"/>
          <p:cNvSpPr txBox="1">
            <a:spLocks noChangeArrowheads="1"/>
          </p:cNvSpPr>
          <p:nvPr/>
        </p:nvSpPr>
        <p:spPr bwMode="auto">
          <a:xfrm>
            <a:off x="6300788" y="6611938"/>
            <a:ext cx="14906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PROSJEČNA OCJENA</a:t>
            </a:r>
          </a:p>
        </p:txBody>
      </p:sp>
      <p:sp>
        <p:nvSpPr>
          <p:cNvPr id="21" name="TekstniOkvir 20"/>
          <p:cNvSpPr txBox="1">
            <a:spLocks noChangeArrowheads="1"/>
          </p:cNvSpPr>
          <p:nvPr/>
        </p:nvSpPr>
        <p:spPr bwMode="auto">
          <a:xfrm>
            <a:off x="7812088" y="4076700"/>
            <a:ext cx="6492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0,00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63" y="1484313"/>
            <a:ext cx="8229600" cy="6588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hr-HR" sz="3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hr-HR" sz="3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hr-HR" sz="3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hr-HR" sz="27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PROLAZNOST I PROSJEČNA OCJENA PO KOLEGIJIMA NAKON 2. ISPITNOG ROKA U VELJAČI  I 3. TREĆEG ISPITNOG ROKA U OŽUJKU IZ KOLEGIJA „JEZIČNE VJEŽBE III“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25602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-50800" y="1520825"/>
          <a:ext cx="9102725" cy="5387975"/>
        </p:xfrm>
        <a:graphic>
          <a:graphicData uri="http://schemas.openxmlformats.org/presentationml/2006/ole">
            <p:oleObj spid="_x0000_s25602" r:id="rId4" imgW="9102117" imgH="5389331" progId="Excel.Chart.8">
              <p:embed/>
            </p:oleObj>
          </a:graphicData>
        </a:graphic>
      </p:graphicFrame>
      <p:sp>
        <p:nvSpPr>
          <p:cNvPr id="5" name="Zaobljeni pravokutnik 4"/>
          <p:cNvSpPr/>
          <p:nvPr/>
        </p:nvSpPr>
        <p:spPr>
          <a:xfrm>
            <a:off x="6715125" y="1428750"/>
            <a:ext cx="428625" cy="28575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6715125" y="1785938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cxnSp>
        <p:nvCxnSpPr>
          <p:cNvPr id="8" name="Ravni poveznik 7"/>
          <p:cNvCxnSpPr/>
          <p:nvPr/>
        </p:nvCxnSpPr>
        <p:spPr>
          <a:xfrm>
            <a:off x="7286625" y="1571625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>
            <a:off x="7286625" y="1928813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7" name="TekstniOkvir 9"/>
          <p:cNvSpPr txBox="1">
            <a:spLocks noChangeArrowheads="1"/>
          </p:cNvSpPr>
          <p:nvPr/>
        </p:nvSpPr>
        <p:spPr bwMode="auto">
          <a:xfrm>
            <a:off x="7500938" y="1428750"/>
            <a:ext cx="11747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OBVEZNI</a:t>
            </a:r>
          </a:p>
        </p:txBody>
      </p:sp>
      <p:sp>
        <p:nvSpPr>
          <p:cNvPr id="25608" name="TekstniOkvir 10"/>
          <p:cNvSpPr txBox="1">
            <a:spLocks noChangeArrowheads="1"/>
          </p:cNvSpPr>
          <p:nvPr/>
        </p:nvSpPr>
        <p:spPr bwMode="auto">
          <a:xfrm>
            <a:off x="7500938" y="1785938"/>
            <a:ext cx="11747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IZBORNI</a:t>
            </a:r>
          </a:p>
        </p:txBody>
      </p:sp>
      <p:sp>
        <p:nvSpPr>
          <p:cNvPr id="12" name="TekstniOkvir 11"/>
          <p:cNvSpPr txBox="1">
            <a:spLocks noChangeArrowheads="1"/>
          </p:cNvSpPr>
          <p:nvPr/>
        </p:nvSpPr>
        <p:spPr bwMode="auto">
          <a:xfrm>
            <a:off x="539750" y="3860800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3,31</a:t>
            </a:r>
          </a:p>
        </p:txBody>
      </p:sp>
      <p:sp>
        <p:nvSpPr>
          <p:cNvPr id="13" name="TekstniOkvir 12"/>
          <p:cNvSpPr txBox="1">
            <a:spLocks noChangeArrowheads="1"/>
          </p:cNvSpPr>
          <p:nvPr/>
        </p:nvSpPr>
        <p:spPr bwMode="auto">
          <a:xfrm>
            <a:off x="1619250" y="3789363"/>
            <a:ext cx="717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3,33</a:t>
            </a:r>
          </a:p>
        </p:txBody>
      </p:sp>
      <p:sp>
        <p:nvSpPr>
          <p:cNvPr id="14" name="TekstniOkvir 13"/>
          <p:cNvSpPr txBox="1">
            <a:spLocks noChangeArrowheads="1"/>
          </p:cNvSpPr>
          <p:nvPr/>
        </p:nvSpPr>
        <p:spPr bwMode="auto">
          <a:xfrm>
            <a:off x="2700338" y="4005263"/>
            <a:ext cx="855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3,42</a:t>
            </a:r>
          </a:p>
        </p:txBody>
      </p:sp>
      <p:sp>
        <p:nvSpPr>
          <p:cNvPr id="15" name="TekstniOkvir 14"/>
          <p:cNvSpPr txBox="1">
            <a:spLocks noChangeArrowheads="1"/>
          </p:cNvSpPr>
          <p:nvPr/>
        </p:nvSpPr>
        <p:spPr bwMode="auto">
          <a:xfrm>
            <a:off x="3779838" y="3789363"/>
            <a:ext cx="720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2,87</a:t>
            </a:r>
          </a:p>
        </p:txBody>
      </p:sp>
      <p:sp>
        <p:nvSpPr>
          <p:cNvPr id="16" name="TekstniOkvir 15"/>
          <p:cNvSpPr txBox="1">
            <a:spLocks noChangeArrowheads="1"/>
          </p:cNvSpPr>
          <p:nvPr/>
        </p:nvSpPr>
        <p:spPr bwMode="auto">
          <a:xfrm>
            <a:off x="4859338" y="3789363"/>
            <a:ext cx="8651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C000"/>
                </a:solidFill>
                <a:latin typeface="Constantia" pitchFamily="18" charset="0"/>
              </a:rPr>
              <a:t>3,14</a:t>
            </a:r>
          </a:p>
        </p:txBody>
      </p:sp>
      <p:sp>
        <p:nvSpPr>
          <p:cNvPr id="17" name="TekstniOkvir 16"/>
          <p:cNvSpPr txBox="1">
            <a:spLocks noChangeArrowheads="1"/>
          </p:cNvSpPr>
          <p:nvPr/>
        </p:nvSpPr>
        <p:spPr bwMode="auto">
          <a:xfrm>
            <a:off x="5940425" y="3789363"/>
            <a:ext cx="7175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600" b="1">
                <a:solidFill>
                  <a:srgbClr val="FFC000"/>
                </a:solidFill>
                <a:latin typeface="Constantia" pitchFamily="18" charset="0"/>
              </a:rPr>
              <a:t>2,50</a:t>
            </a:r>
          </a:p>
        </p:txBody>
      </p:sp>
      <p:sp>
        <p:nvSpPr>
          <p:cNvPr id="18" name="Zaobljeni pravokutnik 17"/>
          <p:cNvSpPr/>
          <p:nvPr/>
        </p:nvSpPr>
        <p:spPr>
          <a:xfrm>
            <a:off x="323850" y="6572250"/>
            <a:ext cx="428625" cy="28575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25616" name="TekstniOkvir 19"/>
          <p:cNvSpPr txBox="1">
            <a:spLocks noChangeArrowheads="1"/>
          </p:cNvSpPr>
          <p:nvPr/>
        </p:nvSpPr>
        <p:spPr bwMode="auto">
          <a:xfrm>
            <a:off x="827088" y="6611938"/>
            <a:ext cx="14906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000">
                <a:latin typeface="Constantia" pitchFamily="18" charset="0"/>
              </a:rPr>
              <a:t>PROSJEČNA OCJENA</a:t>
            </a:r>
          </a:p>
        </p:txBody>
      </p:sp>
      <p:sp>
        <p:nvSpPr>
          <p:cNvPr id="21" name="TekstniOkvir 20"/>
          <p:cNvSpPr txBox="1">
            <a:spLocks noChangeArrowheads="1"/>
          </p:cNvSpPr>
          <p:nvPr/>
        </p:nvSpPr>
        <p:spPr bwMode="auto">
          <a:xfrm>
            <a:off x="7019925" y="3789363"/>
            <a:ext cx="5889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1600" b="1">
                <a:solidFill>
                  <a:srgbClr val="FFC000"/>
                </a:solidFill>
                <a:latin typeface="Constantia" pitchFamily="18" charset="0"/>
              </a:rPr>
              <a:t>4,00</a:t>
            </a:r>
          </a:p>
        </p:txBody>
      </p:sp>
      <p:sp>
        <p:nvSpPr>
          <p:cNvPr id="26" name="TekstniOkvir 25"/>
          <p:cNvSpPr txBox="1">
            <a:spLocks noChangeArrowheads="1"/>
          </p:cNvSpPr>
          <p:nvPr/>
        </p:nvSpPr>
        <p:spPr bwMode="auto">
          <a:xfrm>
            <a:off x="8101013" y="3789363"/>
            <a:ext cx="558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1600" b="1">
                <a:solidFill>
                  <a:srgbClr val="FFC000"/>
                </a:solidFill>
                <a:latin typeface="Constantia" pitchFamily="18" charset="0"/>
              </a:rPr>
              <a:t>4,67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21" grpId="0"/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ije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ije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623</TotalTime>
  <Words>765</Words>
  <Application>Microsoft Office PowerPoint</Application>
  <PresentationFormat>On-screen Show (4:3)</PresentationFormat>
  <Paragraphs>225</Paragraphs>
  <Slides>25</Slides>
  <Notes>1</Notes>
  <HiddenSlides>0</HiddenSlides>
  <MMClips>0</MMClips>
  <ScaleCrop>false</ScaleCrop>
  <HeadingPairs>
    <vt:vector size="8" baseType="variant">
      <vt:variant>
        <vt:lpstr>Korišteni fontovi</vt:lpstr>
      </vt:variant>
      <vt:variant>
        <vt:i4>5</vt:i4>
      </vt:variant>
      <vt:variant>
        <vt:lpstr>Predložak dizajna</vt:lpstr>
      </vt:variant>
      <vt:variant>
        <vt:i4>4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25</vt:i4>
      </vt:variant>
    </vt:vector>
  </HeadingPairs>
  <TitlesOfParts>
    <vt:vector size="35" baseType="lpstr">
      <vt:lpstr>Constantia</vt:lpstr>
      <vt:lpstr>Arial</vt:lpstr>
      <vt:lpstr>Calibri</vt:lpstr>
      <vt:lpstr>Wingdings 2</vt:lpstr>
      <vt:lpstr>Times New Roman</vt:lpstr>
      <vt:lpstr>Tijek</vt:lpstr>
      <vt:lpstr>Tijek</vt:lpstr>
      <vt:lpstr>Tijek</vt:lpstr>
      <vt:lpstr>Tijek</vt:lpstr>
      <vt:lpstr>Microsoft Excelov grafikon</vt:lpstr>
      <vt:lpstr>Slajd 1</vt:lpstr>
      <vt:lpstr>Dvopredmetni sveučilišni preddiplomski studij njemačkog jezika i književnosti  </vt:lpstr>
      <vt:lpstr> Obvezni (temeljni) kolegiji na 1. godini studija, 1. semestar preddiplomske razine:  </vt:lpstr>
      <vt:lpstr>PROLAZNOST I PROSJEČNA OCJENA PO KOLEGIJIMA NAKON 1. ISPITNOG ROKA U VELJAČI    </vt:lpstr>
      <vt:lpstr>PROLAZNOST I PROSJEČNA OCJENA PO KOLEGIJIMA NAKON 2. ISPITNOG ROKA U VELJAČI  I 3. ISPITNOG ROKA U OŽUJKU IZ KOLEGIJA “JEZIČNE VJEŽBE I”  </vt:lpstr>
      <vt:lpstr>Dvopredmetni sveučilišni preddiplomski studij njemačkog jezika i književnosti  </vt:lpstr>
      <vt:lpstr>Slajd 7</vt:lpstr>
      <vt:lpstr>PROLAZNOST I PROSJEČNA OCJENA PO KOLEGIJIMA NAKON 1. ISPITNOG ROKA U VELJAČI    </vt:lpstr>
      <vt:lpstr>  PROLAZNOST I PROSJEČNA OCJENA PO KOLEGIJIMA NAKON 2. ISPITNOG ROKA U VELJAČI  I 3. TREĆEG ISPITNOG ROKA U OŽUJKU IZ KOLEGIJA „JEZIČNE VJEŽBE III“  </vt:lpstr>
      <vt:lpstr>Slajd 10</vt:lpstr>
      <vt:lpstr>Slajd 11</vt:lpstr>
      <vt:lpstr>PROLAZNOST I PROSJEČNA OCJENA PO KOLEGIJIMA NAKON 1. ISPITNOG ROKA U VELJAČI    </vt:lpstr>
      <vt:lpstr>  PROLAZNOST I PROSJEČNA OCJENA PO KOLEGIJIMA NAKON 2. ISPITNOG ROKA U VELJAČI  I 3. TREĆEG ISPITNOG ROKA U OŽUJKU IZ KOLEGIJA „JEZIČNE VJEŽBE V“  </vt:lpstr>
      <vt:lpstr>Slajd 14</vt:lpstr>
      <vt:lpstr>Slajd 15</vt:lpstr>
      <vt:lpstr>PROLAZNOST I PROSJEČNA OCJENA PO KOLEGIJIMA NAKON 1. ISPITNOG ROKA U VELJAČI    </vt:lpstr>
      <vt:lpstr>PROLAZNOST I PROSJEČNA OCJENA PO KOLEGIJIMA NAKON 2. ISPITNOG ROKA U VELJAČI    </vt:lpstr>
      <vt:lpstr>Slajd 18</vt:lpstr>
      <vt:lpstr>Slajd 19</vt:lpstr>
      <vt:lpstr>PROLAZNOST I PROSJEČNA OCJENA PO KOLEGIJIMA NAKON 1. ISPITNOG ROKA U VELJAČI    </vt:lpstr>
      <vt:lpstr>PROLAZNOST I PROSJEČNA OCJENA PO KOLEGIJIMA NAKON 2. ISPITNOG ROKA U VELJAČI    </vt:lpstr>
      <vt:lpstr>Slajd 22</vt:lpstr>
      <vt:lpstr>Slajd 23</vt:lpstr>
      <vt:lpstr>PROLAZNOST I PROSJEČNA OCJENA PO KOLEGIJIMA NAKON 1. ISPITNOG ROKA U VELJAČI    </vt:lpstr>
      <vt:lpstr>Slajd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Odjel za germanistiku Sveučilište u Zadru</dc:title>
  <dc:creator>fg</dc:creator>
  <cp:lastModifiedBy> </cp:lastModifiedBy>
  <cp:revision>83</cp:revision>
  <dcterms:created xsi:type="dcterms:W3CDTF">2013-05-03T09:25:09Z</dcterms:created>
  <dcterms:modified xsi:type="dcterms:W3CDTF">2013-06-05T08:06:55Z</dcterms:modified>
</cp:coreProperties>
</file>